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4"/>
  </p:notesMasterIdLst>
  <p:sldIdLst>
    <p:sldId id="271" r:id="rId2"/>
    <p:sldId id="272" r:id="rId3"/>
    <p:sldId id="301" r:id="rId4"/>
    <p:sldId id="256" r:id="rId5"/>
    <p:sldId id="265" r:id="rId6"/>
    <p:sldId id="264" r:id="rId7"/>
    <p:sldId id="273" r:id="rId8"/>
    <p:sldId id="263" r:id="rId9"/>
    <p:sldId id="274" r:id="rId10"/>
    <p:sldId id="262" r:id="rId11"/>
    <p:sldId id="261" r:id="rId12"/>
    <p:sldId id="260" r:id="rId13"/>
    <p:sldId id="259" r:id="rId14"/>
    <p:sldId id="258" r:id="rId15"/>
    <p:sldId id="257" r:id="rId16"/>
    <p:sldId id="269" r:id="rId17"/>
    <p:sldId id="268" r:id="rId18"/>
    <p:sldId id="267" r:id="rId19"/>
    <p:sldId id="291" r:id="rId20"/>
    <p:sldId id="266" r:id="rId21"/>
    <p:sldId id="270" r:id="rId22"/>
    <p:sldId id="290" r:id="rId23"/>
    <p:sldId id="289" r:id="rId24"/>
    <p:sldId id="288" r:id="rId25"/>
    <p:sldId id="287" r:id="rId26"/>
    <p:sldId id="286" r:id="rId27"/>
    <p:sldId id="285" r:id="rId28"/>
    <p:sldId id="284" r:id="rId29"/>
    <p:sldId id="283" r:id="rId30"/>
    <p:sldId id="282" r:id="rId31"/>
    <p:sldId id="281" r:id="rId32"/>
    <p:sldId id="349" r:id="rId33"/>
    <p:sldId id="280" r:id="rId34"/>
    <p:sldId id="279" r:id="rId35"/>
    <p:sldId id="278" r:id="rId36"/>
    <p:sldId id="277" r:id="rId37"/>
    <p:sldId id="292" r:id="rId38"/>
    <p:sldId id="293" r:id="rId39"/>
    <p:sldId id="294" r:id="rId40"/>
    <p:sldId id="295" r:id="rId41"/>
    <p:sldId id="296" r:id="rId42"/>
    <p:sldId id="297" r:id="rId43"/>
    <p:sldId id="298" r:id="rId44"/>
    <p:sldId id="299" r:id="rId45"/>
    <p:sldId id="300" r:id="rId46"/>
    <p:sldId id="309" r:id="rId47"/>
    <p:sldId id="350" r:id="rId48"/>
    <p:sldId id="351" r:id="rId49"/>
    <p:sldId id="335" r:id="rId50"/>
    <p:sldId id="344" r:id="rId51"/>
    <p:sldId id="345" r:id="rId52"/>
    <p:sldId id="346" r:id="rId53"/>
    <p:sldId id="336" r:id="rId54"/>
    <p:sldId id="338" r:id="rId55"/>
    <p:sldId id="337" r:id="rId56"/>
    <p:sldId id="339" r:id="rId57"/>
    <p:sldId id="308" r:id="rId58"/>
    <p:sldId id="347" r:id="rId59"/>
    <p:sldId id="348" r:id="rId60"/>
    <p:sldId id="310" r:id="rId61"/>
    <p:sldId id="307" r:id="rId62"/>
    <p:sldId id="306" r:id="rId63"/>
    <p:sldId id="305" r:id="rId64"/>
    <p:sldId id="304" r:id="rId65"/>
    <p:sldId id="343" r:id="rId66"/>
    <p:sldId id="303" r:id="rId67"/>
    <p:sldId id="302" r:id="rId68"/>
    <p:sldId id="340" r:id="rId69"/>
    <p:sldId id="311" r:id="rId70"/>
    <p:sldId id="341" r:id="rId71"/>
    <p:sldId id="342" r:id="rId72"/>
    <p:sldId id="312" r:id="rId73"/>
    <p:sldId id="313" r:id="rId74"/>
    <p:sldId id="314" r:id="rId75"/>
    <p:sldId id="315" r:id="rId76"/>
    <p:sldId id="463" r:id="rId77"/>
    <p:sldId id="316" r:id="rId78"/>
    <p:sldId id="317" r:id="rId79"/>
    <p:sldId id="318" r:id="rId80"/>
    <p:sldId id="352" r:id="rId81"/>
    <p:sldId id="319" r:id="rId82"/>
    <p:sldId id="320" r:id="rId83"/>
    <p:sldId id="321" r:id="rId84"/>
    <p:sldId id="322" r:id="rId85"/>
    <p:sldId id="323" r:id="rId86"/>
    <p:sldId id="324" r:id="rId87"/>
    <p:sldId id="325" r:id="rId88"/>
    <p:sldId id="328" r:id="rId89"/>
    <p:sldId id="329" r:id="rId90"/>
    <p:sldId id="334" r:id="rId91"/>
    <p:sldId id="333" r:id="rId92"/>
    <p:sldId id="332" r:id="rId93"/>
    <p:sldId id="331" r:id="rId94"/>
    <p:sldId id="330" r:id="rId95"/>
    <p:sldId id="359" r:id="rId96"/>
    <p:sldId id="358" r:id="rId97"/>
    <p:sldId id="357" r:id="rId98"/>
    <p:sldId id="356" r:id="rId99"/>
    <p:sldId id="355" r:id="rId100"/>
    <p:sldId id="354" r:id="rId101"/>
    <p:sldId id="353" r:id="rId102"/>
    <p:sldId id="361" r:id="rId103"/>
    <p:sldId id="370" r:id="rId104"/>
    <p:sldId id="369" r:id="rId105"/>
    <p:sldId id="368" r:id="rId106"/>
    <p:sldId id="371" r:id="rId107"/>
    <p:sldId id="367" r:id="rId108"/>
    <p:sldId id="366" r:id="rId109"/>
    <p:sldId id="372" r:id="rId110"/>
    <p:sldId id="365" r:id="rId111"/>
    <p:sldId id="364" r:id="rId112"/>
    <p:sldId id="373" r:id="rId113"/>
    <p:sldId id="363" r:id="rId114"/>
    <p:sldId id="362" r:id="rId115"/>
    <p:sldId id="360" r:id="rId116"/>
    <p:sldId id="327" r:id="rId117"/>
    <p:sldId id="394" r:id="rId118"/>
    <p:sldId id="393" r:id="rId119"/>
    <p:sldId id="392" r:id="rId120"/>
    <p:sldId id="391" r:id="rId121"/>
    <p:sldId id="390" r:id="rId122"/>
    <p:sldId id="389" r:id="rId123"/>
    <p:sldId id="470" r:id="rId124"/>
    <p:sldId id="388" r:id="rId125"/>
    <p:sldId id="387" r:id="rId126"/>
    <p:sldId id="386" r:id="rId127"/>
    <p:sldId id="385" r:id="rId128"/>
    <p:sldId id="384" r:id="rId129"/>
    <p:sldId id="383" r:id="rId130"/>
    <p:sldId id="382" r:id="rId131"/>
    <p:sldId id="381" r:id="rId132"/>
    <p:sldId id="380" r:id="rId133"/>
    <p:sldId id="465" r:id="rId134"/>
    <p:sldId id="379" r:id="rId135"/>
    <p:sldId id="378" r:id="rId136"/>
    <p:sldId id="377" r:id="rId137"/>
    <p:sldId id="376" r:id="rId138"/>
    <p:sldId id="375" r:id="rId139"/>
    <p:sldId id="374" r:id="rId140"/>
    <p:sldId id="395" r:id="rId141"/>
    <p:sldId id="403" r:id="rId142"/>
    <p:sldId id="402" r:id="rId143"/>
    <p:sldId id="401" r:id="rId144"/>
    <p:sldId id="400" r:id="rId145"/>
    <p:sldId id="399" r:id="rId146"/>
    <p:sldId id="398" r:id="rId147"/>
    <p:sldId id="397" r:id="rId148"/>
    <p:sldId id="396" r:id="rId149"/>
    <p:sldId id="404" r:id="rId150"/>
    <p:sldId id="415" r:id="rId151"/>
    <p:sldId id="414" r:id="rId152"/>
    <p:sldId id="413" r:id="rId153"/>
    <p:sldId id="412" r:id="rId154"/>
    <p:sldId id="411" r:id="rId155"/>
    <p:sldId id="410" r:id="rId156"/>
    <p:sldId id="409" r:id="rId157"/>
    <p:sldId id="408" r:id="rId158"/>
    <p:sldId id="407" r:id="rId159"/>
    <p:sldId id="406" r:id="rId160"/>
    <p:sldId id="405" r:id="rId161"/>
    <p:sldId id="416" r:id="rId162"/>
    <p:sldId id="417" r:id="rId163"/>
    <p:sldId id="426" r:id="rId164"/>
    <p:sldId id="425" r:id="rId165"/>
    <p:sldId id="424" r:id="rId166"/>
    <p:sldId id="423" r:id="rId167"/>
    <p:sldId id="422" r:id="rId168"/>
    <p:sldId id="421" r:id="rId169"/>
    <p:sldId id="420" r:id="rId170"/>
    <p:sldId id="419" r:id="rId171"/>
    <p:sldId id="418" r:id="rId172"/>
    <p:sldId id="427" r:id="rId173"/>
    <p:sldId id="447" r:id="rId174"/>
    <p:sldId id="446" r:id="rId175"/>
    <p:sldId id="445" r:id="rId176"/>
    <p:sldId id="444" r:id="rId177"/>
    <p:sldId id="461" r:id="rId178"/>
    <p:sldId id="462" r:id="rId179"/>
    <p:sldId id="443" r:id="rId180"/>
    <p:sldId id="460" r:id="rId181"/>
    <p:sldId id="326" r:id="rId182"/>
    <p:sldId id="466" r:id="rId183"/>
    <p:sldId id="467" r:id="rId184"/>
    <p:sldId id="468" r:id="rId185"/>
    <p:sldId id="469" r:id="rId186"/>
    <p:sldId id="442" r:id="rId187"/>
    <p:sldId id="441" r:id="rId188"/>
    <p:sldId id="440" r:id="rId189"/>
    <p:sldId id="439" r:id="rId190"/>
    <p:sldId id="438" r:id="rId191"/>
    <p:sldId id="437" r:id="rId192"/>
    <p:sldId id="436" r:id="rId193"/>
    <p:sldId id="435" r:id="rId194"/>
    <p:sldId id="434" r:id="rId195"/>
    <p:sldId id="433" r:id="rId196"/>
    <p:sldId id="432" r:id="rId197"/>
    <p:sldId id="431" r:id="rId198"/>
    <p:sldId id="430" r:id="rId199"/>
    <p:sldId id="429" r:id="rId200"/>
    <p:sldId id="428" r:id="rId201"/>
    <p:sldId id="459" r:id="rId202"/>
    <p:sldId id="458" r:id="rId203"/>
    <p:sldId id="457" r:id="rId204"/>
    <p:sldId id="456" r:id="rId205"/>
    <p:sldId id="455" r:id="rId206"/>
    <p:sldId id="454" r:id="rId207"/>
    <p:sldId id="453" r:id="rId208"/>
    <p:sldId id="452" r:id="rId209"/>
    <p:sldId id="451" r:id="rId210"/>
    <p:sldId id="450" r:id="rId211"/>
    <p:sldId id="449" r:id="rId212"/>
    <p:sldId id="448" r:id="rId2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ECE"/>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246FDF-7724-46C3-B644-2532E501BA51}" type="datetimeFigureOut">
              <a:rPr lang="en-US" smtClean="0"/>
              <a:pPr/>
              <a:t>12/19/2015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567276-FAB7-4B07-ADA4-8C87A72A143D}" type="slidenum">
              <a:rPr lang="en-US" smtClean="0"/>
              <a:pPr/>
              <a:t>‹#›</a:t>
            </a:fld>
            <a:endParaRPr lang="en-US"/>
          </a:p>
        </p:txBody>
      </p:sp>
    </p:spTree>
    <p:extLst>
      <p:ext uri="{BB962C8B-B14F-4D97-AF65-F5344CB8AC3E}">
        <p14:creationId xmlns:p14="http://schemas.microsoft.com/office/powerpoint/2010/main" val="270918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208262B-91BF-456A-9492-39D289FF0587}" type="slidenum">
              <a:rPr lang="en-US" smtClean="0"/>
              <a:pPr/>
              <a:t>1</a:t>
            </a:fld>
            <a:endParaRPr lang="en-US" smtClean="0"/>
          </a:p>
        </p:txBody>
      </p:sp>
      <p:sp>
        <p:nvSpPr>
          <p:cNvPr id="1484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fld id="{FCBF7C62-0918-4DDE-B31B-2C4E3A2DC7B6}" type="slidenum">
              <a:rPr lang="en-US" sz="1200"/>
              <a:pPr/>
              <a:t>1</a:t>
            </a:fld>
            <a:endParaRPr lang="en-US" sz="1200"/>
          </a:p>
        </p:txBody>
      </p:sp>
      <p:sp>
        <p:nvSpPr>
          <p:cNvPr id="1484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a-IR"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567276-FAB7-4B07-ADA4-8C87A72A143D}"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Microsoft_PowerPoint_97-2003_Presentation1.ppt"/></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1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13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3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3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4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14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14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197.png"/></Relationships>
</file>

<file path=ppt/slides/_rels/slide14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4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4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5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5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15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16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png"/></Relationships>
</file>

<file path=ppt/slides/_rels/slide16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17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178.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9.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0" y="0"/>
          <a:ext cx="9144000" cy="7046913"/>
        </p:xfrm>
        <a:graphic>
          <a:graphicData uri="http://schemas.openxmlformats.org/presentationml/2006/ole">
            <mc:AlternateContent xmlns:mc="http://schemas.openxmlformats.org/markup-compatibility/2006">
              <mc:Choice xmlns:v="urn:schemas-microsoft-com:vml" Requires="v">
                <p:oleObj spid="_x0000_s1028" name="Presentation" r:id="rId4" imgW="5347123" imgH="4010381" progId="PowerPoint.Show.8">
                  <p:embed/>
                </p:oleObj>
              </mc:Choice>
              <mc:Fallback>
                <p:oleObj name="Presentation" r:id="rId4" imgW="5347123" imgH="4010381" progId="PowerPoint.Show.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4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AutoShape 32"/>
          <p:cNvSpPr>
            <a:spLocks noChangeArrowheads="1"/>
          </p:cNvSpPr>
          <p:nvPr/>
        </p:nvSpPr>
        <p:spPr bwMode="auto">
          <a:xfrm>
            <a:off x="8316913" y="6400800"/>
            <a:ext cx="609600" cy="457200"/>
          </a:xfrm>
          <a:prstGeom prst="flowChartConnector">
            <a:avLst/>
          </a:prstGeom>
          <a:solidFill>
            <a:schemeClr val="bg1">
              <a:alpha val="50980"/>
            </a:schemeClr>
          </a:solidFill>
          <a:ln w="9525" algn="ctr">
            <a:noFill/>
            <a:round/>
            <a:headEnd/>
            <a:tailEnd/>
          </a:ln>
        </p:spPr>
        <p:txBody>
          <a:bodyPr wrap="none" anchor="ctr"/>
          <a:lstStyle/>
          <a:p>
            <a:pPr algn="ctr" rtl="1"/>
            <a:r>
              <a:rPr lang="fa-IR" sz="2000" b="1">
                <a:cs typeface="B Nazanin" pitchFamily="2" charset="-78"/>
              </a:rPr>
              <a:t>1</a:t>
            </a:r>
            <a:endParaRPr lang="en-US" sz="2000" b="1">
              <a:cs typeface="B Nazanin"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1"/>
            <a:ext cx="1386839" cy="990599"/>
          </a:xfrm>
          <a:prstGeom prst="rect">
            <a:avLst/>
          </a:prstGeom>
          <a:noFill/>
          <a:ln w="9525">
            <a:noFill/>
            <a:miter lim="800000"/>
            <a:headEnd/>
            <a:tailEnd/>
          </a:ln>
        </p:spPr>
      </p:pic>
      <p:pic>
        <p:nvPicPr>
          <p:cNvPr id="6146" name="Picture 2"/>
          <p:cNvPicPr>
            <a:picLocks noChangeAspect="1" noChangeArrowheads="1"/>
          </p:cNvPicPr>
          <p:nvPr/>
        </p:nvPicPr>
        <p:blipFill>
          <a:blip r:embed="rId3"/>
          <a:srcRect/>
          <a:stretch>
            <a:fillRect/>
          </a:stretch>
        </p:blipFill>
        <p:spPr bwMode="auto">
          <a:xfrm>
            <a:off x="466725" y="914400"/>
            <a:ext cx="8677275" cy="42481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2209800" y="5334000"/>
            <a:ext cx="6477000" cy="13620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par>
                                <p:cTn id="8" presetID="4" presetClass="entr" presetSubtype="16"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ox(in)">
                                      <p:cBhvr>
                                        <p:cTn id="1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400" y="381000"/>
            <a:ext cx="3505200" cy="461665"/>
          </a:xfrm>
          <a:prstGeom prst="rect">
            <a:avLst/>
          </a:prstGeom>
          <a:solidFill>
            <a:schemeClr val="accent4">
              <a:lumMod val="20000"/>
              <a:lumOff val="80000"/>
            </a:schemeClr>
          </a:solidFill>
        </p:spPr>
        <p:txBody>
          <a:bodyPr wrap="square" rtlCol="0">
            <a:spAutoFit/>
          </a:bodyPr>
          <a:lstStyle/>
          <a:p>
            <a:pPr algn="r" rtl="1"/>
            <a:r>
              <a:rPr lang="fa-IR" sz="2400" b="1" dirty="0" smtClean="0">
                <a:cs typeface="B Nazanin" pitchFamily="2" charset="-78"/>
              </a:rPr>
              <a:t>با توجه به نمودار پیکر آزاد:</a:t>
            </a:r>
            <a:endParaRPr lang="en-US" sz="2400" b="1" dirty="0">
              <a:cs typeface="B Nazanin" pitchFamily="2" charset="-78"/>
            </a:endParaRPr>
          </a:p>
        </p:txBody>
      </p:sp>
      <p:sp>
        <p:nvSpPr>
          <p:cNvPr id="6" name="TextBox 5"/>
          <p:cNvSpPr txBox="1"/>
          <p:nvPr/>
        </p:nvSpPr>
        <p:spPr>
          <a:xfrm>
            <a:off x="4724400" y="1447800"/>
            <a:ext cx="1066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R</a:t>
            </a:r>
            <a:r>
              <a:rPr lang="en-US" sz="2400" baseline="-25000" dirty="0" smtClean="0">
                <a:latin typeface="Times New Roman" pitchFamily="18" charset="0"/>
                <a:cs typeface="Times New Roman" pitchFamily="18" charset="0"/>
              </a:rPr>
              <a:t>A</a:t>
            </a:r>
            <a:endParaRPr lang="en-US" sz="2400" baseline="-25000" dirty="0">
              <a:latin typeface="Times New Roman" pitchFamily="18" charset="0"/>
              <a:cs typeface="Times New Roman" pitchFamily="18" charset="0"/>
            </a:endParaRPr>
          </a:p>
        </p:txBody>
      </p:sp>
      <p:sp>
        <p:nvSpPr>
          <p:cNvPr id="7" name="TextBox 6"/>
          <p:cNvSpPr txBox="1"/>
          <p:nvPr/>
        </p:nvSpPr>
        <p:spPr>
          <a:xfrm>
            <a:off x="4800600" y="2209800"/>
            <a:ext cx="1371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-R</a:t>
            </a:r>
            <a:r>
              <a:rPr lang="en-US" sz="2400" baseline="-25000" dirty="0" smtClean="0">
                <a:latin typeface="Times New Roman" pitchFamily="18" charset="0"/>
                <a:cs typeface="Times New Roman" pitchFamily="18" charset="0"/>
              </a:rPr>
              <a:t>B</a:t>
            </a:r>
            <a:endParaRPr lang="en-US" sz="2400" baseline="-25000" dirty="0">
              <a:latin typeface="Times New Roman" pitchFamily="18" charset="0"/>
              <a:cs typeface="Times New Roman" pitchFamily="18" charset="0"/>
            </a:endParaRPr>
          </a:p>
        </p:txBody>
      </p:sp>
      <p:sp>
        <p:nvSpPr>
          <p:cNvPr id="8" name="TextBox 7"/>
          <p:cNvSpPr txBox="1"/>
          <p:nvPr/>
        </p:nvSpPr>
        <p:spPr>
          <a:xfrm>
            <a:off x="3863788" y="3124200"/>
            <a:ext cx="5051612" cy="461665"/>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با قرار دادن این مقادیر در معادله قبل داریم:</a:t>
            </a:r>
            <a:endParaRPr lang="en-US" sz="2400" dirty="0">
              <a:cs typeface="B Nazanin" pitchFamily="2" charset="-78"/>
            </a:endParaRPr>
          </a:p>
        </p:txBody>
      </p:sp>
      <p:sp>
        <p:nvSpPr>
          <p:cNvPr id="9" name="TextBox 8"/>
          <p:cNvSpPr txBox="1"/>
          <p:nvPr/>
        </p:nvSpPr>
        <p:spPr>
          <a:xfrm>
            <a:off x="2590800" y="3962400"/>
            <a:ext cx="2057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10" name="TextBox 9"/>
          <p:cNvSpPr txBox="1"/>
          <p:nvPr/>
        </p:nvSpPr>
        <p:spPr>
          <a:xfrm>
            <a:off x="6934200" y="4038600"/>
            <a:ext cx="6096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p:txBody>
      </p:sp>
      <p:sp>
        <p:nvSpPr>
          <p:cNvPr id="11" name="TextBox 10"/>
          <p:cNvSpPr txBox="1"/>
          <p:nvPr/>
        </p:nvSpPr>
        <p:spPr>
          <a:xfrm>
            <a:off x="3048000" y="4876800"/>
            <a:ext cx="5876365" cy="461665"/>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با حل دستگاه معادله 1 و 3 نسبت به </a:t>
            </a:r>
            <a:r>
              <a:rPr lang="en-US" sz="2400" dirty="0" smtClean="0">
                <a:cs typeface="B Nazanin" pitchFamily="2" charset="-78"/>
              </a:rPr>
              <a:t>R</a:t>
            </a:r>
            <a:r>
              <a:rPr lang="en-US" sz="2400" baseline="-25000" dirty="0" smtClean="0">
                <a:cs typeface="B Nazanin" pitchFamily="2" charset="-78"/>
              </a:rPr>
              <a:t>A</a:t>
            </a:r>
            <a:r>
              <a:rPr lang="fa-IR" sz="2400" dirty="0" smtClean="0">
                <a:cs typeface="B Nazanin" pitchFamily="2" charset="-78"/>
              </a:rPr>
              <a:t> و </a:t>
            </a:r>
            <a:r>
              <a:rPr lang="en-US" sz="2400" dirty="0" smtClean="0">
                <a:cs typeface="B Nazanin" pitchFamily="2" charset="-78"/>
              </a:rPr>
              <a:t>R</a:t>
            </a:r>
            <a:r>
              <a:rPr lang="en-US" sz="2400" baseline="-25000" dirty="0" smtClean="0">
                <a:cs typeface="B Nazanin" pitchFamily="2" charset="-78"/>
              </a:rPr>
              <a:t>B</a:t>
            </a:r>
            <a:r>
              <a:rPr lang="fa-IR" sz="2400" dirty="0" smtClean="0">
                <a:cs typeface="B Nazanin" pitchFamily="2" charset="-78"/>
              </a:rPr>
              <a:t> داریم:</a:t>
            </a:r>
            <a:endParaRPr lang="en-US" sz="2400" dirty="0">
              <a:cs typeface="B Nazanin" pitchFamily="2" charset="-78"/>
            </a:endParaRPr>
          </a:p>
        </p:txBody>
      </p:sp>
      <p:sp>
        <p:nvSpPr>
          <p:cNvPr id="12" name="TextBox 11"/>
          <p:cNvSpPr txBox="1"/>
          <p:nvPr/>
        </p:nvSpPr>
        <p:spPr>
          <a:xfrm>
            <a:off x="304800" y="4953000"/>
            <a:ext cx="1905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 PL</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L</a:t>
            </a:r>
            <a:endParaRPr lang="en-US" sz="2400" dirty="0">
              <a:latin typeface="Times New Roman" pitchFamily="18" charset="0"/>
              <a:cs typeface="Times New Roman" pitchFamily="18" charset="0"/>
            </a:endParaRPr>
          </a:p>
        </p:txBody>
      </p:sp>
      <p:sp>
        <p:nvSpPr>
          <p:cNvPr id="13" name="TextBox 12"/>
          <p:cNvSpPr txBox="1"/>
          <p:nvPr/>
        </p:nvSpPr>
        <p:spPr>
          <a:xfrm>
            <a:off x="304800" y="5638800"/>
            <a:ext cx="1905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PL</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L</a:t>
            </a:r>
            <a:endParaRPr lang="en-US" sz="2400" dirty="0">
              <a:latin typeface="Times New Roman" pitchFamily="18" charset="0"/>
              <a:cs typeface="Times New Roman" pitchFamily="18" charset="0"/>
            </a:endParaRPr>
          </a:p>
        </p:txBody>
      </p:sp>
      <p:pic>
        <p:nvPicPr>
          <p:cNvPr id="1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19458" name="Picture 2"/>
          <p:cNvPicPr>
            <a:picLocks noChangeAspect="1" noChangeArrowheads="1"/>
          </p:cNvPicPr>
          <p:nvPr/>
        </p:nvPicPr>
        <p:blipFill>
          <a:blip r:embed="rId3"/>
          <a:srcRect/>
          <a:stretch>
            <a:fillRect/>
          </a:stretch>
        </p:blipFill>
        <p:spPr bwMode="auto">
          <a:xfrm>
            <a:off x="1676400" y="914400"/>
            <a:ext cx="2133600" cy="2514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P spid="9" grpId="0"/>
      <p:bldP spid="10" grpId="0"/>
      <p:bldP spid="11" grpId="0" animBg="1"/>
      <p:bldP spid="12" grpId="0"/>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5" name="TextBox 4"/>
          <p:cNvSpPr txBox="1"/>
          <p:nvPr/>
        </p:nvSpPr>
        <p:spPr>
          <a:xfrm>
            <a:off x="1905000" y="381000"/>
            <a:ext cx="7010400" cy="830997"/>
          </a:xfrm>
          <a:prstGeom prst="rect">
            <a:avLst/>
          </a:prstGeom>
          <a:solidFill>
            <a:srgbClr val="FDFECE"/>
          </a:solidFill>
        </p:spPr>
        <p:txBody>
          <a:bodyPr wrap="square" rtlCol="0">
            <a:spAutoFit/>
          </a:bodyPr>
          <a:lstStyle/>
          <a:p>
            <a:pPr algn="r" rtl="1"/>
            <a:r>
              <a:rPr lang="fa-IR" sz="2400" dirty="0" smtClean="0">
                <a:cs typeface="B Nazanin" pitchFamily="2" charset="-78"/>
              </a:rPr>
              <a:t>تنش های مطلوب </a:t>
            </a:r>
            <a:r>
              <a:rPr lang="el-GR" sz="2400" dirty="0" smtClean="0">
                <a:cs typeface="B Nazanin" pitchFamily="2" charset="-78"/>
              </a:rPr>
              <a:t>σ</a:t>
            </a:r>
            <a:r>
              <a:rPr lang="en-US" sz="2400" baseline="-25000" dirty="0" smtClean="0">
                <a:cs typeface="B Nazanin" pitchFamily="2" charset="-78"/>
              </a:rPr>
              <a:t>1</a:t>
            </a:r>
            <a:r>
              <a:rPr lang="fa-IR" sz="2400" dirty="0" smtClean="0">
                <a:cs typeface="B Nazanin" pitchFamily="2" charset="-78"/>
              </a:rPr>
              <a:t> در </a:t>
            </a:r>
            <a:r>
              <a:rPr lang="en-US" sz="2400" dirty="0" smtClean="0">
                <a:cs typeface="B Nazanin" pitchFamily="2" charset="-78"/>
              </a:rPr>
              <a:t>AC</a:t>
            </a:r>
            <a:r>
              <a:rPr lang="fa-IR" sz="2400" dirty="0" smtClean="0">
                <a:cs typeface="B Nazanin" pitchFamily="2" charset="-78"/>
              </a:rPr>
              <a:t> و </a:t>
            </a:r>
            <a:r>
              <a:rPr lang="el-GR" sz="2400" dirty="0" smtClean="0">
                <a:cs typeface="B Nazanin" pitchFamily="2" charset="-78"/>
              </a:rPr>
              <a:t>σ</a:t>
            </a:r>
            <a:r>
              <a:rPr lang="en-US" sz="2400" baseline="-25000" dirty="0" smtClean="0">
                <a:cs typeface="B Nazanin" pitchFamily="2" charset="-78"/>
              </a:rPr>
              <a:t>2</a:t>
            </a:r>
            <a:r>
              <a:rPr lang="fa-IR" sz="2400" dirty="0" smtClean="0">
                <a:cs typeface="B Nazanin" pitchFamily="2" charset="-78"/>
              </a:rPr>
              <a:t> در </a:t>
            </a:r>
            <a:r>
              <a:rPr lang="en-US" sz="2400" dirty="0" smtClean="0">
                <a:cs typeface="B Nazanin" pitchFamily="2" charset="-78"/>
              </a:rPr>
              <a:t>BC</a:t>
            </a:r>
            <a:r>
              <a:rPr lang="fa-IR" sz="2400" dirty="0" smtClean="0">
                <a:cs typeface="B Nazanin" pitchFamily="2" charset="-78"/>
              </a:rPr>
              <a:t> با تقسیم </a:t>
            </a:r>
            <a:r>
              <a:rPr lang="en-US" sz="2400" dirty="0" smtClean="0">
                <a:cs typeface="+mj-cs"/>
              </a:rPr>
              <a:t>P</a:t>
            </a:r>
            <a:r>
              <a:rPr lang="en-US" sz="2400" baseline="-25000" dirty="0" smtClean="0">
                <a:cs typeface="+mj-cs"/>
              </a:rPr>
              <a:t>1</a:t>
            </a:r>
            <a:r>
              <a:rPr lang="en-US" sz="2400" dirty="0" smtClean="0">
                <a:cs typeface="+mj-cs"/>
              </a:rPr>
              <a:t>= R</a:t>
            </a:r>
            <a:r>
              <a:rPr lang="en-US" sz="2400" baseline="-25000" dirty="0" smtClean="0">
                <a:cs typeface="+mj-cs"/>
              </a:rPr>
              <a:t>A</a:t>
            </a:r>
            <a:r>
              <a:rPr lang="en-US" sz="2400" dirty="0" smtClean="0">
                <a:cs typeface="+mj-cs"/>
              </a:rPr>
              <a:t> </a:t>
            </a:r>
            <a:r>
              <a:rPr lang="fa-IR" sz="2400" dirty="0" smtClean="0">
                <a:cs typeface="+mj-cs"/>
              </a:rPr>
              <a:t> </a:t>
            </a:r>
            <a:r>
              <a:rPr lang="fa-IR" sz="2400" dirty="0" smtClean="0">
                <a:cs typeface="B Nazanin" pitchFamily="2" charset="-78"/>
              </a:rPr>
              <a:t>و </a:t>
            </a:r>
            <a:r>
              <a:rPr lang="en-US" sz="2400" dirty="0" smtClean="0">
                <a:cs typeface="B Nazanin" pitchFamily="2" charset="-78"/>
              </a:rPr>
              <a:t>P</a:t>
            </a:r>
            <a:r>
              <a:rPr lang="en-US" sz="2400" baseline="-25000" dirty="0" smtClean="0">
                <a:cs typeface="B Nazanin" pitchFamily="2" charset="-78"/>
              </a:rPr>
              <a:t>2</a:t>
            </a:r>
            <a:r>
              <a:rPr lang="en-US" sz="2400" dirty="0" smtClean="0">
                <a:cs typeface="B Nazanin" pitchFamily="2" charset="-78"/>
              </a:rPr>
              <a:t>= -R</a:t>
            </a:r>
            <a:r>
              <a:rPr lang="en-US" sz="2400" baseline="-25000" dirty="0" smtClean="0">
                <a:cs typeface="B Nazanin" pitchFamily="2" charset="-78"/>
              </a:rPr>
              <a:t>B</a:t>
            </a:r>
            <a:r>
              <a:rPr lang="fa-IR" sz="2400" dirty="0" smtClean="0">
                <a:cs typeface="B Nazanin" pitchFamily="2" charset="-78"/>
              </a:rPr>
              <a:t> بر سطح مقطع میله بدست می آید:</a:t>
            </a:r>
            <a:endParaRPr lang="en-US" sz="2400" dirty="0">
              <a:cs typeface="B Nazanin" pitchFamily="2" charset="-78"/>
            </a:endParaRPr>
          </a:p>
        </p:txBody>
      </p:sp>
      <p:pic>
        <p:nvPicPr>
          <p:cNvPr id="6" name="Picture 3"/>
          <p:cNvPicPr>
            <a:picLocks noChangeAspect="1" noChangeArrowheads="1"/>
          </p:cNvPicPr>
          <p:nvPr/>
        </p:nvPicPr>
        <p:blipFill>
          <a:blip r:embed="rId3"/>
          <a:srcRect/>
          <a:stretch>
            <a:fillRect/>
          </a:stretch>
        </p:blipFill>
        <p:spPr bwMode="auto">
          <a:xfrm>
            <a:off x="2286000" y="1981200"/>
            <a:ext cx="1371600" cy="396240"/>
          </a:xfrm>
          <a:prstGeom prst="rect">
            <a:avLst/>
          </a:prstGeom>
          <a:noFill/>
          <a:ln w="9525">
            <a:noFill/>
            <a:miter lim="800000"/>
            <a:headEnd/>
            <a:tailEnd/>
          </a:ln>
          <a:effectLst/>
        </p:spPr>
      </p:pic>
      <p:sp>
        <p:nvSpPr>
          <p:cNvPr id="7" name="TextBox 6"/>
          <p:cNvSpPr txBox="1"/>
          <p:nvPr/>
        </p:nvSpPr>
        <p:spPr>
          <a:xfrm>
            <a:off x="2743200" y="16764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8" name="TextBox 7"/>
          <p:cNvSpPr txBox="1"/>
          <p:nvPr/>
        </p:nvSpPr>
        <p:spPr>
          <a:xfrm>
            <a:off x="2590800" y="22860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AL</a:t>
            </a:r>
            <a:endParaRPr lang="en-US" sz="2400" baseline="-25000" dirty="0">
              <a:latin typeface="Times New Roman" pitchFamily="18" charset="0"/>
              <a:cs typeface="Times New Roman" pitchFamily="18" charset="0"/>
            </a:endParaRPr>
          </a:p>
        </p:txBody>
      </p:sp>
      <p:sp>
        <p:nvSpPr>
          <p:cNvPr id="9" name="TextBox 8"/>
          <p:cNvSpPr txBox="1"/>
          <p:nvPr/>
        </p:nvSpPr>
        <p:spPr>
          <a:xfrm>
            <a:off x="1600200" y="1981200"/>
            <a:ext cx="685800" cy="461665"/>
          </a:xfrm>
          <a:prstGeom prst="rect">
            <a:avLst/>
          </a:prstGeom>
          <a:noFill/>
        </p:spPr>
        <p:txBody>
          <a:bodyPr wrap="square" rtlCol="0">
            <a:spAutoFit/>
          </a:bodyPr>
          <a:lstStyle/>
          <a:p>
            <a:r>
              <a:rPr lang="el-GR" sz="2400" dirty="0" smtClean="0"/>
              <a:t>σ</a:t>
            </a:r>
            <a:r>
              <a:rPr lang="en-US" sz="2400" baseline="-25000" dirty="0" smtClean="0"/>
              <a:t>1</a:t>
            </a:r>
            <a:r>
              <a:rPr lang="en-US" sz="2400" dirty="0" smtClean="0"/>
              <a:t>=</a:t>
            </a:r>
            <a:endParaRPr lang="en-US" sz="2400" dirty="0"/>
          </a:p>
        </p:txBody>
      </p:sp>
      <p:pic>
        <p:nvPicPr>
          <p:cNvPr id="10" name="Picture 3"/>
          <p:cNvPicPr>
            <a:picLocks noChangeAspect="1" noChangeArrowheads="1"/>
          </p:cNvPicPr>
          <p:nvPr/>
        </p:nvPicPr>
        <p:blipFill>
          <a:blip r:embed="rId3"/>
          <a:srcRect/>
          <a:stretch>
            <a:fillRect/>
          </a:stretch>
        </p:blipFill>
        <p:spPr bwMode="auto">
          <a:xfrm>
            <a:off x="5715000" y="2057400"/>
            <a:ext cx="1371600" cy="396240"/>
          </a:xfrm>
          <a:prstGeom prst="rect">
            <a:avLst/>
          </a:prstGeom>
          <a:noFill/>
          <a:ln w="9525">
            <a:noFill/>
            <a:miter lim="800000"/>
            <a:headEnd/>
            <a:tailEnd/>
          </a:ln>
          <a:effectLst/>
        </p:spPr>
      </p:pic>
      <p:sp>
        <p:nvSpPr>
          <p:cNvPr id="11" name="TextBox 10"/>
          <p:cNvSpPr txBox="1"/>
          <p:nvPr/>
        </p:nvSpPr>
        <p:spPr>
          <a:xfrm>
            <a:off x="6172200" y="17526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r>
              <a:rPr lang="en-US" sz="2400" baseline="-25000" dirty="0" smtClean="0">
                <a:latin typeface="Times New Roman" pitchFamily="18" charset="0"/>
                <a:cs typeface="Times New Roman" pitchFamily="18" charset="0"/>
              </a:rPr>
              <a:t>1</a:t>
            </a:r>
            <a:endParaRPr lang="en-US" sz="2400" baseline="-25000" dirty="0">
              <a:latin typeface="Times New Roman" pitchFamily="18" charset="0"/>
              <a:cs typeface="Times New Roman" pitchFamily="18" charset="0"/>
            </a:endParaRPr>
          </a:p>
        </p:txBody>
      </p:sp>
      <p:sp>
        <p:nvSpPr>
          <p:cNvPr id="12" name="TextBox 11"/>
          <p:cNvSpPr txBox="1"/>
          <p:nvPr/>
        </p:nvSpPr>
        <p:spPr>
          <a:xfrm>
            <a:off x="6019800" y="23622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AL</a:t>
            </a:r>
            <a:endParaRPr lang="en-US" sz="2400" baseline="-25000" dirty="0">
              <a:latin typeface="Times New Roman" pitchFamily="18" charset="0"/>
              <a:cs typeface="Times New Roman" pitchFamily="18" charset="0"/>
            </a:endParaRPr>
          </a:p>
        </p:txBody>
      </p:sp>
      <p:sp>
        <p:nvSpPr>
          <p:cNvPr id="13" name="TextBox 12"/>
          <p:cNvSpPr txBox="1"/>
          <p:nvPr/>
        </p:nvSpPr>
        <p:spPr>
          <a:xfrm>
            <a:off x="5029200" y="1981200"/>
            <a:ext cx="685800" cy="461665"/>
          </a:xfrm>
          <a:prstGeom prst="rect">
            <a:avLst/>
          </a:prstGeom>
          <a:noFill/>
        </p:spPr>
        <p:txBody>
          <a:bodyPr wrap="square" rtlCol="0">
            <a:spAutoFit/>
          </a:bodyPr>
          <a:lstStyle/>
          <a:p>
            <a:r>
              <a:rPr lang="el-GR" sz="2400" dirty="0" smtClean="0"/>
              <a:t>σ</a:t>
            </a:r>
            <a:r>
              <a:rPr lang="en-US" sz="2400" baseline="-25000" dirty="0" smtClean="0"/>
              <a:t>2</a:t>
            </a:r>
            <a:r>
              <a:rPr lang="en-US" sz="2400" dirty="0" smtClean="0"/>
              <a:t>=</a:t>
            </a:r>
            <a:endParaRPr lang="en-US" sz="2400" dirty="0"/>
          </a:p>
        </p:txBody>
      </p:sp>
      <p:sp>
        <p:nvSpPr>
          <p:cNvPr id="14" name="TextBox 13"/>
          <p:cNvSpPr txBox="1"/>
          <p:nvPr/>
        </p:nvSpPr>
        <p:spPr>
          <a:xfrm>
            <a:off x="152400" y="3254276"/>
            <a:ext cx="8839200" cy="2308324"/>
          </a:xfrm>
          <a:prstGeom prst="rect">
            <a:avLst/>
          </a:prstGeom>
          <a:noFill/>
        </p:spPr>
        <p:txBody>
          <a:bodyPr wrap="square" rtlCol="0">
            <a:spAutoFit/>
          </a:bodyPr>
          <a:lstStyle/>
          <a:p>
            <a:pPr algn="just" rtl="1"/>
            <a:r>
              <a:rPr lang="fa-IR" sz="2400" b="1" dirty="0" smtClean="0">
                <a:cs typeface="B Nazanin" pitchFamily="2" charset="-78"/>
              </a:rPr>
              <a:t>روش جمع آثار: </a:t>
            </a:r>
            <a:r>
              <a:rPr lang="fa-IR" sz="2400" dirty="0" smtClean="0">
                <a:cs typeface="B Nazanin" pitchFamily="2" charset="-78"/>
              </a:rPr>
              <a:t>هرگاه در سازه ای تعداد تکیه گاه ها بیش از حد لازم برای حفظ تعادل باشد آن سازه </a:t>
            </a:r>
            <a:r>
              <a:rPr lang="fa-IR" sz="2400" b="1" dirty="0" smtClean="0">
                <a:cs typeface="B Nazanin" pitchFamily="2" charset="-78"/>
              </a:rPr>
              <a:t>استاتیکی نامعین </a:t>
            </a:r>
            <a:r>
              <a:rPr lang="fa-IR" sz="2400" dirty="0" smtClean="0">
                <a:cs typeface="B Nazanin" pitchFamily="2" charset="-78"/>
              </a:rPr>
              <a:t>است. این امر سبب می شود که تعداد واکنش های مجهول بیش از معادله تعادل باشد. در این حالت یکی از واکنش ها را اضافی فرض کرده و تکیه گاه متناظر آن را حذف می کنیم. واکنش اضافی را باید بصورت بار مجهولی فرض می کنیم که تغییر شکل ایجاد می کند. در نهایت تغییر شکل حاصل از بارهای معلوم و مجهول را محاسبه و نتایج را با هم جمع می کنیم.</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1" grpId="0"/>
      <p:bldP spid="12" grpId="0"/>
      <p:bldP spid="13"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04800"/>
            <a:ext cx="7391400" cy="1200329"/>
          </a:xfrm>
          <a:prstGeom prst="rect">
            <a:avLst/>
          </a:prstGeom>
          <a:solidFill>
            <a:srgbClr val="FDFECE"/>
          </a:solidFill>
        </p:spPr>
        <p:txBody>
          <a:bodyPr wrap="square" rtlCol="0">
            <a:spAutoFit/>
          </a:bodyPr>
          <a:lstStyle/>
          <a:p>
            <a:pPr algn="just" rtl="1"/>
            <a:r>
              <a:rPr lang="fa-IR" sz="2400" b="1" dirty="0" smtClean="0">
                <a:cs typeface="B Nazanin" pitchFamily="2" charset="-78"/>
              </a:rPr>
              <a:t>مثال: </a:t>
            </a:r>
            <a:r>
              <a:rPr lang="fa-IR" sz="2400" dirty="0" smtClean="0">
                <a:cs typeface="B Nazanin" pitchFamily="2" charset="-78"/>
              </a:rPr>
              <a:t>در میله فولادی با بارگذاری نشان داده شده در شکل با فرض اینکه در هر یک از دو تکیه گاه قبل از بارگذاری فاصله ای با میله وجود نداشته باشد، واکنش های </a:t>
            </a:r>
            <a:r>
              <a:rPr lang="en-US" sz="2400" dirty="0" smtClean="0">
                <a:cs typeface="B Nazanin" pitchFamily="2" charset="-78"/>
              </a:rPr>
              <a:t>A</a:t>
            </a:r>
            <a:r>
              <a:rPr lang="fa-IR" sz="2400" dirty="0" smtClean="0">
                <a:cs typeface="B Nazanin" pitchFamily="2" charset="-78"/>
              </a:rPr>
              <a:t> و </a:t>
            </a:r>
            <a:r>
              <a:rPr lang="en-US" sz="2400" dirty="0" smtClean="0">
                <a:cs typeface="B Nazanin" pitchFamily="2" charset="-78"/>
              </a:rPr>
              <a:t>B</a:t>
            </a:r>
            <a:r>
              <a:rPr lang="fa-IR" sz="2400" dirty="0" smtClean="0">
                <a:cs typeface="B Nazanin" pitchFamily="2" charset="-78"/>
              </a:rPr>
              <a:t> را محاسبه کنید.</a:t>
            </a:r>
            <a:endParaRPr lang="en-US" sz="2400" dirty="0">
              <a:cs typeface="B Nazanin" pitchFamily="2" charset="-78"/>
            </a:endParaRPr>
          </a:p>
        </p:txBody>
      </p:sp>
      <p:pic>
        <p:nvPicPr>
          <p:cNvPr id="3" name="Picture 23" descr="http://www.persianblog.ir/Avatar/160672.png?rnd=41439.2907401852"/>
          <p:cNvPicPr>
            <a:picLocks noChangeAspect="1" noChangeArrowheads="1"/>
          </p:cNvPicPr>
          <p:nvPr/>
        </p:nvPicPr>
        <p:blipFill>
          <a:blip r:embed="rId2"/>
          <a:srcRect/>
          <a:stretch>
            <a:fillRect/>
          </a:stretch>
        </p:blipFill>
        <p:spPr bwMode="auto">
          <a:xfrm>
            <a:off x="0" y="0"/>
            <a:ext cx="1371600" cy="1362075"/>
          </a:xfrm>
          <a:prstGeom prst="rect">
            <a:avLst/>
          </a:prstGeom>
          <a:noFill/>
          <a:ln w="9525">
            <a:noFill/>
            <a:miter lim="800000"/>
            <a:headEnd/>
            <a:tailEnd/>
          </a:ln>
        </p:spPr>
      </p:pic>
      <p:pic>
        <p:nvPicPr>
          <p:cNvPr id="20482" name="Picture 2"/>
          <p:cNvPicPr>
            <a:picLocks noChangeAspect="1" noChangeArrowheads="1"/>
          </p:cNvPicPr>
          <p:nvPr/>
        </p:nvPicPr>
        <p:blipFill>
          <a:blip r:embed="rId3"/>
          <a:srcRect/>
          <a:stretch>
            <a:fillRect/>
          </a:stretch>
        </p:blipFill>
        <p:spPr bwMode="auto">
          <a:xfrm>
            <a:off x="1981200" y="1905000"/>
            <a:ext cx="4924985" cy="41862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458200" cy="1015663"/>
          </a:xfrm>
          <a:prstGeom prst="rect">
            <a:avLst/>
          </a:prstGeom>
          <a:solidFill>
            <a:srgbClr val="FDFECE"/>
          </a:solidFill>
        </p:spPr>
        <p:txBody>
          <a:bodyPr wrap="square" rtlCol="0">
            <a:spAutoFit/>
          </a:bodyPr>
          <a:lstStyle/>
          <a:p>
            <a:pPr algn="just" rtl="1"/>
            <a:r>
              <a:rPr lang="fa-IR" sz="2000" b="1" dirty="0" smtClean="0">
                <a:cs typeface="B Nazanin" pitchFamily="2" charset="-78"/>
              </a:rPr>
              <a:t>واکنش موجود در </a:t>
            </a:r>
            <a:r>
              <a:rPr lang="en-US" sz="2000" b="1" dirty="0" smtClean="0">
                <a:cs typeface="B Nazanin" pitchFamily="2" charset="-78"/>
              </a:rPr>
              <a:t>B</a:t>
            </a:r>
            <a:r>
              <a:rPr lang="fa-IR" sz="2000" b="1" dirty="0" smtClean="0">
                <a:cs typeface="B Nazanin" pitchFamily="2" charset="-78"/>
              </a:rPr>
              <a:t> را اضافی فرض می کنیم و میله را از این واکنش آزاد می کنیم. حال واکنش </a:t>
            </a:r>
            <a:r>
              <a:rPr lang="en-US" sz="2000" b="1" dirty="0" smtClean="0">
                <a:cs typeface="B Nazanin" pitchFamily="2" charset="-78"/>
              </a:rPr>
              <a:t>R</a:t>
            </a:r>
            <a:r>
              <a:rPr lang="en-US" sz="2000" b="1" baseline="-25000" dirty="0" smtClean="0">
                <a:cs typeface="B Nazanin" pitchFamily="2" charset="-78"/>
              </a:rPr>
              <a:t>B</a:t>
            </a:r>
            <a:r>
              <a:rPr lang="fa-IR" sz="2000" b="1" dirty="0" smtClean="0">
                <a:cs typeface="B Nazanin" pitchFamily="2" charset="-78"/>
              </a:rPr>
              <a:t> را به صورت بار مجهول فرض می کنیم و از این شرط که </a:t>
            </a:r>
            <a:r>
              <a:rPr lang="el-GR" sz="2000" b="1" dirty="0" smtClean="0">
                <a:cs typeface="B Nazanin" pitchFamily="2" charset="-78"/>
              </a:rPr>
              <a:t>δ</a:t>
            </a:r>
            <a:r>
              <a:rPr lang="fa-IR" sz="2000" b="1" dirty="0" smtClean="0">
                <a:cs typeface="B Nazanin" pitchFamily="2" charset="-78"/>
              </a:rPr>
              <a:t> تغییر شکل میله باید صفر باشد این واکنش را تعیین می کنیم.</a:t>
            </a:r>
            <a:endParaRPr lang="en-US" sz="2000" b="1" dirty="0">
              <a:cs typeface="B Nazanin" pitchFamily="2" charset="-78"/>
            </a:endParaRPr>
          </a:p>
        </p:txBody>
      </p:sp>
      <p:pic>
        <p:nvPicPr>
          <p:cNvPr id="60418" name="Picture 2"/>
          <p:cNvPicPr>
            <a:picLocks noChangeAspect="1" noChangeArrowheads="1"/>
          </p:cNvPicPr>
          <p:nvPr/>
        </p:nvPicPr>
        <p:blipFill>
          <a:blip r:embed="rId2"/>
          <a:srcRect/>
          <a:stretch>
            <a:fillRect/>
          </a:stretch>
        </p:blipFill>
        <p:spPr bwMode="auto">
          <a:xfrm>
            <a:off x="5029200" y="1219200"/>
            <a:ext cx="1905000" cy="2809875"/>
          </a:xfrm>
          <a:prstGeom prst="rect">
            <a:avLst/>
          </a:prstGeom>
          <a:noFill/>
          <a:ln w="9525">
            <a:noFill/>
            <a:miter lim="800000"/>
            <a:headEnd/>
            <a:tailEnd/>
          </a:ln>
          <a:effectLst/>
        </p:spPr>
      </p:pic>
      <p:sp>
        <p:nvSpPr>
          <p:cNvPr id="5" name="TextBox 4"/>
          <p:cNvSpPr txBox="1"/>
          <p:nvPr/>
        </p:nvSpPr>
        <p:spPr>
          <a:xfrm>
            <a:off x="3200400" y="4419600"/>
            <a:ext cx="5638800" cy="830997"/>
          </a:xfrm>
          <a:prstGeom prst="rect">
            <a:avLst/>
          </a:prstGeom>
          <a:noFill/>
        </p:spPr>
        <p:txBody>
          <a:bodyPr wrap="square" rtlCol="0">
            <a:spAutoFit/>
          </a:bodyPr>
          <a:lstStyle/>
          <a:p>
            <a:pPr algn="r" rtl="1"/>
            <a:r>
              <a:rPr lang="fa-IR" sz="2400" b="1" dirty="0" smtClean="0">
                <a:cs typeface="B Nazanin" pitchFamily="2" charset="-78"/>
              </a:rPr>
              <a:t>برای حل مسئله ابتدا </a:t>
            </a:r>
            <a:r>
              <a:rPr lang="el-GR" sz="2400" b="1" dirty="0" smtClean="0">
                <a:cs typeface="B Nazanin" pitchFamily="2" charset="-78"/>
              </a:rPr>
              <a:t>δ</a:t>
            </a:r>
            <a:r>
              <a:rPr lang="en-US" sz="2400" b="1" baseline="-25000" dirty="0" smtClean="0">
                <a:cs typeface="B Nazanin" pitchFamily="2" charset="-78"/>
              </a:rPr>
              <a:t>L</a:t>
            </a:r>
            <a:r>
              <a:rPr lang="fa-IR" sz="2400" b="1" dirty="0" smtClean="0">
                <a:cs typeface="B Nazanin" pitchFamily="2" charset="-78"/>
              </a:rPr>
              <a:t> </a:t>
            </a:r>
            <a:r>
              <a:rPr lang="fa-IR" sz="2400" b="1" dirty="0" smtClean="0">
                <a:solidFill>
                  <a:srgbClr val="FF0000"/>
                </a:solidFill>
                <a:cs typeface="B Nazanin" pitchFamily="2" charset="-78"/>
              </a:rPr>
              <a:t>تغییر شکل بارهای معلوم </a:t>
            </a:r>
            <a:r>
              <a:rPr lang="fa-IR" sz="2400" b="1" dirty="0" smtClean="0">
                <a:cs typeface="B Nazanin" pitchFamily="2" charset="-78"/>
              </a:rPr>
              <a:t>را تعیین می کنیم: </a:t>
            </a:r>
            <a:endParaRPr lang="en-US" sz="2400" b="1" dirty="0">
              <a:cs typeface="B Nazanin" pitchFamily="2" charset="-78"/>
            </a:endParaRPr>
          </a:p>
        </p:txBody>
      </p:sp>
      <p:pic>
        <p:nvPicPr>
          <p:cNvPr id="60420" name="Picture 4" descr="C:\Users\hamed\Desktop\Untitled2.png"/>
          <p:cNvPicPr>
            <a:picLocks noChangeAspect="1" noChangeArrowheads="1"/>
          </p:cNvPicPr>
          <p:nvPr/>
        </p:nvPicPr>
        <p:blipFill>
          <a:blip r:embed="rId3"/>
          <a:srcRect/>
          <a:stretch>
            <a:fillRect/>
          </a:stretch>
        </p:blipFill>
        <p:spPr bwMode="auto">
          <a:xfrm>
            <a:off x="1447800" y="4475163"/>
            <a:ext cx="1638300" cy="2382837"/>
          </a:xfrm>
          <a:prstGeom prst="rect">
            <a:avLst/>
          </a:prstGeom>
          <a:noFill/>
        </p:spPr>
      </p:pic>
      <p:pic>
        <p:nvPicPr>
          <p:cNvPr id="21507" name="Picture 3"/>
          <p:cNvPicPr>
            <a:picLocks noChangeAspect="1" noChangeArrowheads="1"/>
          </p:cNvPicPr>
          <p:nvPr/>
        </p:nvPicPr>
        <p:blipFill>
          <a:blip r:embed="rId4"/>
          <a:srcRect/>
          <a:stretch>
            <a:fillRect/>
          </a:stretch>
        </p:blipFill>
        <p:spPr bwMode="auto">
          <a:xfrm>
            <a:off x="762000" y="1143000"/>
            <a:ext cx="3448050" cy="30670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0418"/>
                                        </p:tgtEl>
                                        <p:attrNameLst>
                                          <p:attrName>style.visibility</p:attrName>
                                        </p:attrNameLst>
                                      </p:cBhvr>
                                      <p:to>
                                        <p:strVal val="visible"/>
                                      </p:to>
                                    </p:set>
                                    <p:animEffect transition="in" filter="fade">
                                      <p:cBhvr>
                                        <p:cTn id="12" dur="1000"/>
                                        <p:tgtEl>
                                          <p:spTgt spid="60418"/>
                                        </p:tgtEl>
                                      </p:cBhvr>
                                    </p:animEffect>
                                    <p:anim calcmode="lin" valueType="num">
                                      <p:cBhvr>
                                        <p:cTn id="13" dur="1000" fill="hold"/>
                                        <p:tgtEl>
                                          <p:spTgt spid="60418"/>
                                        </p:tgtEl>
                                        <p:attrNameLst>
                                          <p:attrName>ppt_x</p:attrName>
                                        </p:attrNameLst>
                                      </p:cBhvr>
                                      <p:tavLst>
                                        <p:tav tm="0">
                                          <p:val>
                                            <p:strVal val="#ppt_x"/>
                                          </p:val>
                                        </p:tav>
                                        <p:tav tm="100000">
                                          <p:val>
                                            <p:strVal val="#ppt_x"/>
                                          </p:val>
                                        </p:tav>
                                      </p:tavLst>
                                    </p:anim>
                                    <p:anim calcmode="lin" valueType="num">
                                      <p:cBhvr>
                                        <p:cTn id="14" dur="1000" fill="hold"/>
                                        <p:tgtEl>
                                          <p:spTgt spid="604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0420"/>
                                        </p:tgtEl>
                                        <p:attrNameLst>
                                          <p:attrName>style.visibility</p:attrName>
                                        </p:attrNameLst>
                                      </p:cBhvr>
                                      <p:to>
                                        <p:strVal val="visible"/>
                                      </p:to>
                                    </p:set>
                                    <p:animEffect transition="in" filter="fade">
                                      <p:cBhvr>
                                        <p:cTn id="24" dur="1000"/>
                                        <p:tgtEl>
                                          <p:spTgt spid="60420"/>
                                        </p:tgtEl>
                                      </p:cBhvr>
                                    </p:animEffect>
                                    <p:anim calcmode="lin" valueType="num">
                                      <p:cBhvr>
                                        <p:cTn id="25" dur="1000" fill="hold"/>
                                        <p:tgtEl>
                                          <p:spTgt spid="60420"/>
                                        </p:tgtEl>
                                        <p:attrNameLst>
                                          <p:attrName>ppt_x</p:attrName>
                                        </p:attrNameLst>
                                      </p:cBhvr>
                                      <p:tavLst>
                                        <p:tav tm="0">
                                          <p:val>
                                            <p:strVal val="#ppt_x"/>
                                          </p:val>
                                        </p:tav>
                                        <p:tav tm="100000">
                                          <p:val>
                                            <p:strVal val="#ppt_x"/>
                                          </p:val>
                                        </p:tav>
                                      </p:tavLst>
                                    </p:anim>
                                    <p:anim calcmode="lin" valueType="num">
                                      <p:cBhvr>
                                        <p:cTn id="26" dur="1000" fill="hold"/>
                                        <p:tgtEl>
                                          <p:spTgt spid="60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381000"/>
            <a:ext cx="6858000" cy="461665"/>
          </a:xfrm>
          <a:prstGeom prst="rect">
            <a:avLst/>
          </a:prstGeom>
          <a:solidFill>
            <a:srgbClr val="FDFECE"/>
          </a:solidFill>
        </p:spPr>
        <p:txBody>
          <a:bodyPr wrap="square" rtlCol="0">
            <a:spAutoFit/>
          </a:bodyPr>
          <a:lstStyle/>
          <a:p>
            <a:pPr algn="r" rtl="1"/>
            <a:r>
              <a:rPr lang="fa-IR" sz="2400" b="1" dirty="0" smtClean="0">
                <a:cs typeface="B Nazanin" pitchFamily="2" charset="-78"/>
              </a:rPr>
              <a:t>و </a:t>
            </a:r>
            <a:r>
              <a:rPr lang="el-GR" sz="2400" b="1" dirty="0" smtClean="0">
                <a:cs typeface="B Nazanin" pitchFamily="2" charset="-78"/>
              </a:rPr>
              <a:t> δ</a:t>
            </a:r>
            <a:r>
              <a:rPr lang="en-US" sz="2400" b="1" baseline="-25000" dirty="0" smtClean="0">
                <a:cs typeface="B Nazanin" pitchFamily="2" charset="-78"/>
              </a:rPr>
              <a:t>R</a:t>
            </a:r>
            <a:r>
              <a:rPr lang="fa-IR" sz="2400" b="1" dirty="0" smtClean="0">
                <a:cs typeface="B Nazanin" pitchFamily="2" charset="-78"/>
              </a:rPr>
              <a:t> </a:t>
            </a:r>
            <a:r>
              <a:rPr lang="fa-IR" sz="2400" b="1" dirty="0" smtClean="0">
                <a:solidFill>
                  <a:srgbClr val="FF0000"/>
                </a:solidFill>
                <a:cs typeface="B Nazanin" pitchFamily="2" charset="-78"/>
              </a:rPr>
              <a:t>تغییر شکل واکنش اضافی   </a:t>
            </a:r>
            <a:r>
              <a:rPr lang="en-US" sz="2400" b="1" dirty="0" smtClean="0">
                <a:cs typeface="B Nazanin" pitchFamily="2" charset="-78"/>
              </a:rPr>
              <a:t>R</a:t>
            </a:r>
            <a:r>
              <a:rPr lang="en-US" sz="2400" b="1" baseline="-25000" dirty="0" smtClean="0">
                <a:cs typeface="B Nazanin" pitchFamily="2" charset="-78"/>
              </a:rPr>
              <a:t>B</a:t>
            </a:r>
            <a:r>
              <a:rPr lang="fa-IR" sz="2400" b="1" baseline="-25000" dirty="0" smtClean="0">
                <a:cs typeface="B Nazanin" pitchFamily="2" charset="-78"/>
              </a:rPr>
              <a:t> </a:t>
            </a:r>
            <a:r>
              <a:rPr lang="fa-IR" sz="2400" b="1" dirty="0" smtClean="0">
                <a:cs typeface="B Nazanin" pitchFamily="2" charset="-78"/>
              </a:rPr>
              <a:t>را جداگانه حساب می کنیم:</a:t>
            </a:r>
            <a:r>
              <a:rPr lang="fa-IR" sz="2400" dirty="0" smtClean="0"/>
              <a:t> </a:t>
            </a:r>
            <a:endParaRPr lang="en-US" sz="2400" dirty="0"/>
          </a:p>
        </p:txBody>
      </p:sp>
      <p:pic>
        <p:nvPicPr>
          <p:cNvPr id="61442" name="Picture 2"/>
          <p:cNvPicPr>
            <a:picLocks noChangeAspect="1" noChangeArrowheads="1"/>
          </p:cNvPicPr>
          <p:nvPr/>
        </p:nvPicPr>
        <p:blipFill>
          <a:blip r:embed="rId2"/>
          <a:srcRect/>
          <a:stretch>
            <a:fillRect/>
          </a:stretch>
        </p:blipFill>
        <p:spPr bwMode="auto">
          <a:xfrm>
            <a:off x="914400" y="762000"/>
            <a:ext cx="1066800" cy="2505075"/>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a:srcRect/>
          <a:stretch>
            <a:fillRect/>
          </a:stretch>
        </p:blipFill>
        <p:spPr bwMode="auto">
          <a:xfrm>
            <a:off x="2819400" y="1905000"/>
            <a:ext cx="5143500" cy="4014788"/>
          </a:xfrm>
          <a:prstGeom prst="rect">
            <a:avLst/>
          </a:prstGeom>
          <a:noFill/>
          <a:ln w="9525">
            <a:noFill/>
            <a:miter lim="800000"/>
            <a:headEnd/>
            <a:tailEnd/>
          </a:ln>
          <a:effectLst/>
        </p:spPr>
      </p:pic>
      <p:sp>
        <p:nvSpPr>
          <p:cNvPr id="5" name="Down Arrow 4"/>
          <p:cNvSpPr/>
          <p:nvPr/>
        </p:nvSpPr>
        <p:spPr>
          <a:xfrm>
            <a:off x="6934200" y="2514600"/>
            <a:ext cx="228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39000" y="2438400"/>
            <a:ext cx="609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a:t>
            </a:r>
            <a:r>
              <a:rPr lang="en-US" baseline="-25000" dirty="0" smtClean="0"/>
              <a:t>1</a:t>
            </a:r>
            <a:endParaRPr lang="en-US" baseline="-25000" dirty="0"/>
          </a:p>
        </p:txBody>
      </p:sp>
      <p:sp>
        <p:nvSpPr>
          <p:cNvPr id="7" name="Down Arrow 6"/>
          <p:cNvSpPr/>
          <p:nvPr/>
        </p:nvSpPr>
        <p:spPr>
          <a:xfrm>
            <a:off x="6934200" y="3810000"/>
            <a:ext cx="228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91400" y="4038600"/>
            <a:ext cx="609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a:t>
            </a:r>
            <a:r>
              <a:rPr lang="en-US" baseline="-25000" dirty="0" smtClean="0"/>
              <a:t>2</a:t>
            </a:r>
            <a:endParaRPr lang="en-US" baseline="-25000" dirty="0"/>
          </a:p>
        </p:txBody>
      </p:sp>
      <p:sp>
        <p:nvSpPr>
          <p:cNvPr id="9" name="TextBox 8"/>
          <p:cNvSpPr txBox="1"/>
          <p:nvPr/>
        </p:nvSpPr>
        <p:spPr>
          <a:xfrm>
            <a:off x="4648200" y="1600200"/>
            <a:ext cx="1752600" cy="369332"/>
          </a:xfrm>
          <a:prstGeom prst="rect">
            <a:avLst/>
          </a:prstGeom>
          <a:noFill/>
        </p:spPr>
        <p:txBody>
          <a:bodyPr wrap="square" rtlCol="0">
            <a:spAutoFit/>
          </a:bodyPr>
          <a:lstStyle/>
          <a:p>
            <a:pPr algn="r" rtl="1"/>
            <a:r>
              <a:rPr lang="fa-IR" dirty="0" smtClean="0">
                <a:cs typeface="B Nazanin" pitchFamily="2" charset="-78"/>
              </a:rPr>
              <a:t>از طرف تکیه گاه </a:t>
            </a:r>
            <a:r>
              <a:rPr lang="en-US" dirty="0" smtClean="0">
                <a:cs typeface="B Nazanin" pitchFamily="2" charset="-78"/>
              </a:rPr>
              <a:t>A</a:t>
            </a:r>
            <a:endParaRPr lang="en-US" dirty="0">
              <a:cs typeface="B Nazanin" pitchFamily="2" charset="-78"/>
            </a:endParaRPr>
          </a:p>
        </p:txBody>
      </p:sp>
      <p:sp>
        <p:nvSpPr>
          <p:cNvPr id="10" name="TextBox 9"/>
          <p:cNvSpPr txBox="1"/>
          <p:nvPr/>
        </p:nvSpPr>
        <p:spPr>
          <a:xfrm>
            <a:off x="7391400" y="4953000"/>
            <a:ext cx="1752600" cy="369332"/>
          </a:xfrm>
          <a:prstGeom prst="rect">
            <a:avLst/>
          </a:prstGeom>
          <a:noFill/>
        </p:spPr>
        <p:txBody>
          <a:bodyPr wrap="square" rtlCol="0">
            <a:spAutoFit/>
          </a:bodyPr>
          <a:lstStyle/>
          <a:p>
            <a:pPr algn="r" rtl="1"/>
            <a:r>
              <a:rPr lang="fa-IR" dirty="0" smtClean="0">
                <a:cs typeface="B Nazanin" pitchFamily="2" charset="-78"/>
              </a:rPr>
              <a:t>از طرف تکیه گاه </a:t>
            </a:r>
            <a:r>
              <a:rPr lang="en-US" dirty="0" smtClean="0">
                <a:cs typeface="B Nazanin" pitchFamily="2" charset="-78"/>
              </a:rPr>
              <a:t>B</a:t>
            </a:r>
            <a:endParaRPr lang="en-US"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42"/>
                                        </p:tgtEl>
                                        <p:attrNameLst>
                                          <p:attrName>style.visibility</p:attrName>
                                        </p:attrNameLst>
                                      </p:cBhvr>
                                      <p:to>
                                        <p:strVal val="visible"/>
                                      </p:to>
                                    </p:set>
                                    <p:animEffect transition="in" filter="fade">
                                      <p:cBhvr>
                                        <p:cTn id="12" dur="1000"/>
                                        <p:tgtEl>
                                          <p:spTgt spid="61442"/>
                                        </p:tgtEl>
                                      </p:cBhvr>
                                    </p:animEffect>
                                    <p:anim calcmode="lin" valueType="num">
                                      <p:cBhvr>
                                        <p:cTn id="13" dur="1000" fill="hold"/>
                                        <p:tgtEl>
                                          <p:spTgt spid="61442"/>
                                        </p:tgtEl>
                                        <p:attrNameLst>
                                          <p:attrName>ppt_x</p:attrName>
                                        </p:attrNameLst>
                                      </p:cBhvr>
                                      <p:tavLst>
                                        <p:tav tm="0">
                                          <p:val>
                                            <p:strVal val="#ppt_x"/>
                                          </p:val>
                                        </p:tav>
                                        <p:tav tm="100000">
                                          <p:val>
                                            <p:strVal val="#ppt_x"/>
                                          </p:val>
                                        </p:tav>
                                      </p:tavLst>
                                    </p:anim>
                                    <p:anim calcmode="lin" valueType="num">
                                      <p:cBhvr>
                                        <p:cTn id="14" dur="1000" fill="hold"/>
                                        <p:tgtEl>
                                          <p:spTgt spid="614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1443"/>
                                        </p:tgtEl>
                                        <p:attrNameLst>
                                          <p:attrName>style.visibility</p:attrName>
                                        </p:attrNameLst>
                                      </p:cBhvr>
                                      <p:to>
                                        <p:strVal val="visible"/>
                                      </p:to>
                                    </p:set>
                                    <p:animEffect transition="in" filter="fade">
                                      <p:cBhvr>
                                        <p:cTn id="32" dur="1000"/>
                                        <p:tgtEl>
                                          <p:spTgt spid="61443"/>
                                        </p:tgtEl>
                                      </p:cBhvr>
                                    </p:animEffect>
                                    <p:anim calcmode="lin" valueType="num">
                                      <p:cBhvr>
                                        <p:cTn id="33" dur="1000" fill="hold"/>
                                        <p:tgtEl>
                                          <p:spTgt spid="61443"/>
                                        </p:tgtEl>
                                        <p:attrNameLst>
                                          <p:attrName>ppt_x</p:attrName>
                                        </p:attrNameLst>
                                      </p:cBhvr>
                                      <p:tavLst>
                                        <p:tav tm="0">
                                          <p:val>
                                            <p:strVal val="#ppt_x"/>
                                          </p:val>
                                        </p:tav>
                                        <p:tav tm="100000">
                                          <p:val>
                                            <p:strVal val="#ppt_x"/>
                                          </p:val>
                                        </p:tav>
                                      </p:tavLst>
                                    </p:anim>
                                    <p:anim calcmode="lin" valueType="num">
                                      <p:cBhvr>
                                        <p:cTn id="34" dur="1000" fill="hold"/>
                                        <p:tgtEl>
                                          <p:spTgt spid="6144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7" grpId="0" animBg="1"/>
      <p:bldP spid="8" grpId="0"/>
      <p:bldP spid="9" grpId="0"/>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7848600" cy="461665"/>
          </a:xfrm>
          <a:prstGeom prst="rect">
            <a:avLst/>
          </a:prstGeom>
          <a:solidFill>
            <a:srgbClr val="FDFECE"/>
          </a:solidFill>
        </p:spPr>
        <p:txBody>
          <a:bodyPr wrap="square" rtlCol="0">
            <a:spAutoFit/>
          </a:bodyPr>
          <a:lstStyle/>
          <a:p>
            <a:pPr algn="r" rtl="1"/>
            <a:r>
              <a:rPr lang="fa-IR" sz="2400" b="1" dirty="0" smtClean="0">
                <a:cs typeface="B Nazanin" pitchFamily="2" charset="-78"/>
              </a:rPr>
              <a:t>تغییر شکل </a:t>
            </a:r>
            <a:r>
              <a:rPr lang="el-GR" sz="2400" b="1" dirty="0" smtClean="0">
                <a:cs typeface="B Nazanin" pitchFamily="2" charset="-78"/>
              </a:rPr>
              <a:t> δ</a:t>
            </a:r>
            <a:r>
              <a:rPr lang="en-US" sz="2400" b="1" baseline="-25000" dirty="0" smtClean="0">
                <a:cs typeface="B Nazanin" pitchFamily="2" charset="-78"/>
              </a:rPr>
              <a:t>L</a:t>
            </a:r>
            <a:r>
              <a:rPr lang="fa-IR" sz="2400" b="1" dirty="0" smtClean="0">
                <a:cs typeface="B Nazanin" pitchFamily="2" charset="-78"/>
              </a:rPr>
              <a:t>بعد از تقسیم میله به چهار قسمت و معادله بدست می آید. </a:t>
            </a:r>
            <a:r>
              <a:rPr lang="fa-IR" sz="2400" b="1" baseline="-25000" dirty="0" smtClean="0">
                <a:cs typeface="B Nazanin" pitchFamily="2" charset="-78"/>
              </a:rPr>
              <a:t> </a:t>
            </a:r>
            <a:r>
              <a:rPr lang="fa-IR" sz="2400" dirty="0" smtClean="0"/>
              <a:t> </a:t>
            </a:r>
            <a:endParaRPr lang="en-US" sz="2400" dirty="0"/>
          </a:p>
        </p:txBody>
      </p:sp>
      <p:sp>
        <p:nvSpPr>
          <p:cNvPr id="4" name="TextBox 3"/>
          <p:cNvSpPr txBox="1"/>
          <p:nvPr/>
        </p:nvSpPr>
        <p:spPr>
          <a:xfrm>
            <a:off x="1524000" y="1066800"/>
            <a:ext cx="72390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P</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 0                   P</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=P</a:t>
            </a:r>
            <a:r>
              <a:rPr lang="en-US" sz="2000" baseline="-25000" dirty="0" smtClean="0">
                <a:latin typeface="Times New Roman" pitchFamily="18" charset="0"/>
                <a:cs typeface="Times New Roman" pitchFamily="18" charset="0"/>
              </a:rPr>
              <a:t>3</a:t>
            </a:r>
            <a:r>
              <a:rPr lang="en-US" sz="2000" dirty="0" smtClean="0">
                <a:latin typeface="Times New Roman" pitchFamily="18" charset="0"/>
                <a:cs typeface="Times New Roman" pitchFamily="18" charset="0"/>
              </a:rPr>
              <a:t>= 600 × 10</a:t>
            </a:r>
            <a:r>
              <a:rPr lang="en-US" sz="2000" baseline="30000" dirty="0" smtClean="0">
                <a:latin typeface="Times New Roman" pitchFamily="18" charset="0"/>
                <a:cs typeface="Times New Roman" pitchFamily="18" charset="0"/>
              </a:rPr>
              <a:t>3</a:t>
            </a:r>
            <a:r>
              <a:rPr lang="en-US" sz="2000" dirty="0" smtClean="0">
                <a:latin typeface="Times New Roman" pitchFamily="18" charset="0"/>
                <a:cs typeface="Times New Roman" pitchFamily="18" charset="0"/>
              </a:rPr>
              <a:t> N                   P</a:t>
            </a:r>
            <a:r>
              <a:rPr lang="en-US" sz="2000" baseline="-25000" dirty="0" smtClean="0">
                <a:latin typeface="Times New Roman" pitchFamily="18" charset="0"/>
                <a:cs typeface="Times New Roman" pitchFamily="18" charset="0"/>
              </a:rPr>
              <a:t>4</a:t>
            </a:r>
            <a:r>
              <a:rPr lang="en-US" sz="2000" dirty="0" smtClean="0">
                <a:latin typeface="Times New Roman" pitchFamily="18" charset="0"/>
                <a:cs typeface="Times New Roman" pitchFamily="18" charset="0"/>
              </a:rPr>
              <a:t>= 900 ×10</a:t>
            </a:r>
            <a:r>
              <a:rPr lang="en-US" sz="2000" baseline="30000" dirty="0" smtClean="0">
                <a:latin typeface="Times New Roman" pitchFamily="18" charset="0"/>
                <a:cs typeface="Times New Roman" pitchFamily="18" charset="0"/>
              </a:rPr>
              <a:t>3</a:t>
            </a:r>
            <a:r>
              <a:rPr lang="en-US" sz="2000" dirty="0" smtClean="0">
                <a:latin typeface="Times New Roman" pitchFamily="18" charset="0"/>
                <a:cs typeface="Times New Roman" pitchFamily="18" charset="0"/>
              </a:rPr>
              <a:t> N</a:t>
            </a:r>
            <a:endParaRPr lang="en-US" sz="2000" dirty="0">
              <a:latin typeface="Times New Roman" pitchFamily="18" charset="0"/>
              <a:cs typeface="Times New Roman" pitchFamily="18" charset="0"/>
            </a:endParaRPr>
          </a:p>
        </p:txBody>
      </p:sp>
      <p:sp>
        <p:nvSpPr>
          <p:cNvPr id="5" name="TextBox 4"/>
          <p:cNvSpPr txBox="1"/>
          <p:nvPr/>
        </p:nvSpPr>
        <p:spPr>
          <a:xfrm>
            <a:off x="3200400" y="1981200"/>
            <a:ext cx="25908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A</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=A</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400 × 10</a:t>
            </a:r>
            <a:r>
              <a:rPr lang="en-US" sz="2000" baseline="30000" dirty="0" smtClean="0">
                <a:latin typeface="Times New Roman" pitchFamily="18" charset="0"/>
                <a:cs typeface="Times New Roman" pitchFamily="18" charset="0"/>
              </a:rPr>
              <a:t>-6</a:t>
            </a:r>
            <a:r>
              <a:rPr lang="en-US" sz="2000" dirty="0" smtClean="0">
                <a:latin typeface="Times New Roman" pitchFamily="18" charset="0"/>
                <a:cs typeface="Times New Roman" pitchFamily="18" charset="0"/>
              </a:rPr>
              <a:t> m</a:t>
            </a:r>
            <a:r>
              <a:rPr lang="en-US" sz="2000" baseline="30000" dirty="0" smtClean="0">
                <a:latin typeface="Times New Roman" pitchFamily="18" charset="0"/>
                <a:cs typeface="Times New Roman" pitchFamily="18" charset="0"/>
              </a:rPr>
              <a:t>2</a:t>
            </a:r>
            <a:endParaRPr lang="en-US" sz="2000" baseline="30000" dirty="0">
              <a:latin typeface="Times New Roman" pitchFamily="18" charset="0"/>
              <a:cs typeface="Times New Roman" pitchFamily="18" charset="0"/>
            </a:endParaRPr>
          </a:p>
        </p:txBody>
      </p:sp>
      <p:sp>
        <p:nvSpPr>
          <p:cNvPr id="6" name="TextBox 5"/>
          <p:cNvSpPr txBox="1"/>
          <p:nvPr/>
        </p:nvSpPr>
        <p:spPr>
          <a:xfrm>
            <a:off x="6019800" y="1981200"/>
            <a:ext cx="28194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A</a:t>
            </a:r>
            <a:r>
              <a:rPr lang="en-US" sz="2000" baseline="-25000" dirty="0" smtClean="0">
                <a:latin typeface="Times New Roman" pitchFamily="18" charset="0"/>
                <a:cs typeface="Times New Roman" pitchFamily="18" charset="0"/>
              </a:rPr>
              <a:t>3</a:t>
            </a:r>
            <a:r>
              <a:rPr lang="en-US" sz="2000" dirty="0" smtClean="0">
                <a:latin typeface="Times New Roman" pitchFamily="18" charset="0"/>
                <a:cs typeface="Times New Roman" pitchFamily="18" charset="0"/>
              </a:rPr>
              <a:t>=A</a:t>
            </a:r>
            <a:r>
              <a:rPr lang="en-US" sz="2000" baseline="-25000" dirty="0" smtClean="0">
                <a:latin typeface="Times New Roman" pitchFamily="18" charset="0"/>
                <a:cs typeface="Times New Roman" pitchFamily="18" charset="0"/>
              </a:rPr>
              <a:t>4</a:t>
            </a:r>
            <a:r>
              <a:rPr lang="en-US" sz="2000" dirty="0" smtClean="0">
                <a:latin typeface="Times New Roman" pitchFamily="18" charset="0"/>
                <a:cs typeface="Times New Roman" pitchFamily="18" charset="0"/>
              </a:rPr>
              <a:t>= 250× 10</a:t>
            </a:r>
            <a:r>
              <a:rPr lang="en-US" sz="2000" baseline="30000" dirty="0" smtClean="0">
                <a:latin typeface="Times New Roman" pitchFamily="18" charset="0"/>
                <a:cs typeface="Times New Roman" pitchFamily="18" charset="0"/>
              </a:rPr>
              <a:t>-6</a:t>
            </a:r>
            <a:r>
              <a:rPr lang="en-US" sz="2000" dirty="0" smtClean="0">
                <a:latin typeface="Times New Roman" pitchFamily="18" charset="0"/>
                <a:cs typeface="Times New Roman" pitchFamily="18" charset="0"/>
              </a:rPr>
              <a:t> m</a:t>
            </a:r>
            <a:r>
              <a:rPr lang="en-US" sz="2000" baseline="30000" dirty="0" smtClean="0">
                <a:latin typeface="Times New Roman" pitchFamily="18" charset="0"/>
                <a:cs typeface="Times New Roman" pitchFamily="18" charset="0"/>
              </a:rPr>
              <a:t>2</a:t>
            </a:r>
            <a:endParaRPr lang="en-US" sz="2000" baseline="30000" dirty="0">
              <a:latin typeface="Times New Roman" pitchFamily="18" charset="0"/>
              <a:cs typeface="Times New Roman" pitchFamily="18" charset="0"/>
            </a:endParaRPr>
          </a:p>
        </p:txBody>
      </p:sp>
      <p:sp>
        <p:nvSpPr>
          <p:cNvPr id="7" name="TextBox 6"/>
          <p:cNvSpPr txBox="1"/>
          <p:nvPr/>
        </p:nvSpPr>
        <p:spPr>
          <a:xfrm>
            <a:off x="3657600" y="2819400"/>
            <a:ext cx="33528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L</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=L</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=L</a:t>
            </a:r>
            <a:r>
              <a:rPr lang="en-US" sz="2000" baseline="-25000" dirty="0" smtClean="0">
                <a:latin typeface="Times New Roman" pitchFamily="18" charset="0"/>
                <a:cs typeface="Times New Roman" pitchFamily="18" charset="0"/>
              </a:rPr>
              <a:t>3</a:t>
            </a:r>
            <a:r>
              <a:rPr lang="en-US" sz="2000" dirty="0" smtClean="0">
                <a:latin typeface="Times New Roman" pitchFamily="18" charset="0"/>
                <a:cs typeface="Times New Roman" pitchFamily="18" charset="0"/>
              </a:rPr>
              <a:t>=L</a:t>
            </a:r>
            <a:r>
              <a:rPr lang="en-US" sz="2000" baseline="-25000" dirty="0" smtClean="0">
                <a:latin typeface="Times New Roman" pitchFamily="18" charset="0"/>
                <a:cs typeface="Times New Roman" pitchFamily="18" charset="0"/>
              </a:rPr>
              <a:t>4</a:t>
            </a:r>
            <a:r>
              <a:rPr lang="en-US" sz="2000" dirty="0" smtClean="0">
                <a:latin typeface="Times New Roman" pitchFamily="18" charset="0"/>
                <a:cs typeface="Times New Roman" pitchFamily="18" charset="0"/>
              </a:rPr>
              <a:t>= 0.15 m</a:t>
            </a:r>
            <a:endParaRPr lang="en-US" sz="2000" dirty="0">
              <a:latin typeface="Times New Roman" pitchFamily="18" charset="0"/>
              <a:cs typeface="Times New Roman" pitchFamily="18" charset="0"/>
            </a:endParaRPr>
          </a:p>
        </p:txBody>
      </p:sp>
      <p:pic>
        <p:nvPicPr>
          <p:cNvPr id="8" name="Picture 3"/>
          <p:cNvPicPr>
            <a:picLocks noChangeAspect="1" noChangeArrowheads="1"/>
          </p:cNvPicPr>
          <p:nvPr/>
        </p:nvPicPr>
        <p:blipFill>
          <a:blip r:embed="rId2"/>
          <a:srcRect/>
          <a:stretch>
            <a:fillRect/>
          </a:stretch>
        </p:blipFill>
        <p:spPr bwMode="auto">
          <a:xfrm>
            <a:off x="838200" y="5029200"/>
            <a:ext cx="1447800" cy="396240"/>
          </a:xfrm>
          <a:prstGeom prst="rect">
            <a:avLst/>
          </a:prstGeom>
          <a:noFill/>
          <a:ln w="9525">
            <a:noFill/>
            <a:miter lim="800000"/>
            <a:headEnd/>
            <a:tailEnd/>
          </a:ln>
          <a:effectLst/>
        </p:spPr>
      </p:pic>
      <p:sp>
        <p:nvSpPr>
          <p:cNvPr id="9" name="Rectangle 8"/>
          <p:cNvSpPr/>
          <p:nvPr/>
        </p:nvSpPr>
        <p:spPr>
          <a:xfrm>
            <a:off x="0" y="4953000"/>
            <a:ext cx="872355"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L</a:t>
            </a:r>
            <a:r>
              <a:rPr lang="en-US" sz="2400" dirty="0" smtClean="0">
                <a:latin typeface="Times New Roman" pitchFamily="18" charset="0"/>
                <a:cs typeface="Times New Roman" pitchFamily="18" charset="0"/>
              </a:rPr>
              <a:t>= Ʃ</a:t>
            </a:r>
            <a:endParaRPr lang="en-US" sz="2400" dirty="0">
              <a:latin typeface="Times New Roman" pitchFamily="18" charset="0"/>
              <a:cs typeface="Times New Roman" pitchFamily="18" charset="0"/>
            </a:endParaRPr>
          </a:p>
        </p:txBody>
      </p:sp>
      <p:sp>
        <p:nvSpPr>
          <p:cNvPr id="10" name="TextBox 9"/>
          <p:cNvSpPr txBox="1"/>
          <p:nvPr/>
        </p:nvSpPr>
        <p:spPr>
          <a:xfrm>
            <a:off x="1219200" y="4724400"/>
            <a:ext cx="9144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P</a:t>
            </a:r>
            <a:r>
              <a:rPr lang="en-US" sz="2400" baseline="-25000" dirty="0" err="1" smtClean="0">
                <a:latin typeface="Times New Roman" pitchFamily="18" charset="0"/>
                <a:cs typeface="Times New Roman" pitchFamily="18" charset="0"/>
              </a:rPr>
              <a:t>i</a:t>
            </a:r>
            <a:r>
              <a:rPr lang="en-US" sz="2400" dirty="0" err="1" smtClean="0">
                <a:latin typeface="Times New Roman" pitchFamily="18" charset="0"/>
                <a:cs typeface="Times New Roman" pitchFamily="18" charset="0"/>
              </a:rPr>
              <a:t>L</a:t>
            </a:r>
            <a:r>
              <a:rPr lang="en-US" sz="2400" baseline="-25000" dirty="0" err="1" smtClean="0">
                <a:latin typeface="Times New Roman" pitchFamily="18" charset="0"/>
                <a:cs typeface="Times New Roman" pitchFamily="18" charset="0"/>
              </a:rPr>
              <a:t>i</a:t>
            </a:r>
            <a:endParaRPr lang="en-US" sz="2400" baseline="-25000" dirty="0">
              <a:latin typeface="Times New Roman" pitchFamily="18" charset="0"/>
              <a:cs typeface="Times New Roman" pitchFamily="18" charset="0"/>
            </a:endParaRPr>
          </a:p>
        </p:txBody>
      </p:sp>
      <p:sp>
        <p:nvSpPr>
          <p:cNvPr id="11" name="TextBox 10"/>
          <p:cNvSpPr txBox="1"/>
          <p:nvPr/>
        </p:nvSpPr>
        <p:spPr>
          <a:xfrm>
            <a:off x="1219200" y="5257800"/>
            <a:ext cx="762000"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A</a:t>
            </a:r>
            <a:r>
              <a:rPr lang="en-US" sz="2400" baseline="-25000" dirty="0" err="1" smtClean="0">
                <a:latin typeface="Times New Roman" pitchFamily="18" charset="0"/>
                <a:cs typeface="Times New Roman" pitchFamily="18" charset="0"/>
              </a:rPr>
              <a:t>i</a:t>
            </a:r>
            <a:r>
              <a:rPr lang="en-US" sz="2400" dirty="0" err="1" smtClean="0">
                <a:latin typeface="Times New Roman" pitchFamily="18" charset="0"/>
                <a:cs typeface="Times New Roman" pitchFamily="18" charset="0"/>
              </a:rPr>
              <a:t>E</a:t>
            </a:r>
            <a:endParaRPr lang="en-US" sz="2400" baseline="-25000" dirty="0" smtClean="0">
              <a:latin typeface="Times New Roman" pitchFamily="18" charset="0"/>
              <a:cs typeface="Times New Roman" pitchFamily="18" charset="0"/>
            </a:endParaRPr>
          </a:p>
        </p:txBody>
      </p:sp>
      <p:sp>
        <p:nvSpPr>
          <p:cNvPr id="12" name="TextBox 11"/>
          <p:cNvSpPr txBox="1"/>
          <p:nvPr/>
        </p:nvSpPr>
        <p:spPr>
          <a:xfrm>
            <a:off x="2286000" y="4953000"/>
            <a:ext cx="381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4" name="TextBox 13"/>
          <p:cNvSpPr txBox="1"/>
          <p:nvPr/>
        </p:nvSpPr>
        <p:spPr>
          <a:xfrm>
            <a:off x="3048000" y="4953000"/>
            <a:ext cx="762000" cy="400110"/>
          </a:xfrm>
          <a:prstGeom prst="rect">
            <a:avLst/>
          </a:prstGeom>
          <a:noFill/>
        </p:spPr>
        <p:txBody>
          <a:bodyPr wrap="square" rtlCol="0">
            <a:spAutoFit/>
          </a:bodyPr>
          <a:lstStyle/>
          <a:p>
            <a:r>
              <a:rPr lang="en-US" dirty="0" smtClean="0"/>
              <a:t>(</a:t>
            </a:r>
            <a:r>
              <a:rPr lang="en-US" sz="2000" dirty="0" smtClean="0"/>
              <a:t>0(o+</a:t>
            </a:r>
            <a:endParaRPr lang="en-US" sz="2000" dirty="0"/>
          </a:p>
        </p:txBody>
      </p:sp>
      <p:pic>
        <p:nvPicPr>
          <p:cNvPr id="15" name="Picture 3"/>
          <p:cNvPicPr>
            <a:picLocks noChangeAspect="1" noChangeArrowheads="1"/>
          </p:cNvPicPr>
          <p:nvPr/>
        </p:nvPicPr>
        <p:blipFill>
          <a:blip r:embed="rId2"/>
          <a:srcRect/>
          <a:stretch>
            <a:fillRect/>
          </a:stretch>
        </p:blipFill>
        <p:spPr bwMode="auto">
          <a:xfrm>
            <a:off x="3733800" y="4953000"/>
            <a:ext cx="1447800" cy="396240"/>
          </a:xfrm>
          <a:prstGeom prst="rect">
            <a:avLst/>
          </a:prstGeom>
          <a:noFill/>
          <a:ln w="9525">
            <a:noFill/>
            <a:miter lim="800000"/>
            <a:headEnd/>
            <a:tailEnd/>
          </a:ln>
          <a:effectLst/>
        </p:spPr>
      </p:pic>
      <p:sp>
        <p:nvSpPr>
          <p:cNvPr id="16" name="TextBox 15"/>
          <p:cNvSpPr txBox="1"/>
          <p:nvPr/>
        </p:nvSpPr>
        <p:spPr>
          <a:xfrm>
            <a:off x="3733800" y="46482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600×10</a:t>
            </a:r>
            <a:r>
              <a:rPr lang="en-US" baseline="30000" dirty="0" smtClean="0">
                <a:latin typeface="Times New Roman" pitchFamily="18" charset="0"/>
                <a:cs typeface="Times New Roman" pitchFamily="18" charset="0"/>
              </a:rPr>
              <a:t>3</a:t>
            </a:r>
            <a:endParaRPr lang="en-US" baseline="30000" dirty="0">
              <a:latin typeface="Times New Roman" pitchFamily="18" charset="0"/>
              <a:cs typeface="Times New Roman" pitchFamily="18" charset="0"/>
            </a:endParaRPr>
          </a:p>
        </p:txBody>
      </p:sp>
      <p:sp>
        <p:nvSpPr>
          <p:cNvPr id="17" name="TextBox 16"/>
          <p:cNvSpPr txBox="1"/>
          <p:nvPr/>
        </p:nvSpPr>
        <p:spPr>
          <a:xfrm>
            <a:off x="3810000" y="52578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400×10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18" name="TextBox 17"/>
          <p:cNvSpPr txBox="1"/>
          <p:nvPr/>
        </p:nvSpPr>
        <p:spPr>
          <a:xfrm>
            <a:off x="5105400" y="4953000"/>
            <a:ext cx="228600" cy="369332"/>
          </a:xfrm>
          <a:prstGeom prst="rect">
            <a:avLst/>
          </a:prstGeom>
          <a:noFill/>
        </p:spPr>
        <p:txBody>
          <a:bodyPr wrap="square" rtlCol="0">
            <a:spAutoFit/>
          </a:bodyPr>
          <a:lstStyle/>
          <a:p>
            <a:r>
              <a:rPr lang="en-US" dirty="0" smtClean="0"/>
              <a:t>+</a:t>
            </a:r>
            <a:endParaRPr lang="en-US" dirty="0"/>
          </a:p>
        </p:txBody>
      </p:sp>
      <p:pic>
        <p:nvPicPr>
          <p:cNvPr id="19" name="Picture 3"/>
          <p:cNvPicPr>
            <a:picLocks noChangeAspect="1" noChangeArrowheads="1"/>
          </p:cNvPicPr>
          <p:nvPr/>
        </p:nvPicPr>
        <p:blipFill>
          <a:blip r:embed="rId2"/>
          <a:srcRect/>
          <a:stretch>
            <a:fillRect/>
          </a:stretch>
        </p:blipFill>
        <p:spPr bwMode="auto">
          <a:xfrm>
            <a:off x="5410200" y="4953000"/>
            <a:ext cx="1447800" cy="396240"/>
          </a:xfrm>
          <a:prstGeom prst="rect">
            <a:avLst/>
          </a:prstGeom>
          <a:noFill/>
          <a:ln w="9525">
            <a:noFill/>
            <a:miter lim="800000"/>
            <a:headEnd/>
            <a:tailEnd/>
          </a:ln>
          <a:effectLst/>
        </p:spPr>
      </p:pic>
      <p:sp>
        <p:nvSpPr>
          <p:cNvPr id="20" name="TextBox 19"/>
          <p:cNvSpPr txBox="1"/>
          <p:nvPr/>
        </p:nvSpPr>
        <p:spPr>
          <a:xfrm>
            <a:off x="5410200" y="46482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600×10</a:t>
            </a:r>
            <a:r>
              <a:rPr lang="en-US" baseline="30000" dirty="0" smtClean="0">
                <a:latin typeface="Times New Roman" pitchFamily="18" charset="0"/>
                <a:cs typeface="Times New Roman" pitchFamily="18" charset="0"/>
              </a:rPr>
              <a:t>3</a:t>
            </a:r>
            <a:endParaRPr lang="en-US" baseline="30000" dirty="0">
              <a:latin typeface="Times New Roman" pitchFamily="18" charset="0"/>
              <a:cs typeface="Times New Roman" pitchFamily="18" charset="0"/>
            </a:endParaRPr>
          </a:p>
        </p:txBody>
      </p:sp>
      <p:sp>
        <p:nvSpPr>
          <p:cNvPr id="21" name="TextBox 20"/>
          <p:cNvSpPr txBox="1"/>
          <p:nvPr/>
        </p:nvSpPr>
        <p:spPr>
          <a:xfrm>
            <a:off x="5410200" y="51816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250×10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22" name="TextBox 21"/>
          <p:cNvSpPr txBox="1"/>
          <p:nvPr/>
        </p:nvSpPr>
        <p:spPr>
          <a:xfrm>
            <a:off x="6858000" y="4953000"/>
            <a:ext cx="228600" cy="369332"/>
          </a:xfrm>
          <a:prstGeom prst="rect">
            <a:avLst/>
          </a:prstGeom>
          <a:noFill/>
        </p:spPr>
        <p:txBody>
          <a:bodyPr wrap="square" rtlCol="0">
            <a:spAutoFit/>
          </a:bodyPr>
          <a:lstStyle/>
          <a:p>
            <a:r>
              <a:rPr lang="en-US" dirty="0" smtClean="0"/>
              <a:t>+</a:t>
            </a:r>
            <a:endParaRPr lang="en-US" dirty="0"/>
          </a:p>
        </p:txBody>
      </p:sp>
      <p:pic>
        <p:nvPicPr>
          <p:cNvPr id="23" name="Picture 3"/>
          <p:cNvPicPr>
            <a:picLocks noChangeAspect="1" noChangeArrowheads="1"/>
          </p:cNvPicPr>
          <p:nvPr/>
        </p:nvPicPr>
        <p:blipFill>
          <a:blip r:embed="rId2"/>
          <a:srcRect/>
          <a:stretch>
            <a:fillRect/>
          </a:stretch>
        </p:blipFill>
        <p:spPr bwMode="auto">
          <a:xfrm>
            <a:off x="7086600" y="4953000"/>
            <a:ext cx="1447800" cy="396240"/>
          </a:xfrm>
          <a:prstGeom prst="rect">
            <a:avLst/>
          </a:prstGeom>
          <a:noFill/>
          <a:ln w="9525">
            <a:noFill/>
            <a:miter lim="800000"/>
            <a:headEnd/>
            <a:tailEnd/>
          </a:ln>
          <a:effectLst/>
        </p:spPr>
      </p:pic>
      <p:sp>
        <p:nvSpPr>
          <p:cNvPr id="24" name="TextBox 23"/>
          <p:cNvSpPr txBox="1"/>
          <p:nvPr/>
        </p:nvSpPr>
        <p:spPr>
          <a:xfrm>
            <a:off x="7086600" y="46482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900×10</a:t>
            </a:r>
            <a:r>
              <a:rPr lang="en-US" baseline="30000" dirty="0" smtClean="0">
                <a:latin typeface="Times New Roman" pitchFamily="18" charset="0"/>
                <a:cs typeface="Times New Roman" pitchFamily="18" charset="0"/>
              </a:rPr>
              <a:t>3</a:t>
            </a:r>
            <a:endParaRPr lang="en-US" baseline="30000" dirty="0">
              <a:latin typeface="Times New Roman" pitchFamily="18" charset="0"/>
              <a:cs typeface="Times New Roman" pitchFamily="18" charset="0"/>
            </a:endParaRPr>
          </a:p>
        </p:txBody>
      </p:sp>
      <p:sp>
        <p:nvSpPr>
          <p:cNvPr id="25" name="TextBox 24"/>
          <p:cNvSpPr txBox="1"/>
          <p:nvPr/>
        </p:nvSpPr>
        <p:spPr>
          <a:xfrm>
            <a:off x="7010400" y="51816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250×10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26" name="TextBox 25"/>
          <p:cNvSpPr txBox="1"/>
          <p:nvPr/>
        </p:nvSpPr>
        <p:spPr>
          <a:xfrm>
            <a:off x="8534400" y="4876800"/>
            <a:ext cx="304800" cy="369332"/>
          </a:xfrm>
          <a:prstGeom prst="rect">
            <a:avLst/>
          </a:prstGeom>
          <a:noFill/>
        </p:spPr>
        <p:txBody>
          <a:bodyPr wrap="square" rtlCol="0">
            <a:spAutoFit/>
          </a:bodyPr>
          <a:lstStyle/>
          <a:p>
            <a:r>
              <a:rPr lang="en-US" dirty="0" smtClean="0"/>
              <a:t>)</a:t>
            </a:r>
            <a:endParaRPr lang="en-US" dirty="0"/>
          </a:p>
        </p:txBody>
      </p:sp>
      <p:pic>
        <p:nvPicPr>
          <p:cNvPr id="27" name="Picture 3"/>
          <p:cNvPicPr>
            <a:picLocks noChangeAspect="1" noChangeArrowheads="1"/>
          </p:cNvPicPr>
          <p:nvPr/>
        </p:nvPicPr>
        <p:blipFill>
          <a:blip r:embed="rId2"/>
          <a:srcRect/>
          <a:stretch>
            <a:fillRect/>
          </a:stretch>
        </p:blipFill>
        <p:spPr bwMode="auto">
          <a:xfrm>
            <a:off x="2514600" y="5029200"/>
            <a:ext cx="838200" cy="396240"/>
          </a:xfrm>
          <a:prstGeom prst="rect">
            <a:avLst/>
          </a:prstGeom>
          <a:noFill/>
          <a:ln w="9525">
            <a:noFill/>
            <a:miter lim="800000"/>
            <a:headEnd/>
            <a:tailEnd/>
          </a:ln>
          <a:effectLst/>
        </p:spPr>
      </p:pic>
      <p:sp>
        <p:nvSpPr>
          <p:cNvPr id="28" name="TextBox 27"/>
          <p:cNvSpPr txBox="1"/>
          <p:nvPr/>
        </p:nvSpPr>
        <p:spPr>
          <a:xfrm>
            <a:off x="2362200" y="4724400"/>
            <a:ext cx="11430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0.15</a:t>
            </a:r>
            <a:endParaRPr lang="en-US" dirty="0">
              <a:latin typeface="Times New Roman" pitchFamily="18" charset="0"/>
              <a:cs typeface="Times New Roman" pitchFamily="18" charset="0"/>
            </a:endParaRPr>
          </a:p>
        </p:txBody>
      </p:sp>
      <p:sp>
        <p:nvSpPr>
          <p:cNvPr id="29" name="TextBox 28"/>
          <p:cNvSpPr txBox="1"/>
          <p:nvPr/>
        </p:nvSpPr>
        <p:spPr>
          <a:xfrm>
            <a:off x="2743200" y="5334000"/>
            <a:ext cx="457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E</a:t>
            </a:r>
            <a:endParaRPr lang="en-US" dirty="0">
              <a:latin typeface="Times New Roman" pitchFamily="18" charset="0"/>
              <a:cs typeface="Times New Roman" pitchFamily="18" charset="0"/>
            </a:endParaRPr>
          </a:p>
        </p:txBody>
      </p:sp>
      <p:sp>
        <p:nvSpPr>
          <p:cNvPr id="30" name="TextBox 29"/>
          <p:cNvSpPr txBox="1"/>
          <p:nvPr/>
        </p:nvSpPr>
        <p:spPr>
          <a:xfrm>
            <a:off x="8763000" y="4953000"/>
            <a:ext cx="381000" cy="369332"/>
          </a:xfrm>
          <a:prstGeom prst="rect">
            <a:avLst/>
          </a:prstGeom>
          <a:noFill/>
        </p:spPr>
        <p:txBody>
          <a:bodyPr wrap="square" rtlCol="0">
            <a:spAutoFit/>
          </a:bodyPr>
          <a:lstStyle/>
          <a:p>
            <a:r>
              <a:rPr lang="en-US" dirty="0" smtClean="0"/>
              <a:t>=</a:t>
            </a:r>
            <a:endParaRPr lang="en-US" dirty="0"/>
          </a:p>
        </p:txBody>
      </p:sp>
      <p:sp>
        <p:nvSpPr>
          <p:cNvPr id="31" name="Rectangle 30"/>
          <p:cNvSpPr/>
          <p:nvPr/>
        </p:nvSpPr>
        <p:spPr>
          <a:xfrm>
            <a:off x="1524000" y="6248400"/>
            <a:ext cx="474810" cy="369332"/>
          </a:xfrm>
          <a:prstGeom prst="rect">
            <a:avLst/>
          </a:prstGeom>
        </p:spPr>
        <p:txBody>
          <a:bodyPr wrap="none">
            <a:spAutoFit/>
          </a:bodyPr>
          <a:lstStyle/>
          <a:p>
            <a:r>
              <a:rPr lang="el-GR" dirty="0" smtClean="0">
                <a:latin typeface="Times New Roman" pitchFamily="18" charset="0"/>
                <a:cs typeface="Times New Roman" pitchFamily="18" charset="0"/>
              </a:rPr>
              <a:t>δ</a:t>
            </a:r>
            <a:r>
              <a:rPr lang="en-US" baseline="-25000" dirty="0" smtClean="0">
                <a:latin typeface="Times New Roman" pitchFamily="18" charset="0"/>
                <a:cs typeface="Times New Roman" pitchFamily="18" charset="0"/>
              </a:rPr>
              <a:t>L=</a:t>
            </a:r>
            <a:endParaRPr lang="en-US" dirty="0"/>
          </a:p>
        </p:txBody>
      </p:sp>
      <p:pic>
        <p:nvPicPr>
          <p:cNvPr id="32" name="Picture 3"/>
          <p:cNvPicPr>
            <a:picLocks noChangeAspect="1" noChangeArrowheads="1"/>
          </p:cNvPicPr>
          <p:nvPr/>
        </p:nvPicPr>
        <p:blipFill>
          <a:blip r:embed="rId2"/>
          <a:srcRect/>
          <a:stretch>
            <a:fillRect/>
          </a:stretch>
        </p:blipFill>
        <p:spPr bwMode="auto">
          <a:xfrm>
            <a:off x="2057400" y="6248400"/>
            <a:ext cx="1295400" cy="396240"/>
          </a:xfrm>
          <a:prstGeom prst="rect">
            <a:avLst/>
          </a:prstGeom>
          <a:noFill/>
          <a:ln w="9525">
            <a:noFill/>
            <a:miter lim="800000"/>
            <a:headEnd/>
            <a:tailEnd/>
          </a:ln>
          <a:effectLst/>
        </p:spPr>
      </p:pic>
      <p:sp>
        <p:nvSpPr>
          <p:cNvPr id="33" name="TextBox 32"/>
          <p:cNvSpPr txBox="1"/>
          <p:nvPr/>
        </p:nvSpPr>
        <p:spPr>
          <a:xfrm>
            <a:off x="1981200" y="6019800"/>
            <a:ext cx="1524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1.125×10</a:t>
            </a:r>
            <a:r>
              <a:rPr lang="en-US" baseline="30000" dirty="0" smtClean="0">
                <a:latin typeface="Times New Roman" pitchFamily="18" charset="0"/>
                <a:cs typeface="Times New Roman" pitchFamily="18" charset="0"/>
              </a:rPr>
              <a:t>9</a:t>
            </a:r>
            <a:endParaRPr lang="en-US" baseline="30000" dirty="0">
              <a:latin typeface="Times New Roman" pitchFamily="18" charset="0"/>
              <a:cs typeface="Times New Roman" pitchFamily="18" charset="0"/>
            </a:endParaRPr>
          </a:p>
        </p:txBody>
      </p:sp>
      <p:sp>
        <p:nvSpPr>
          <p:cNvPr id="34" name="TextBox 33"/>
          <p:cNvSpPr txBox="1"/>
          <p:nvPr/>
        </p:nvSpPr>
        <p:spPr>
          <a:xfrm>
            <a:off x="2438400" y="6488668"/>
            <a:ext cx="533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E</a:t>
            </a:r>
            <a:endParaRPr lang="en-US" dirty="0">
              <a:latin typeface="Times New Roman" pitchFamily="18" charset="0"/>
              <a:cs typeface="Times New Roman" pitchFamily="18" charset="0"/>
            </a:endParaRPr>
          </a:p>
        </p:txBody>
      </p:sp>
      <p:sp>
        <p:nvSpPr>
          <p:cNvPr id="35" name="TextBox 34"/>
          <p:cNvSpPr txBox="1"/>
          <p:nvPr/>
        </p:nvSpPr>
        <p:spPr>
          <a:xfrm>
            <a:off x="6019800" y="6172200"/>
            <a:ext cx="1143000" cy="369332"/>
          </a:xfrm>
          <a:prstGeom prst="rect">
            <a:avLst/>
          </a:prstGeom>
          <a:noFill/>
        </p:spPr>
        <p:txBody>
          <a:bodyPr wrap="square" rtlCol="0">
            <a:spAutoFit/>
          </a:bodyPr>
          <a:lstStyle/>
          <a:p>
            <a:pPr algn="ctr"/>
            <a:r>
              <a:rPr lang="fa-IR" dirty="0" smtClean="0"/>
              <a:t>1</a:t>
            </a:r>
            <a:endParaRPr lang="en-US" dirty="0"/>
          </a:p>
        </p:txBody>
      </p:sp>
      <p:pic>
        <p:nvPicPr>
          <p:cNvPr id="22530" name="Picture 2"/>
          <p:cNvPicPr>
            <a:picLocks noChangeAspect="1" noChangeArrowheads="1"/>
          </p:cNvPicPr>
          <p:nvPr/>
        </p:nvPicPr>
        <p:blipFill>
          <a:blip r:embed="rId3"/>
          <a:srcRect/>
          <a:stretch>
            <a:fillRect/>
          </a:stretch>
        </p:blipFill>
        <p:spPr bwMode="auto">
          <a:xfrm>
            <a:off x="228600" y="1600200"/>
            <a:ext cx="2514600" cy="3136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1000"/>
                                        <p:tgtEl>
                                          <p:spTgt spid="22"/>
                                        </p:tgtEl>
                                      </p:cBhvr>
                                    </p:animEffect>
                                    <p:anim calcmode="lin" valueType="num">
                                      <p:cBhvr>
                                        <p:cTn id="100" dur="1000" fill="hold"/>
                                        <p:tgtEl>
                                          <p:spTgt spid="22"/>
                                        </p:tgtEl>
                                        <p:attrNameLst>
                                          <p:attrName>ppt_x</p:attrName>
                                        </p:attrNameLst>
                                      </p:cBhvr>
                                      <p:tavLst>
                                        <p:tav tm="0">
                                          <p:val>
                                            <p:strVal val="#ppt_x"/>
                                          </p:val>
                                        </p:tav>
                                        <p:tav tm="100000">
                                          <p:val>
                                            <p:strVal val="#ppt_x"/>
                                          </p:val>
                                        </p:tav>
                                      </p:tavLst>
                                    </p:anim>
                                    <p:anim calcmode="lin" valueType="num">
                                      <p:cBhvr>
                                        <p:cTn id="101" dur="1000" fill="hold"/>
                                        <p:tgtEl>
                                          <p:spTgt spid="22"/>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1000"/>
                                        <p:tgtEl>
                                          <p:spTgt spid="23"/>
                                        </p:tgtEl>
                                      </p:cBhvr>
                                    </p:animEffect>
                                    <p:anim calcmode="lin" valueType="num">
                                      <p:cBhvr>
                                        <p:cTn id="105" dur="1000" fill="hold"/>
                                        <p:tgtEl>
                                          <p:spTgt spid="23"/>
                                        </p:tgtEl>
                                        <p:attrNameLst>
                                          <p:attrName>ppt_x</p:attrName>
                                        </p:attrNameLst>
                                      </p:cBhvr>
                                      <p:tavLst>
                                        <p:tav tm="0">
                                          <p:val>
                                            <p:strVal val="#ppt_x"/>
                                          </p:val>
                                        </p:tav>
                                        <p:tav tm="100000">
                                          <p:val>
                                            <p:strVal val="#ppt_x"/>
                                          </p:val>
                                        </p:tav>
                                      </p:tavLst>
                                    </p:anim>
                                    <p:anim calcmode="lin" valueType="num">
                                      <p:cBhvr>
                                        <p:cTn id="106" dur="1000" fill="hold"/>
                                        <p:tgtEl>
                                          <p:spTgt spid="2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1000"/>
                                        <p:tgtEl>
                                          <p:spTgt spid="24"/>
                                        </p:tgtEl>
                                      </p:cBhvr>
                                    </p:animEffect>
                                    <p:anim calcmode="lin" valueType="num">
                                      <p:cBhvr>
                                        <p:cTn id="110" dur="1000" fill="hold"/>
                                        <p:tgtEl>
                                          <p:spTgt spid="24"/>
                                        </p:tgtEl>
                                        <p:attrNameLst>
                                          <p:attrName>ppt_x</p:attrName>
                                        </p:attrNameLst>
                                      </p:cBhvr>
                                      <p:tavLst>
                                        <p:tav tm="0">
                                          <p:val>
                                            <p:strVal val="#ppt_x"/>
                                          </p:val>
                                        </p:tav>
                                        <p:tav tm="100000">
                                          <p:val>
                                            <p:strVal val="#ppt_x"/>
                                          </p:val>
                                        </p:tav>
                                      </p:tavLst>
                                    </p:anim>
                                    <p:anim calcmode="lin" valueType="num">
                                      <p:cBhvr>
                                        <p:cTn id="111" dur="1000" fill="hold"/>
                                        <p:tgtEl>
                                          <p:spTgt spid="24"/>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1000"/>
                                        <p:tgtEl>
                                          <p:spTgt spid="25"/>
                                        </p:tgtEl>
                                      </p:cBhvr>
                                    </p:animEffect>
                                    <p:anim calcmode="lin" valueType="num">
                                      <p:cBhvr>
                                        <p:cTn id="115" dur="1000" fill="hold"/>
                                        <p:tgtEl>
                                          <p:spTgt spid="25"/>
                                        </p:tgtEl>
                                        <p:attrNameLst>
                                          <p:attrName>ppt_x</p:attrName>
                                        </p:attrNameLst>
                                      </p:cBhvr>
                                      <p:tavLst>
                                        <p:tav tm="0">
                                          <p:val>
                                            <p:strVal val="#ppt_x"/>
                                          </p:val>
                                        </p:tav>
                                        <p:tav tm="100000">
                                          <p:val>
                                            <p:strVal val="#ppt_x"/>
                                          </p:val>
                                        </p:tav>
                                      </p:tavLst>
                                    </p:anim>
                                    <p:anim calcmode="lin" valueType="num">
                                      <p:cBhvr>
                                        <p:cTn id="116" dur="1000" fill="hold"/>
                                        <p:tgtEl>
                                          <p:spTgt spid="25"/>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fade">
                                      <p:cBhvr>
                                        <p:cTn id="124" dur="1000"/>
                                        <p:tgtEl>
                                          <p:spTgt spid="27"/>
                                        </p:tgtEl>
                                      </p:cBhvr>
                                    </p:animEffect>
                                    <p:anim calcmode="lin" valueType="num">
                                      <p:cBhvr>
                                        <p:cTn id="125" dur="1000" fill="hold"/>
                                        <p:tgtEl>
                                          <p:spTgt spid="27"/>
                                        </p:tgtEl>
                                        <p:attrNameLst>
                                          <p:attrName>ppt_x</p:attrName>
                                        </p:attrNameLst>
                                      </p:cBhvr>
                                      <p:tavLst>
                                        <p:tav tm="0">
                                          <p:val>
                                            <p:strVal val="#ppt_x"/>
                                          </p:val>
                                        </p:tav>
                                        <p:tav tm="100000">
                                          <p:val>
                                            <p:strVal val="#ppt_x"/>
                                          </p:val>
                                        </p:tav>
                                      </p:tavLst>
                                    </p:anim>
                                    <p:anim calcmode="lin" valueType="num">
                                      <p:cBhvr>
                                        <p:cTn id="126" dur="1000" fill="hold"/>
                                        <p:tgtEl>
                                          <p:spTgt spid="27"/>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fade">
                                      <p:cBhvr>
                                        <p:cTn id="129" dur="1000"/>
                                        <p:tgtEl>
                                          <p:spTgt spid="28"/>
                                        </p:tgtEl>
                                      </p:cBhvr>
                                    </p:animEffect>
                                    <p:anim calcmode="lin" valueType="num">
                                      <p:cBhvr>
                                        <p:cTn id="130" dur="1000" fill="hold"/>
                                        <p:tgtEl>
                                          <p:spTgt spid="28"/>
                                        </p:tgtEl>
                                        <p:attrNameLst>
                                          <p:attrName>ppt_x</p:attrName>
                                        </p:attrNameLst>
                                      </p:cBhvr>
                                      <p:tavLst>
                                        <p:tav tm="0">
                                          <p:val>
                                            <p:strVal val="#ppt_x"/>
                                          </p:val>
                                        </p:tav>
                                        <p:tav tm="100000">
                                          <p:val>
                                            <p:strVal val="#ppt_x"/>
                                          </p:val>
                                        </p:tav>
                                      </p:tavLst>
                                    </p:anim>
                                    <p:anim calcmode="lin" valueType="num">
                                      <p:cBhvr>
                                        <p:cTn id="131" dur="1000" fill="hold"/>
                                        <p:tgtEl>
                                          <p:spTgt spid="28"/>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fade">
                                      <p:cBhvr>
                                        <p:cTn id="134" dur="1000"/>
                                        <p:tgtEl>
                                          <p:spTgt spid="29"/>
                                        </p:tgtEl>
                                      </p:cBhvr>
                                    </p:animEffect>
                                    <p:anim calcmode="lin" valueType="num">
                                      <p:cBhvr>
                                        <p:cTn id="135" dur="1000" fill="hold"/>
                                        <p:tgtEl>
                                          <p:spTgt spid="29"/>
                                        </p:tgtEl>
                                        <p:attrNameLst>
                                          <p:attrName>ppt_x</p:attrName>
                                        </p:attrNameLst>
                                      </p:cBhvr>
                                      <p:tavLst>
                                        <p:tav tm="0">
                                          <p:val>
                                            <p:strVal val="#ppt_x"/>
                                          </p:val>
                                        </p:tav>
                                        <p:tav tm="100000">
                                          <p:val>
                                            <p:strVal val="#ppt_x"/>
                                          </p:val>
                                        </p:tav>
                                      </p:tavLst>
                                    </p:anim>
                                    <p:anim calcmode="lin" valueType="num">
                                      <p:cBhvr>
                                        <p:cTn id="136" dur="1000" fill="hold"/>
                                        <p:tgtEl>
                                          <p:spTgt spid="29"/>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anim calcmode="lin" valueType="num">
                                      <p:cBhvr>
                                        <p:cTn id="140" dur="1000" fill="hold"/>
                                        <p:tgtEl>
                                          <p:spTgt spid="31"/>
                                        </p:tgtEl>
                                        <p:attrNameLst>
                                          <p:attrName>ppt_x</p:attrName>
                                        </p:attrNameLst>
                                      </p:cBhvr>
                                      <p:tavLst>
                                        <p:tav tm="0">
                                          <p:val>
                                            <p:strVal val="#ppt_x"/>
                                          </p:val>
                                        </p:tav>
                                        <p:tav tm="100000">
                                          <p:val>
                                            <p:strVal val="#ppt_x"/>
                                          </p:val>
                                        </p:tav>
                                      </p:tavLst>
                                    </p:anim>
                                    <p:anim calcmode="lin" valueType="num">
                                      <p:cBhvr>
                                        <p:cTn id="141" dur="1000" fill="hold"/>
                                        <p:tgtEl>
                                          <p:spTgt spid="31"/>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32"/>
                                        </p:tgtEl>
                                        <p:attrNameLst>
                                          <p:attrName>style.visibility</p:attrName>
                                        </p:attrNameLst>
                                      </p:cBhvr>
                                      <p:to>
                                        <p:strVal val="visible"/>
                                      </p:to>
                                    </p:set>
                                    <p:animEffect transition="in" filter="fade">
                                      <p:cBhvr>
                                        <p:cTn id="144" dur="1000"/>
                                        <p:tgtEl>
                                          <p:spTgt spid="32"/>
                                        </p:tgtEl>
                                      </p:cBhvr>
                                    </p:animEffect>
                                    <p:anim calcmode="lin" valueType="num">
                                      <p:cBhvr>
                                        <p:cTn id="145" dur="1000" fill="hold"/>
                                        <p:tgtEl>
                                          <p:spTgt spid="32"/>
                                        </p:tgtEl>
                                        <p:attrNameLst>
                                          <p:attrName>ppt_x</p:attrName>
                                        </p:attrNameLst>
                                      </p:cBhvr>
                                      <p:tavLst>
                                        <p:tav tm="0">
                                          <p:val>
                                            <p:strVal val="#ppt_x"/>
                                          </p:val>
                                        </p:tav>
                                        <p:tav tm="100000">
                                          <p:val>
                                            <p:strVal val="#ppt_x"/>
                                          </p:val>
                                        </p:tav>
                                      </p:tavLst>
                                    </p:anim>
                                    <p:anim calcmode="lin" valueType="num">
                                      <p:cBhvr>
                                        <p:cTn id="146" dur="1000" fill="hold"/>
                                        <p:tgtEl>
                                          <p:spTgt spid="32"/>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Effect transition="in" filter="fade">
                                      <p:cBhvr>
                                        <p:cTn id="149" dur="1000"/>
                                        <p:tgtEl>
                                          <p:spTgt spid="33"/>
                                        </p:tgtEl>
                                      </p:cBhvr>
                                    </p:animEffect>
                                    <p:anim calcmode="lin" valueType="num">
                                      <p:cBhvr>
                                        <p:cTn id="150" dur="1000" fill="hold"/>
                                        <p:tgtEl>
                                          <p:spTgt spid="33"/>
                                        </p:tgtEl>
                                        <p:attrNameLst>
                                          <p:attrName>ppt_x</p:attrName>
                                        </p:attrNameLst>
                                      </p:cBhvr>
                                      <p:tavLst>
                                        <p:tav tm="0">
                                          <p:val>
                                            <p:strVal val="#ppt_x"/>
                                          </p:val>
                                        </p:tav>
                                        <p:tav tm="100000">
                                          <p:val>
                                            <p:strVal val="#ppt_x"/>
                                          </p:val>
                                        </p:tav>
                                      </p:tavLst>
                                    </p:anim>
                                    <p:anim calcmode="lin" valueType="num">
                                      <p:cBhvr>
                                        <p:cTn id="151" dur="1000" fill="hold"/>
                                        <p:tgtEl>
                                          <p:spTgt spid="33"/>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34"/>
                                        </p:tgtEl>
                                        <p:attrNameLst>
                                          <p:attrName>style.visibility</p:attrName>
                                        </p:attrNameLst>
                                      </p:cBhvr>
                                      <p:to>
                                        <p:strVal val="visible"/>
                                      </p:to>
                                    </p:set>
                                    <p:animEffect transition="in" filter="fade">
                                      <p:cBhvr>
                                        <p:cTn id="154" dur="1000"/>
                                        <p:tgtEl>
                                          <p:spTgt spid="34"/>
                                        </p:tgtEl>
                                      </p:cBhvr>
                                    </p:animEffect>
                                    <p:anim calcmode="lin" valueType="num">
                                      <p:cBhvr>
                                        <p:cTn id="155" dur="1000" fill="hold"/>
                                        <p:tgtEl>
                                          <p:spTgt spid="34"/>
                                        </p:tgtEl>
                                        <p:attrNameLst>
                                          <p:attrName>ppt_x</p:attrName>
                                        </p:attrNameLst>
                                      </p:cBhvr>
                                      <p:tavLst>
                                        <p:tav tm="0">
                                          <p:val>
                                            <p:strVal val="#ppt_x"/>
                                          </p:val>
                                        </p:tav>
                                        <p:tav tm="100000">
                                          <p:val>
                                            <p:strVal val="#ppt_x"/>
                                          </p:val>
                                        </p:tav>
                                      </p:tavLst>
                                    </p:anim>
                                    <p:anim calcmode="lin" valueType="num">
                                      <p:cBhvr>
                                        <p:cTn id="156" dur="1000" fill="hold"/>
                                        <p:tgtEl>
                                          <p:spTgt spid="34"/>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35"/>
                                        </p:tgtEl>
                                        <p:attrNameLst>
                                          <p:attrName>style.visibility</p:attrName>
                                        </p:attrNameLst>
                                      </p:cBhvr>
                                      <p:to>
                                        <p:strVal val="visible"/>
                                      </p:to>
                                    </p:set>
                                    <p:animEffect transition="in" filter="fade">
                                      <p:cBhvr>
                                        <p:cTn id="159" dur="1000"/>
                                        <p:tgtEl>
                                          <p:spTgt spid="35"/>
                                        </p:tgtEl>
                                      </p:cBhvr>
                                    </p:animEffect>
                                    <p:anim calcmode="lin" valueType="num">
                                      <p:cBhvr>
                                        <p:cTn id="160" dur="1000" fill="hold"/>
                                        <p:tgtEl>
                                          <p:spTgt spid="35"/>
                                        </p:tgtEl>
                                        <p:attrNameLst>
                                          <p:attrName>ppt_x</p:attrName>
                                        </p:attrNameLst>
                                      </p:cBhvr>
                                      <p:tavLst>
                                        <p:tav tm="0">
                                          <p:val>
                                            <p:strVal val="#ppt_x"/>
                                          </p:val>
                                        </p:tav>
                                        <p:tav tm="100000">
                                          <p:val>
                                            <p:strVal val="#ppt_x"/>
                                          </p:val>
                                        </p:tav>
                                      </p:tavLst>
                                    </p:anim>
                                    <p:anim calcmode="lin" valueType="num">
                                      <p:cBhvr>
                                        <p:cTn id="161" dur="1000" fill="hold"/>
                                        <p:tgtEl>
                                          <p:spTgt spid="35"/>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Effect transition="in" filter="fade">
                                      <p:cBhvr>
                                        <p:cTn id="164" dur="1000"/>
                                        <p:tgtEl>
                                          <p:spTgt spid="30"/>
                                        </p:tgtEl>
                                      </p:cBhvr>
                                    </p:animEffect>
                                    <p:anim calcmode="lin" valueType="num">
                                      <p:cBhvr>
                                        <p:cTn id="165" dur="1000" fill="hold"/>
                                        <p:tgtEl>
                                          <p:spTgt spid="30"/>
                                        </p:tgtEl>
                                        <p:attrNameLst>
                                          <p:attrName>ppt_x</p:attrName>
                                        </p:attrNameLst>
                                      </p:cBhvr>
                                      <p:tavLst>
                                        <p:tav tm="0">
                                          <p:val>
                                            <p:strVal val="#ppt_x"/>
                                          </p:val>
                                        </p:tav>
                                        <p:tav tm="100000">
                                          <p:val>
                                            <p:strVal val="#ppt_x"/>
                                          </p:val>
                                        </p:tav>
                                      </p:tavLst>
                                    </p:anim>
                                    <p:anim calcmode="lin" valueType="num">
                                      <p:cBhvr>
                                        <p:cTn id="16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9" grpId="0"/>
      <p:bldP spid="10" grpId="0"/>
      <p:bldP spid="11" grpId="0"/>
      <p:bldP spid="12" grpId="0"/>
      <p:bldP spid="14" grpId="0"/>
      <p:bldP spid="16" grpId="0"/>
      <p:bldP spid="17" grpId="0"/>
      <p:bldP spid="18" grpId="0"/>
      <p:bldP spid="20" grpId="0"/>
      <p:bldP spid="21" grpId="0"/>
      <p:bldP spid="22" grpId="0"/>
      <p:bldP spid="24" grpId="0"/>
      <p:bldP spid="25" grpId="0"/>
      <p:bldP spid="26" grpId="0"/>
      <p:bldP spid="28" grpId="0"/>
      <p:bldP spid="29" grpId="0"/>
      <p:bldP spid="30" grpId="0"/>
      <p:bldP spid="31" grpId="0"/>
      <p:bldP spid="33" grpId="0"/>
      <p:bldP spid="34" grpId="0"/>
      <p:bldP spid="3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47800" y="381000"/>
            <a:ext cx="7467600" cy="461665"/>
          </a:xfrm>
          <a:prstGeom prst="rect">
            <a:avLst/>
          </a:prstGeom>
          <a:solidFill>
            <a:srgbClr val="FDFECE"/>
          </a:solidFill>
        </p:spPr>
        <p:txBody>
          <a:bodyPr wrap="square" rtlCol="0">
            <a:spAutoFit/>
          </a:bodyPr>
          <a:lstStyle/>
          <a:p>
            <a:pPr algn="r" rtl="1"/>
            <a:r>
              <a:rPr lang="fa-IR" sz="2400" b="1" dirty="0" smtClean="0">
                <a:cs typeface="B Nazanin" pitchFamily="2" charset="-78"/>
              </a:rPr>
              <a:t>حال</a:t>
            </a:r>
            <a:r>
              <a:rPr lang="fa-IR" sz="2400" dirty="0" smtClean="0"/>
              <a:t> </a:t>
            </a:r>
            <a:r>
              <a:rPr lang="el-GR" sz="2400" b="1" dirty="0" smtClean="0">
                <a:cs typeface="B Nazanin" pitchFamily="2" charset="-78"/>
              </a:rPr>
              <a:t> δ</a:t>
            </a:r>
            <a:r>
              <a:rPr lang="en-US" sz="2400" b="1" baseline="-25000" dirty="0" smtClean="0">
                <a:cs typeface="B Nazanin" pitchFamily="2" charset="-78"/>
              </a:rPr>
              <a:t>R</a:t>
            </a:r>
            <a:r>
              <a:rPr lang="fa-IR" sz="2400" b="1" baseline="-25000" dirty="0" smtClean="0">
                <a:cs typeface="B Nazanin" pitchFamily="2" charset="-78"/>
              </a:rPr>
              <a:t> </a:t>
            </a:r>
            <a:r>
              <a:rPr lang="fa-IR" sz="2400" b="1" dirty="0" smtClean="0">
                <a:cs typeface="B Nazanin" pitchFamily="2" charset="-78"/>
              </a:rPr>
              <a:t>تغییر شکل ناشی از واکنش اضافی   </a:t>
            </a:r>
            <a:r>
              <a:rPr lang="en-US" sz="2400" b="1" dirty="0" smtClean="0">
                <a:cs typeface="B Nazanin" pitchFamily="2" charset="-78"/>
              </a:rPr>
              <a:t> R</a:t>
            </a:r>
            <a:r>
              <a:rPr lang="en-US" sz="2400" b="1" baseline="-25000" dirty="0" smtClean="0">
                <a:cs typeface="B Nazanin" pitchFamily="2" charset="-78"/>
              </a:rPr>
              <a:t>B</a:t>
            </a:r>
            <a:r>
              <a:rPr lang="fa-IR" sz="2400" b="1" dirty="0" smtClean="0">
                <a:cs typeface="B Nazanin" pitchFamily="2" charset="-78"/>
              </a:rPr>
              <a:t> را در نظر می گیریم. </a:t>
            </a:r>
            <a:r>
              <a:rPr lang="fa-IR" sz="2400" dirty="0" smtClean="0"/>
              <a:t> </a:t>
            </a:r>
            <a:endParaRPr lang="en-US" sz="2400" dirty="0"/>
          </a:p>
        </p:txBody>
      </p:sp>
      <p:sp>
        <p:nvSpPr>
          <p:cNvPr id="8" name="TextBox 7"/>
          <p:cNvSpPr txBox="1"/>
          <p:nvPr/>
        </p:nvSpPr>
        <p:spPr>
          <a:xfrm>
            <a:off x="914400" y="1066800"/>
            <a:ext cx="8001000" cy="461665"/>
          </a:xfrm>
          <a:prstGeom prst="rect">
            <a:avLst/>
          </a:prstGeom>
          <a:solidFill>
            <a:srgbClr val="FDFECE"/>
          </a:solidFill>
        </p:spPr>
        <p:txBody>
          <a:bodyPr wrap="square" rtlCol="0">
            <a:spAutoFit/>
          </a:bodyPr>
          <a:lstStyle/>
          <a:p>
            <a:pPr algn="r" rtl="1"/>
            <a:r>
              <a:rPr lang="fa-IR" sz="2400" b="1" dirty="0" smtClean="0">
                <a:cs typeface="B Nazanin" pitchFamily="2" charset="-78"/>
              </a:rPr>
              <a:t>میله را مطابق شکل به دو قسمت تقسیم می کنیم و چنین می نویسیم</a:t>
            </a:r>
            <a:r>
              <a:rPr lang="fa-IR" dirty="0" smtClean="0"/>
              <a:t>:</a:t>
            </a:r>
            <a:endParaRPr lang="en-US" dirty="0"/>
          </a:p>
        </p:txBody>
      </p:sp>
      <p:sp>
        <p:nvSpPr>
          <p:cNvPr id="9" name="TextBox 8"/>
          <p:cNvSpPr txBox="1"/>
          <p:nvPr/>
        </p:nvSpPr>
        <p:spPr>
          <a:xfrm>
            <a:off x="3276600" y="1828800"/>
            <a:ext cx="25146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-R</a:t>
            </a:r>
            <a:r>
              <a:rPr lang="en-US" sz="2400" baseline="-25000" dirty="0" smtClean="0">
                <a:latin typeface="Times New Roman" pitchFamily="18" charset="0"/>
                <a:cs typeface="Times New Roman" pitchFamily="18" charset="0"/>
              </a:rPr>
              <a:t>B</a:t>
            </a:r>
            <a:endParaRPr lang="en-US" sz="2400" baseline="-25000" dirty="0">
              <a:latin typeface="Times New Roman" pitchFamily="18" charset="0"/>
              <a:cs typeface="Times New Roman" pitchFamily="18" charset="0"/>
            </a:endParaRPr>
          </a:p>
        </p:txBody>
      </p:sp>
      <p:sp>
        <p:nvSpPr>
          <p:cNvPr id="11" name="TextBox 10"/>
          <p:cNvSpPr txBox="1"/>
          <p:nvPr/>
        </p:nvSpPr>
        <p:spPr>
          <a:xfrm>
            <a:off x="3657600" y="2743200"/>
            <a:ext cx="1600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400 ×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2" name="TextBox 11"/>
          <p:cNvSpPr txBox="1"/>
          <p:nvPr/>
        </p:nvSpPr>
        <p:spPr>
          <a:xfrm>
            <a:off x="6096000" y="2819400"/>
            <a:ext cx="1600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250 ×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3" name="TextBox 12"/>
          <p:cNvSpPr txBox="1"/>
          <p:nvPr/>
        </p:nvSpPr>
        <p:spPr>
          <a:xfrm>
            <a:off x="4267200" y="3581400"/>
            <a:ext cx="18288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L</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=L</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0.3 m</a:t>
            </a:r>
            <a:endParaRPr lang="en-US" dirty="0">
              <a:latin typeface="Times New Roman" pitchFamily="18" charset="0"/>
              <a:cs typeface="Times New Roman" pitchFamily="18" charset="0"/>
            </a:endParaRPr>
          </a:p>
        </p:txBody>
      </p:sp>
      <p:sp>
        <p:nvSpPr>
          <p:cNvPr id="14" name="TextBox 13"/>
          <p:cNvSpPr txBox="1"/>
          <p:nvPr/>
        </p:nvSpPr>
        <p:spPr>
          <a:xfrm>
            <a:off x="4191000" y="4191000"/>
            <a:ext cx="4648200" cy="461665"/>
          </a:xfrm>
          <a:prstGeom prst="rect">
            <a:avLst/>
          </a:prstGeom>
          <a:solidFill>
            <a:srgbClr val="FDFECE"/>
          </a:solidFill>
        </p:spPr>
        <p:txBody>
          <a:bodyPr wrap="square" rtlCol="0">
            <a:spAutoFit/>
          </a:bodyPr>
          <a:lstStyle/>
          <a:p>
            <a:pPr algn="r" rtl="1"/>
            <a:r>
              <a:rPr lang="fa-IR" sz="2400" dirty="0" smtClean="0">
                <a:cs typeface="B Nazanin" pitchFamily="2" charset="-78"/>
              </a:rPr>
              <a:t>با قرار دادن این مقادیر در معادله داریم:</a:t>
            </a:r>
            <a:endParaRPr lang="en-US" sz="2400" dirty="0">
              <a:cs typeface="B Nazanin" pitchFamily="2" charset="-78"/>
            </a:endParaRPr>
          </a:p>
        </p:txBody>
      </p:sp>
      <p:pic>
        <p:nvPicPr>
          <p:cNvPr id="15" name="Picture 3"/>
          <p:cNvPicPr>
            <a:picLocks noChangeAspect="1" noChangeArrowheads="1"/>
          </p:cNvPicPr>
          <p:nvPr/>
        </p:nvPicPr>
        <p:blipFill>
          <a:blip r:embed="rId2"/>
          <a:srcRect/>
          <a:stretch>
            <a:fillRect/>
          </a:stretch>
        </p:blipFill>
        <p:spPr bwMode="auto">
          <a:xfrm>
            <a:off x="838200" y="5029200"/>
            <a:ext cx="1447800" cy="396240"/>
          </a:xfrm>
          <a:prstGeom prst="rect">
            <a:avLst/>
          </a:prstGeom>
          <a:noFill/>
          <a:ln w="9525">
            <a:noFill/>
            <a:miter lim="800000"/>
            <a:headEnd/>
            <a:tailEnd/>
          </a:ln>
          <a:effectLst/>
        </p:spPr>
      </p:pic>
      <p:sp>
        <p:nvSpPr>
          <p:cNvPr id="16" name="Rectangle 15"/>
          <p:cNvSpPr/>
          <p:nvPr/>
        </p:nvSpPr>
        <p:spPr>
          <a:xfrm>
            <a:off x="0" y="4953000"/>
            <a:ext cx="715260"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R</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7" name="TextBox 16"/>
          <p:cNvSpPr txBox="1"/>
          <p:nvPr/>
        </p:nvSpPr>
        <p:spPr>
          <a:xfrm>
            <a:off x="1219200" y="47244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1</a:t>
            </a:r>
            <a:endParaRPr lang="en-US" sz="2400" baseline="-25000" dirty="0">
              <a:latin typeface="Times New Roman" pitchFamily="18" charset="0"/>
              <a:cs typeface="Times New Roman" pitchFamily="18" charset="0"/>
            </a:endParaRPr>
          </a:p>
        </p:txBody>
      </p:sp>
      <p:sp>
        <p:nvSpPr>
          <p:cNvPr id="18" name="TextBox 17"/>
          <p:cNvSpPr txBox="1"/>
          <p:nvPr/>
        </p:nvSpPr>
        <p:spPr>
          <a:xfrm>
            <a:off x="1219200" y="52578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E</a:t>
            </a:r>
            <a:endParaRPr lang="en-US" sz="2400" baseline="-25000" dirty="0" smtClean="0">
              <a:latin typeface="Times New Roman" pitchFamily="18" charset="0"/>
              <a:cs typeface="Times New Roman" pitchFamily="18" charset="0"/>
            </a:endParaRPr>
          </a:p>
        </p:txBody>
      </p:sp>
      <p:sp>
        <p:nvSpPr>
          <p:cNvPr id="19" name="TextBox 18"/>
          <p:cNvSpPr txBox="1"/>
          <p:nvPr/>
        </p:nvSpPr>
        <p:spPr>
          <a:xfrm>
            <a:off x="4114800" y="4953000"/>
            <a:ext cx="381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20" name="TextBox 19"/>
          <p:cNvSpPr txBox="1"/>
          <p:nvPr/>
        </p:nvSpPr>
        <p:spPr>
          <a:xfrm>
            <a:off x="4648200" y="4648200"/>
            <a:ext cx="228600" cy="381000"/>
          </a:xfrm>
          <a:prstGeom prst="rect">
            <a:avLst/>
          </a:prstGeom>
          <a:noFill/>
        </p:spPr>
        <p:txBody>
          <a:bodyPr wrap="square" rtlCol="0">
            <a:spAutoFit/>
          </a:bodyPr>
          <a:lstStyle/>
          <a:p>
            <a:r>
              <a:rPr lang="en-US" dirty="0" smtClean="0"/>
              <a:t>(</a:t>
            </a:r>
            <a:endParaRPr lang="en-US" dirty="0"/>
          </a:p>
        </p:txBody>
      </p:sp>
      <p:pic>
        <p:nvPicPr>
          <p:cNvPr id="21" name="Picture 3"/>
          <p:cNvPicPr>
            <a:picLocks noChangeAspect="1" noChangeArrowheads="1"/>
          </p:cNvPicPr>
          <p:nvPr/>
        </p:nvPicPr>
        <p:blipFill>
          <a:blip r:embed="rId2"/>
          <a:srcRect/>
          <a:stretch>
            <a:fillRect/>
          </a:stretch>
        </p:blipFill>
        <p:spPr bwMode="auto">
          <a:xfrm>
            <a:off x="4800600" y="4953000"/>
            <a:ext cx="1447800" cy="396240"/>
          </a:xfrm>
          <a:prstGeom prst="rect">
            <a:avLst/>
          </a:prstGeom>
          <a:noFill/>
          <a:ln w="9525">
            <a:noFill/>
            <a:miter lim="800000"/>
            <a:headEnd/>
            <a:tailEnd/>
          </a:ln>
          <a:effectLst/>
        </p:spPr>
      </p:pic>
      <p:sp>
        <p:nvSpPr>
          <p:cNvPr id="22" name="TextBox 21"/>
          <p:cNvSpPr txBox="1"/>
          <p:nvPr/>
        </p:nvSpPr>
        <p:spPr>
          <a:xfrm>
            <a:off x="4800600" y="46482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1.95×10</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a:t>
            </a:r>
            <a:r>
              <a:rPr lang="en-US" baseline="30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a:t>
            </a:r>
            <a:r>
              <a:rPr lang="en-US" baseline="-25000" dirty="0" smtClean="0">
                <a:latin typeface="Times New Roman" pitchFamily="18" charset="0"/>
                <a:cs typeface="Times New Roman" pitchFamily="18" charset="0"/>
              </a:rPr>
              <a:t>B</a:t>
            </a:r>
            <a:endParaRPr lang="en-US" baseline="-25000" dirty="0">
              <a:latin typeface="Times New Roman" pitchFamily="18" charset="0"/>
              <a:cs typeface="Times New Roman" pitchFamily="18" charset="0"/>
            </a:endParaRPr>
          </a:p>
        </p:txBody>
      </p:sp>
      <p:sp>
        <p:nvSpPr>
          <p:cNvPr id="23" name="TextBox 22"/>
          <p:cNvSpPr txBox="1"/>
          <p:nvPr/>
        </p:nvSpPr>
        <p:spPr>
          <a:xfrm>
            <a:off x="4724400" y="5181600"/>
            <a:ext cx="1447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E</a:t>
            </a:r>
            <a:endParaRPr lang="en-US" baseline="30000" dirty="0">
              <a:latin typeface="Times New Roman" pitchFamily="18" charset="0"/>
              <a:cs typeface="Times New Roman" pitchFamily="18" charset="0"/>
            </a:endParaRPr>
          </a:p>
        </p:txBody>
      </p:sp>
      <p:sp>
        <p:nvSpPr>
          <p:cNvPr id="27" name="TextBox 26"/>
          <p:cNvSpPr txBox="1"/>
          <p:nvPr/>
        </p:nvSpPr>
        <p:spPr>
          <a:xfrm>
            <a:off x="2362200" y="5029200"/>
            <a:ext cx="228600" cy="381000"/>
          </a:xfrm>
          <a:prstGeom prst="rect">
            <a:avLst/>
          </a:prstGeom>
          <a:noFill/>
        </p:spPr>
        <p:txBody>
          <a:bodyPr wrap="square" rtlCol="0">
            <a:spAutoFit/>
          </a:bodyPr>
          <a:lstStyle/>
          <a:p>
            <a:r>
              <a:rPr lang="en-US" dirty="0" smtClean="0"/>
              <a:t>+</a:t>
            </a:r>
            <a:endParaRPr lang="en-US" dirty="0"/>
          </a:p>
        </p:txBody>
      </p:sp>
      <p:pic>
        <p:nvPicPr>
          <p:cNvPr id="28" name="Picture 3"/>
          <p:cNvPicPr>
            <a:picLocks noChangeAspect="1" noChangeArrowheads="1"/>
          </p:cNvPicPr>
          <p:nvPr/>
        </p:nvPicPr>
        <p:blipFill>
          <a:blip r:embed="rId2"/>
          <a:srcRect/>
          <a:stretch>
            <a:fillRect/>
          </a:stretch>
        </p:blipFill>
        <p:spPr bwMode="auto">
          <a:xfrm>
            <a:off x="2590800" y="5029200"/>
            <a:ext cx="1447800" cy="396240"/>
          </a:xfrm>
          <a:prstGeom prst="rect">
            <a:avLst/>
          </a:prstGeom>
          <a:noFill/>
          <a:ln w="9525">
            <a:noFill/>
            <a:miter lim="800000"/>
            <a:headEnd/>
            <a:tailEnd/>
          </a:ln>
          <a:effectLst/>
        </p:spPr>
      </p:pic>
      <p:sp>
        <p:nvSpPr>
          <p:cNvPr id="29" name="TextBox 28"/>
          <p:cNvSpPr txBox="1"/>
          <p:nvPr/>
        </p:nvSpPr>
        <p:spPr>
          <a:xfrm>
            <a:off x="2971800" y="47244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30" name="TextBox 29"/>
          <p:cNvSpPr txBox="1"/>
          <p:nvPr/>
        </p:nvSpPr>
        <p:spPr>
          <a:xfrm>
            <a:off x="2971800" y="52578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E</a:t>
            </a:r>
            <a:endParaRPr lang="en-US" sz="2400" baseline="-25000" dirty="0" smtClean="0">
              <a:latin typeface="Times New Roman" pitchFamily="18" charset="0"/>
              <a:cs typeface="Times New Roman" pitchFamily="18" charset="0"/>
            </a:endParaRPr>
          </a:p>
        </p:txBody>
      </p:sp>
      <p:sp>
        <p:nvSpPr>
          <p:cNvPr id="31" name="TextBox 30"/>
          <p:cNvSpPr txBox="1"/>
          <p:nvPr/>
        </p:nvSpPr>
        <p:spPr>
          <a:xfrm>
            <a:off x="4419600" y="4876800"/>
            <a:ext cx="228600" cy="369332"/>
          </a:xfrm>
          <a:prstGeom prst="rect">
            <a:avLst/>
          </a:prstGeom>
          <a:noFill/>
        </p:spPr>
        <p:txBody>
          <a:bodyPr wrap="square" rtlCol="0">
            <a:spAutoFit/>
          </a:bodyPr>
          <a:lstStyle/>
          <a:p>
            <a:r>
              <a:rPr lang="en-US" dirty="0" smtClean="0"/>
              <a:t>-</a:t>
            </a:r>
            <a:endParaRPr lang="en-US" dirty="0"/>
          </a:p>
        </p:txBody>
      </p:sp>
      <p:pic>
        <p:nvPicPr>
          <p:cNvPr id="32" name="Picture 23" descr="http://www.persianblog.ir/Avatar/160672.png?rnd=41439.2907401852"/>
          <p:cNvPicPr>
            <a:picLocks noChangeAspect="1" noChangeArrowheads="1"/>
          </p:cNvPicPr>
          <p:nvPr/>
        </p:nvPicPr>
        <p:blipFill>
          <a:blip r:embed="rId3"/>
          <a:srcRect/>
          <a:stretch>
            <a:fillRect/>
          </a:stretch>
        </p:blipFill>
        <p:spPr bwMode="auto">
          <a:xfrm>
            <a:off x="0" y="0"/>
            <a:ext cx="1371600" cy="1362075"/>
          </a:xfrm>
          <a:prstGeom prst="rect">
            <a:avLst/>
          </a:prstGeom>
          <a:noFill/>
          <a:ln w="9525">
            <a:noFill/>
            <a:miter lim="800000"/>
            <a:headEnd/>
            <a:tailEnd/>
          </a:ln>
        </p:spPr>
      </p:pic>
      <p:sp>
        <p:nvSpPr>
          <p:cNvPr id="33" name="TextBox 32"/>
          <p:cNvSpPr txBox="1"/>
          <p:nvPr/>
        </p:nvSpPr>
        <p:spPr>
          <a:xfrm>
            <a:off x="7620000" y="4876800"/>
            <a:ext cx="685800" cy="381000"/>
          </a:xfrm>
          <a:prstGeom prst="rect">
            <a:avLst/>
          </a:prstGeom>
          <a:noFill/>
        </p:spPr>
        <p:txBody>
          <a:bodyPr wrap="square" rtlCol="0">
            <a:spAutoFit/>
          </a:bodyPr>
          <a:lstStyle/>
          <a:p>
            <a:pPr algn="ctr"/>
            <a:r>
              <a:rPr lang="fa-IR" dirty="0" smtClean="0"/>
              <a:t>2</a:t>
            </a:r>
            <a:endParaRPr lang="en-US" dirty="0"/>
          </a:p>
        </p:txBody>
      </p:sp>
      <p:pic>
        <p:nvPicPr>
          <p:cNvPr id="23554" name="Picture 2"/>
          <p:cNvPicPr>
            <a:picLocks noChangeAspect="1" noChangeArrowheads="1"/>
          </p:cNvPicPr>
          <p:nvPr/>
        </p:nvPicPr>
        <p:blipFill>
          <a:blip r:embed="rId4"/>
          <a:srcRect/>
          <a:stretch>
            <a:fillRect/>
          </a:stretch>
        </p:blipFill>
        <p:spPr bwMode="auto">
          <a:xfrm>
            <a:off x="609600" y="1905000"/>
            <a:ext cx="2009775" cy="26574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anim calcmode="lin" valueType="num">
                                      <p:cBhvr>
                                        <p:cTn id="67" dur="1000" fill="hold"/>
                                        <p:tgtEl>
                                          <p:spTgt spid="27"/>
                                        </p:tgtEl>
                                        <p:attrNameLst>
                                          <p:attrName>ppt_x</p:attrName>
                                        </p:attrNameLst>
                                      </p:cBhvr>
                                      <p:tavLst>
                                        <p:tav tm="0">
                                          <p:val>
                                            <p:strVal val="#ppt_x"/>
                                          </p:val>
                                        </p:tav>
                                        <p:tav tm="100000">
                                          <p:val>
                                            <p:strVal val="#ppt_x"/>
                                          </p:val>
                                        </p:tav>
                                      </p:tavLst>
                                    </p:anim>
                                    <p:anim calcmode="lin" valueType="num">
                                      <p:cBhvr>
                                        <p:cTn id="68" dur="1000" fill="hold"/>
                                        <p:tgtEl>
                                          <p:spTgt spid="27"/>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1000"/>
                                        <p:tgtEl>
                                          <p:spTgt spid="17"/>
                                        </p:tgtEl>
                                      </p:cBhvr>
                                    </p:animEffect>
                                    <p:anim calcmode="lin" valueType="num">
                                      <p:cBhvr>
                                        <p:cTn id="82" dur="1000" fill="hold"/>
                                        <p:tgtEl>
                                          <p:spTgt spid="17"/>
                                        </p:tgtEl>
                                        <p:attrNameLst>
                                          <p:attrName>ppt_x</p:attrName>
                                        </p:attrNameLst>
                                      </p:cBhvr>
                                      <p:tavLst>
                                        <p:tav tm="0">
                                          <p:val>
                                            <p:strVal val="#ppt_x"/>
                                          </p:val>
                                        </p:tav>
                                        <p:tav tm="100000">
                                          <p:val>
                                            <p:strVal val="#ppt_x"/>
                                          </p:val>
                                        </p:tav>
                                      </p:tavLst>
                                    </p:anim>
                                    <p:anim calcmode="lin" valueType="num">
                                      <p:cBhvr>
                                        <p:cTn id="83" dur="1000" fill="hold"/>
                                        <p:tgtEl>
                                          <p:spTgt spid="1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anim calcmode="lin" valueType="num">
                                      <p:cBhvr>
                                        <p:cTn id="97" dur="1000" fill="hold"/>
                                        <p:tgtEl>
                                          <p:spTgt spid="22"/>
                                        </p:tgtEl>
                                        <p:attrNameLst>
                                          <p:attrName>ppt_x</p:attrName>
                                        </p:attrNameLst>
                                      </p:cBhvr>
                                      <p:tavLst>
                                        <p:tav tm="0">
                                          <p:val>
                                            <p:strVal val="#ppt_x"/>
                                          </p:val>
                                        </p:tav>
                                        <p:tav tm="100000">
                                          <p:val>
                                            <p:strVal val="#ppt_x"/>
                                          </p:val>
                                        </p:tav>
                                      </p:tavLst>
                                    </p:anim>
                                    <p:anim calcmode="lin" valueType="num">
                                      <p:cBhvr>
                                        <p:cTn id="98" dur="1000" fill="hold"/>
                                        <p:tgtEl>
                                          <p:spTgt spid="2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1000"/>
                                        <p:tgtEl>
                                          <p:spTgt spid="33"/>
                                        </p:tgtEl>
                                      </p:cBhvr>
                                    </p:animEffect>
                                    <p:anim calcmode="lin" valueType="num">
                                      <p:cBhvr>
                                        <p:cTn id="102" dur="1000" fill="hold"/>
                                        <p:tgtEl>
                                          <p:spTgt spid="33"/>
                                        </p:tgtEl>
                                        <p:attrNameLst>
                                          <p:attrName>ppt_x</p:attrName>
                                        </p:attrNameLst>
                                      </p:cBhvr>
                                      <p:tavLst>
                                        <p:tav tm="0">
                                          <p:val>
                                            <p:strVal val="#ppt_x"/>
                                          </p:val>
                                        </p:tav>
                                        <p:tav tm="100000">
                                          <p:val>
                                            <p:strVal val="#ppt_x"/>
                                          </p:val>
                                        </p:tav>
                                      </p:tavLst>
                                    </p:anim>
                                    <p:anim calcmode="lin" valueType="num">
                                      <p:cBhvr>
                                        <p:cTn id="103" dur="1000" fill="hold"/>
                                        <p:tgtEl>
                                          <p:spTgt spid="33"/>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1000"/>
                                        <p:tgtEl>
                                          <p:spTgt spid="14"/>
                                        </p:tgtEl>
                                      </p:cBhvr>
                                    </p:animEffect>
                                    <p:anim calcmode="lin" valueType="num">
                                      <p:cBhvr>
                                        <p:cTn id="107" dur="1000" fill="hold"/>
                                        <p:tgtEl>
                                          <p:spTgt spid="14"/>
                                        </p:tgtEl>
                                        <p:attrNameLst>
                                          <p:attrName>ppt_x</p:attrName>
                                        </p:attrNameLst>
                                      </p:cBhvr>
                                      <p:tavLst>
                                        <p:tav tm="0">
                                          <p:val>
                                            <p:strVal val="#ppt_x"/>
                                          </p:val>
                                        </p:tav>
                                        <p:tav tm="100000">
                                          <p:val>
                                            <p:strVal val="#ppt_x"/>
                                          </p:val>
                                        </p:tav>
                                      </p:tavLst>
                                    </p:anim>
                                    <p:anim calcmode="lin" valueType="num">
                                      <p:cBhvr>
                                        <p:cTn id="108" dur="1000" fill="hold"/>
                                        <p:tgtEl>
                                          <p:spTgt spid="14"/>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1000"/>
                                        <p:tgtEl>
                                          <p:spTgt spid="20"/>
                                        </p:tgtEl>
                                      </p:cBhvr>
                                    </p:animEffect>
                                    <p:anim calcmode="lin" valueType="num">
                                      <p:cBhvr>
                                        <p:cTn id="112" dur="1000" fill="hold"/>
                                        <p:tgtEl>
                                          <p:spTgt spid="20"/>
                                        </p:tgtEl>
                                        <p:attrNameLst>
                                          <p:attrName>ppt_x</p:attrName>
                                        </p:attrNameLst>
                                      </p:cBhvr>
                                      <p:tavLst>
                                        <p:tav tm="0">
                                          <p:val>
                                            <p:strVal val="#ppt_x"/>
                                          </p:val>
                                        </p:tav>
                                        <p:tav tm="100000">
                                          <p:val>
                                            <p:strVal val="#ppt_x"/>
                                          </p:val>
                                        </p:tav>
                                      </p:tavLst>
                                    </p:anim>
                                    <p:anim calcmode="lin" valueType="num">
                                      <p:cBhvr>
                                        <p:cTn id="1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p:bldP spid="12" grpId="0"/>
      <p:bldP spid="13" grpId="0"/>
      <p:bldP spid="14" grpId="0" animBg="1"/>
      <p:bldP spid="16" grpId="0"/>
      <p:bldP spid="17" grpId="0"/>
      <p:bldP spid="18" grpId="0"/>
      <p:bldP spid="19" grpId="0"/>
      <p:bldP spid="20" grpId="0"/>
      <p:bldP spid="22" grpId="0"/>
      <p:bldP spid="23" grpId="0"/>
      <p:bldP spid="27" grpId="0"/>
      <p:bldP spid="29" grpId="0"/>
      <p:bldP spid="30" grpId="0"/>
      <p:bldP spid="3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04800"/>
            <a:ext cx="6248400" cy="461665"/>
          </a:xfrm>
          <a:prstGeom prst="rect">
            <a:avLst/>
          </a:prstGeom>
          <a:solidFill>
            <a:srgbClr val="FDFECE"/>
          </a:solidFill>
        </p:spPr>
        <p:txBody>
          <a:bodyPr wrap="square" rtlCol="0">
            <a:spAutoFit/>
          </a:bodyPr>
          <a:lstStyle/>
          <a:p>
            <a:pPr algn="r" rtl="1"/>
            <a:r>
              <a:rPr lang="fa-IR" sz="2400" b="1" dirty="0" smtClean="0">
                <a:cs typeface="B Nazanin" pitchFamily="2" charset="-78"/>
              </a:rPr>
              <a:t>حال شرط صفر بودن</a:t>
            </a:r>
            <a:r>
              <a:rPr lang="el-GR" sz="2400" b="1" dirty="0" smtClean="0">
                <a:cs typeface="B Nazanin" pitchFamily="2" charset="-78"/>
              </a:rPr>
              <a:t> δ</a:t>
            </a:r>
            <a:r>
              <a:rPr lang="fa-IR" sz="2400" b="1" dirty="0" smtClean="0">
                <a:cs typeface="B Nazanin" pitchFamily="2" charset="-78"/>
              </a:rPr>
              <a:t> کل تغییر شکل میله را می نویسیم:</a:t>
            </a:r>
            <a:r>
              <a:rPr lang="fa-IR" sz="2400" dirty="0" smtClean="0"/>
              <a:t> </a:t>
            </a:r>
            <a:endParaRPr lang="en-US" sz="2400" dirty="0"/>
          </a:p>
        </p:txBody>
      </p:sp>
      <p:sp>
        <p:nvSpPr>
          <p:cNvPr id="3" name="Rectangle 2"/>
          <p:cNvSpPr/>
          <p:nvPr/>
        </p:nvSpPr>
        <p:spPr>
          <a:xfrm>
            <a:off x="2971800" y="1219200"/>
            <a:ext cx="1276311" cy="369332"/>
          </a:xfrm>
          <a:prstGeom prst="rect">
            <a:avLst/>
          </a:prstGeom>
        </p:spPr>
        <p:txBody>
          <a:bodyPr wrap="none">
            <a:spAutoFit/>
          </a:bodyPr>
          <a:lstStyle/>
          <a:p>
            <a:r>
              <a:rPr lang="el-GR" b="1" dirty="0" smtClean="0">
                <a:cs typeface="B Nazanin" pitchFamily="2" charset="-78"/>
              </a:rPr>
              <a:t>δ</a:t>
            </a:r>
            <a:r>
              <a:rPr lang="en-US" b="1" dirty="0" smtClean="0">
                <a:cs typeface="B Nazanin" pitchFamily="2" charset="-78"/>
              </a:rPr>
              <a:t>=</a:t>
            </a:r>
            <a:r>
              <a:rPr lang="el-GR" b="1" dirty="0" smtClean="0">
                <a:cs typeface="B Nazanin" pitchFamily="2" charset="-78"/>
              </a:rPr>
              <a:t> δ</a:t>
            </a:r>
            <a:r>
              <a:rPr lang="en-US" b="1" baseline="-25000" dirty="0" smtClean="0">
                <a:cs typeface="B Nazanin" pitchFamily="2" charset="-78"/>
              </a:rPr>
              <a:t>L</a:t>
            </a:r>
            <a:r>
              <a:rPr lang="en-US" b="1" dirty="0" smtClean="0">
                <a:cs typeface="B Nazanin" pitchFamily="2" charset="-78"/>
              </a:rPr>
              <a:t>+</a:t>
            </a:r>
            <a:r>
              <a:rPr lang="el-GR" b="1" dirty="0" smtClean="0">
                <a:cs typeface="B Nazanin" pitchFamily="2" charset="-78"/>
              </a:rPr>
              <a:t> δ</a:t>
            </a:r>
            <a:r>
              <a:rPr lang="en-US" b="1" baseline="-25000" dirty="0" smtClean="0">
                <a:cs typeface="B Nazanin" pitchFamily="2" charset="-78"/>
              </a:rPr>
              <a:t>R</a:t>
            </a:r>
            <a:r>
              <a:rPr lang="en-US" b="1" dirty="0" smtClean="0">
                <a:cs typeface="B Nazanin" pitchFamily="2" charset="-78"/>
              </a:rPr>
              <a:t>=0</a:t>
            </a:r>
            <a:endParaRPr lang="en-US" dirty="0"/>
          </a:p>
        </p:txBody>
      </p:sp>
      <p:sp>
        <p:nvSpPr>
          <p:cNvPr id="4" name="TextBox 3"/>
          <p:cNvSpPr txBox="1"/>
          <p:nvPr/>
        </p:nvSpPr>
        <p:spPr>
          <a:xfrm>
            <a:off x="685800" y="1828800"/>
            <a:ext cx="8001000" cy="461665"/>
          </a:xfrm>
          <a:prstGeom prst="rect">
            <a:avLst/>
          </a:prstGeom>
          <a:solidFill>
            <a:srgbClr val="FDFECE"/>
          </a:solidFill>
        </p:spPr>
        <p:txBody>
          <a:bodyPr wrap="square" rtlCol="0">
            <a:spAutoFit/>
          </a:bodyPr>
          <a:lstStyle/>
          <a:p>
            <a:pPr algn="r" rtl="1"/>
            <a:r>
              <a:rPr lang="fa-IR" sz="2400" b="1" dirty="0" smtClean="0">
                <a:cs typeface="B Nazanin" pitchFamily="2" charset="-78"/>
              </a:rPr>
              <a:t>با قرار دادن مقادیر  </a:t>
            </a:r>
            <a:r>
              <a:rPr lang="el-GR" sz="2400" b="1" dirty="0" smtClean="0">
                <a:cs typeface="B Nazanin" pitchFamily="2" charset="-78"/>
              </a:rPr>
              <a:t> δ</a:t>
            </a:r>
            <a:r>
              <a:rPr lang="en-US" sz="2400" b="1" baseline="-25000" dirty="0" smtClean="0">
                <a:cs typeface="B Nazanin" pitchFamily="2" charset="-78"/>
              </a:rPr>
              <a:t>L</a:t>
            </a:r>
            <a:r>
              <a:rPr lang="fa-IR" sz="2400" b="1" dirty="0" smtClean="0">
                <a:cs typeface="B Nazanin" pitchFamily="2" charset="-78"/>
              </a:rPr>
              <a:t>  و   </a:t>
            </a:r>
            <a:r>
              <a:rPr lang="el-GR" sz="2400" b="1" dirty="0" smtClean="0">
                <a:cs typeface="B Nazanin" pitchFamily="2" charset="-78"/>
              </a:rPr>
              <a:t>δ</a:t>
            </a:r>
            <a:r>
              <a:rPr lang="en-US" sz="2400" b="1" baseline="-25000" dirty="0" smtClean="0">
                <a:cs typeface="B Nazanin" pitchFamily="2" charset="-78"/>
              </a:rPr>
              <a:t>R</a:t>
            </a:r>
            <a:r>
              <a:rPr lang="fa-IR" sz="2400" b="1" baseline="-25000" dirty="0" smtClean="0">
                <a:cs typeface="B Nazanin" pitchFamily="2" charset="-78"/>
              </a:rPr>
              <a:t> </a:t>
            </a:r>
            <a:r>
              <a:rPr lang="el-GR" sz="2400" b="1" dirty="0" smtClean="0">
                <a:cs typeface="B Nazanin" pitchFamily="2" charset="-78"/>
              </a:rPr>
              <a:t> </a:t>
            </a:r>
            <a:r>
              <a:rPr lang="fa-IR" sz="2400" b="1" dirty="0" smtClean="0">
                <a:cs typeface="B Nazanin" pitchFamily="2" charset="-78"/>
              </a:rPr>
              <a:t> از معادله های 1 و 2 در معادله 3 داریم:</a:t>
            </a:r>
            <a:endParaRPr lang="en-US" sz="2400" dirty="0"/>
          </a:p>
        </p:txBody>
      </p:sp>
      <p:sp>
        <p:nvSpPr>
          <p:cNvPr id="5" name="TextBox 4"/>
          <p:cNvSpPr txBox="1"/>
          <p:nvPr/>
        </p:nvSpPr>
        <p:spPr>
          <a:xfrm>
            <a:off x="6629400" y="1143000"/>
            <a:ext cx="1066800" cy="369332"/>
          </a:xfrm>
          <a:prstGeom prst="rect">
            <a:avLst/>
          </a:prstGeom>
          <a:noFill/>
        </p:spPr>
        <p:txBody>
          <a:bodyPr wrap="square" rtlCol="0">
            <a:spAutoFit/>
          </a:bodyPr>
          <a:lstStyle/>
          <a:p>
            <a:pPr algn="ctr"/>
            <a:r>
              <a:rPr lang="fa-IR" dirty="0" smtClean="0"/>
              <a:t>3</a:t>
            </a:r>
            <a:endParaRPr lang="en-US" dirty="0"/>
          </a:p>
        </p:txBody>
      </p:sp>
      <p:pic>
        <p:nvPicPr>
          <p:cNvPr id="6" name="Picture 3"/>
          <p:cNvPicPr>
            <a:picLocks noChangeAspect="1" noChangeArrowheads="1"/>
          </p:cNvPicPr>
          <p:nvPr/>
        </p:nvPicPr>
        <p:blipFill>
          <a:blip r:embed="rId2"/>
          <a:srcRect/>
          <a:stretch>
            <a:fillRect/>
          </a:stretch>
        </p:blipFill>
        <p:spPr bwMode="auto">
          <a:xfrm>
            <a:off x="1905000" y="2971800"/>
            <a:ext cx="1447800" cy="396240"/>
          </a:xfrm>
          <a:prstGeom prst="rect">
            <a:avLst/>
          </a:prstGeom>
          <a:noFill/>
          <a:ln w="9525">
            <a:noFill/>
            <a:miter lim="800000"/>
            <a:headEnd/>
            <a:tailEnd/>
          </a:ln>
          <a:effectLst/>
        </p:spPr>
      </p:pic>
      <p:sp>
        <p:nvSpPr>
          <p:cNvPr id="7" name="Rectangle 6"/>
          <p:cNvSpPr/>
          <p:nvPr/>
        </p:nvSpPr>
        <p:spPr>
          <a:xfrm>
            <a:off x="1066800" y="2895600"/>
            <a:ext cx="579005"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8" name="TextBox 7"/>
          <p:cNvSpPr txBox="1"/>
          <p:nvPr/>
        </p:nvSpPr>
        <p:spPr>
          <a:xfrm>
            <a:off x="1981200" y="2667000"/>
            <a:ext cx="1524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1.25×10</a:t>
            </a:r>
            <a:r>
              <a:rPr lang="en-US" sz="2400" baseline="30000" dirty="0" smtClean="0">
                <a:latin typeface="Times New Roman" pitchFamily="18" charset="0"/>
                <a:cs typeface="Times New Roman" pitchFamily="18" charset="0"/>
              </a:rPr>
              <a:t>9</a:t>
            </a:r>
            <a:endParaRPr lang="en-US" sz="2400" baseline="30000" dirty="0">
              <a:latin typeface="Times New Roman" pitchFamily="18" charset="0"/>
              <a:cs typeface="Times New Roman" pitchFamily="18" charset="0"/>
            </a:endParaRPr>
          </a:p>
        </p:txBody>
      </p:sp>
      <p:sp>
        <p:nvSpPr>
          <p:cNvPr id="9" name="TextBox 8"/>
          <p:cNvSpPr txBox="1"/>
          <p:nvPr/>
        </p:nvSpPr>
        <p:spPr>
          <a:xfrm>
            <a:off x="2286000" y="32004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E</a:t>
            </a:r>
            <a:endParaRPr lang="en-US" sz="2400" baseline="-25000" dirty="0" smtClean="0">
              <a:latin typeface="Times New Roman" pitchFamily="18" charset="0"/>
              <a:cs typeface="Times New Roman" pitchFamily="18" charset="0"/>
            </a:endParaRPr>
          </a:p>
        </p:txBody>
      </p:sp>
      <p:sp>
        <p:nvSpPr>
          <p:cNvPr id="10" name="TextBox 9"/>
          <p:cNvSpPr txBox="1"/>
          <p:nvPr/>
        </p:nvSpPr>
        <p:spPr>
          <a:xfrm>
            <a:off x="3352800" y="2895600"/>
            <a:ext cx="228600" cy="381000"/>
          </a:xfrm>
          <a:prstGeom prst="rect">
            <a:avLst/>
          </a:prstGeom>
          <a:noFill/>
        </p:spPr>
        <p:txBody>
          <a:bodyPr wrap="square" rtlCol="0">
            <a:spAutoFit/>
          </a:bodyPr>
          <a:lstStyle/>
          <a:p>
            <a:r>
              <a:rPr lang="en-US" dirty="0" smtClean="0"/>
              <a:t>-</a:t>
            </a:r>
            <a:endParaRPr lang="en-US" dirty="0"/>
          </a:p>
        </p:txBody>
      </p:sp>
      <p:pic>
        <p:nvPicPr>
          <p:cNvPr id="11" name="Picture 3"/>
          <p:cNvPicPr>
            <a:picLocks noChangeAspect="1" noChangeArrowheads="1"/>
          </p:cNvPicPr>
          <p:nvPr/>
        </p:nvPicPr>
        <p:blipFill>
          <a:blip r:embed="rId2"/>
          <a:srcRect/>
          <a:stretch>
            <a:fillRect/>
          </a:stretch>
        </p:blipFill>
        <p:spPr bwMode="auto">
          <a:xfrm>
            <a:off x="3657600" y="2971800"/>
            <a:ext cx="1447800" cy="396240"/>
          </a:xfrm>
          <a:prstGeom prst="rect">
            <a:avLst/>
          </a:prstGeom>
          <a:noFill/>
          <a:ln w="9525">
            <a:noFill/>
            <a:miter lim="800000"/>
            <a:headEnd/>
            <a:tailEnd/>
          </a:ln>
          <a:effectLst/>
        </p:spPr>
      </p:pic>
      <p:sp>
        <p:nvSpPr>
          <p:cNvPr id="13" name="TextBox 12"/>
          <p:cNvSpPr txBox="1"/>
          <p:nvPr/>
        </p:nvSpPr>
        <p:spPr>
          <a:xfrm>
            <a:off x="4038600" y="32004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E</a:t>
            </a:r>
            <a:endParaRPr lang="en-US" sz="2400" baseline="-25000" dirty="0" smtClean="0">
              <a:latin typeface="Times New Roman" pitchFamily="18" charset="0"/>
              <a:cs typeface="Times New Roman" pitchFamily="18" charset="0"/>
            </a:endParaRPr>
          </a:p>
        </p:txBody>
      </p:sp>
      <p:sp>
        <p:nvSpPr>
          <p:cNvPr id="14" name="TextBox 13"/>
          <p:cNvSpPr txBox="1"/>
          <p:nvPr/>
        </p:nvSpPr>
        <p:spPr>
          <a:xfrm>
            <a:off x="3657600" y="2667000"/>
            <a:ext cx="1600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(1.95×10</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a:t>
            </a:r>
            <a:r>
              <a:rPr lang="en-US" baseline="30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a:t>
            </a:r>
            <a:r>
              <a:rPr lang="en-US" baseline="-25000" dirty="0" smtClean="0">
                <a:latin typeface="Times New Roman" pitchFamily="18" charset="0"/>
                <a:cs typeface="Times New Roman" pitchFamily="18" charset="0"/>
              </a:rPr>
              <a:t>B</a:t>
            </a:r>
            <a:endParaRPr lang="en-US" baseline="-25000" dirty="0">
              <a:latin typeface="Times New Roman" pitchFamily="18" charset="0"/>
              <a:cs typeface="Times New Roman" pitchFamily="18" charset="0"/>
            </a:endParaRPr>
          </a:p>
        </p:txBody>
      </p:sp>
      <p:sp>
        <p:nvSpPr>
          <p:cNvPr id="15" name="TextBox 14"/>
          <p:cNvSpPr txBox="1"/>
          <p:nvPr/>
        </p:nvSpPr>
        <p:spPr>
          <a:xfrm>
            <a:off x="5334000" y="2971800"/>
            <a:ext cx="685800" cy="369332"/>
          </a:xfrm>
          <a:prstGeom prst="rect">
            <a:avLst/>
          </a:prstGeom>
          <a:noFill/>
        </p:spPr>
        <p:txBody>
          <a:bodyPr wrap="square" rtlCol="0">
            <a:spAutoFit/>
          </a:bodyPr>
          <a:lstStyle/>
          <a:p>
            <a:r>
              <a:rPr lang="en-US" dirty="0" smtClean="0"/>
              <a:t>=0</a:t>
            </a:r>
            <a:endParaRPr lang="en-US" dirty="0"/>
          </a:p>
        </p:txBody>
      </p:sp>
      <p:sp>
        <p:nvSpPr>
          <p:cNvPr id="16" name="TextBox 15"/>
          <p:cNvSpPr txBox="1"/>
          <p:nvPr/>
        </p:nvSpPr>
        <p:spPr>
          <a:xfrm>
            <a:off x="5791200" y="3810000"/>
            <a:ext cx="2971800" cy="461665"/>
          </a:xfrm>
          <a:prstGeom prst="rect">
            <a:avLst/>
          </a:prstGeom>
          <a:noFill/>
        </p:spPr>
        <p:txBody>
          <a:bodyPr wrap="square" rtlCol="0">
            <a:spAutoFit/>
          </a:bodyPr>
          <a:lstStyle/>
          <a:p>
            <a:pPr algn="r" rtl="1"/>
            <a:r>
              <a:rPr lang="fa-IR" sz="2400" b="1" dirty="0" smtClean="0">
                <a:cs typeface="B Nazanin" pitchFamily="2" charset="-78"/>
              </a:rPr>
              <a:t>با یافتن </a:t>
            </a:r>
            <a:r>
              <a:rPr lang="en-US" sz="2400" b="1" dirty="0" smtClean="0">
                <a:cs typeface="B Nazanin" pitchFamily="2" charset="-78"/>
              </a:rPr>
              <a:t>R</a:t>
            </a:r>
            <a:r>
              <a:rPr lang="en-US" sz="2400" b="1" baseline="-25000" dirty="0" smtClean="0">
                <a:cs typeface="B Nazanin" pitchFamily="2" charset="-78"/>
              </a:rPr>
              <a:t>B</a:t>
            </a:r>
            <a:r>
              <a:rPr lang="fa-IR" sz="2400" b="1" dirty="0" smtClean="0">
                <a:cs typeface="B Nazanin" pitchFamily="2" charset="-78"/>
              </a:rPr>
              <a:t> داریم</a:t>
            </a:r>
            <a:r>
              <a:rPr lang="fa-IR" dirty="0" smtClean="0"/>
              <a:t>:</a:t>
            </a:r>
            <a:endParaRPr lang="en-US" dirty="0"/>
          </a:p>
        </p:txBody>
      </p:sp>
      <p:sp>
        <p:nvSpPr>
          <p:cNvPr id="17" name="Rectangle 16"/>
          <p:cNvSpPr/>
          <p:nvPr/>
        </p:nvSpPr>
        <p:spPr>
          <a:xfrm>
            <a:off x="533400" y="4267200"/>
            <a:ext cx="2316660" cy="369332"/>
          </a:xfrm>
          <a:prstGeom prst="rect">
            <a:avLst/>
          </a:prstGeom>
        </p:spPr>
        <p:txBody>
          <a:bodyPr wrap="none">
            <a:spAutoFit/>
          </a:bodyPr>
          <a:lstStyle/>
          <a:p>
            <a:r>
              <a:rPr lang="en-US" b="1" dirty="0" smtClean="0">
                <a:latin typeface="Times New Roman" pitchFamily="18" charset="0"/>
                <a:cs typeface="Times New Roman" pitchFamily="18" charset="0"/>
              </a:rPr>
              <a:t>R</a:t>
            </a:r>
            <a:r>
              <a:rPr lang="en-US" b="1" baseline="-25000" dirty="0" smtClean="0">
                <a:latin typeface="Times New Roman" pitchFamily="18" charset="0"/>
                <a:cs typeface="Times New Roman" pitchFamily="18" charset="0"/>
              </a:rPr>
              <a:t>B</a:t>
            </a:r>
            <a:r>
              <a:rPr lang="en-US" b="1" dirty="0" smtClean="0">
                <a:latin typeface="Times New Roman" pitchFamily="18" charset="0"/>
                <a:cs typeface="Times New Roman" pitchFamily="18" charset="0"/>
              </a:rPr>
              <a:t>= 577×10</a:t>
            </a:r>
            <a:r>
              <a:rPr lang="en-US" b="1" baseline="30000" dirty="0" smtClean="0">
                <a:latin typeface="Times New Roman" pitchFamily="18" charset="0"/>
                <a:cs typeface="Times New Roman" pitchFamily="18" charset="0"/>
              </a:rPr>
              <a:t>3</a:t>
            </a:r>
            <a:r>
              <a:rPr lang="en-US" b="1" dirty="0" smtClean="0">
                <a:latin typeface="Times New Roman" pitchFamily="18" charset="0"/>
                <a:cs typeface="Times New Roman" pitchFamily="18" charset="0"/>
              </a:rPr>
              <a:t>= 577 </a:t>
            </a:r>
            <a:r>
              <a:rPr lang="en-US" b="1" dirty="0" err="1" smtClean="0">
                <a:latin typeface="Times New Roman" pitchFamily="18" charset="0"/>
                <a:cs typeface="Times New Roman" pitchFamily="18" charset="0"/>
              </a:rPr>
              <a:t>kN</a:t>
            </a:r>
            <a:endParaRPr lang="en-US" dirty="0">
              <a:latin typeface="Times New Roman" pitchFamily="18" charset="0"/>
              <a:cs typeface="Times New Roman" pitchFamily="18" charset="0"/>
            </a:endParaRPr>
          </a:p>
        </p:txBody>
      </p:sp>
      <p:pic>
        <p:nvPicPr>
          <p:cNvPr id="18" name="Picture 23" descr="http://www.persianblog.ir/Avatar/160672.png?rnd=41439.2907401852"/>
          <p:cNvPicPr>
            <a:picLocks noChangeAspect="1" noChangeArrowheads="1"/>
          </p:cNvPicPr>
          <p:nvPr/>
        </p:nvPicPr>
        <p:blipFill>
          <a:blip r:embed="rId3"/>
          <a:srcRect/>
          <a:stretch>
            <a:fillRect/>
          </a:stretch>
        </p:blipFill>
        <p:spPr bwMode="auto">
          <a:xfrm>
            <a:off x="0" y="0"/>
            <a:ext cx="1371600" cy="1362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1000"/>
                                        <p:tgtEl>
                                          <p:spTgt spid="4"/>
                                        </p:tgtEl>
                                      </p:cBhvr>
                                    </p:animEffect>
                                    <p:anim calcmode="lin" valueType="num">
                                      <p:cBhvr>
                                        <p:cTn id="70" dur="1000" fill="hold"/>
                                        <p:tgtEl>
                                          <p:spTgt spid="4"/>
                                        </p:tgtEl>
                                        <p:attrNameLst>
                                          <p:attrName>ppt_x</p:attrName>
                                        </p:attrNameLst>
                                      </p:cBhvr>
                                      <p:tavLst>
                                        <p:tav tm="0">
                                          <p:val>
                                            <p:strVal val="#ppt_x"/>
                                          </p:val>
                                        </p:tav>
                                        <p:tav tm="100000">
                                          <p:val>
                                            <p:strVal val="#ppt_x"/>
                                          </p:val>
                                        </p:tav>
                                      </p:tavLst>
                                    </p:anim>
                                    <p:anim calcmode="lin" valueType="num">
                                      <p:cBhvr>
                                        <p:cTn id="71" dur="1000" fill="hold"/>
                                        <p:tgtEl>
                                          <p:spTgt spid="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8" grpId="0"/>
      <p:bldP spid="9" grpId="0"/>
      <p:bldP spid="10" grpId="0"/>
      <p:bldP spid="13" grpId="0"/>
      <p:bldP spid="14" grpId="0"/>
      <p:bldP spid="15" grpId="0"/>
      <p:bldP spid="16" grpId="0"/>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0"/>
            <a:ext cx="8534400" cy="830997"/>
          </a:xfrm>
          <a:prstGeom prst="rect">
            <a:avLst/>
          </a:prstGeom>
          <a:solidFill>
            <a:srgbClr val="FDFECE"/>
          </a:solidFill>
        </p:spPr>
        <p:txBody>
          <a:bodyPr wrap="square" rtlCol="0">
            <a:spAutoFit/>
          </a:bodyPr>
          <a:lstStyle/>
          <a:p>
            <a:pPr algn="r" rtl="1"/>
            <a:r>
              <a:rPr lang="fa-IR" sz="2400" b="1" dirty="0" smtClean="0">
                <a:cs typeface="B Nazanin" pitchFamily="2" charset="-78"/>
              </a:rPr>
              <a:t>واکنش</a:t>
            </a:r>
            <a:r>
              <a:rPr lang="en-US" sz="2400" b="1" dirty="0" smtClean="0">
                <a:cs typeface="B Nazanin" pitchFamily="2" charset="-78"/>
              </a:rPr>
              <a:t> R</a:t>
            </a:r>
            <a:r>
              <a:rPr lang="en-US" sz="2400" b="1" baseline="-25000" dirty="0" smtClean="0">
                <a:cs typeface="B Nazanin" pitchFamily="2" charset="-78"/>
              </a:rPr>
              <a:t>B</a:t>
            </a:r>
            <a:r>
              <a:rPr lang="fa-IR" sz="2400" b="1" dirty="0" smtClean="0">
                <a:cs typeface="B Nazanin" pitchFamily="2" charset="-78"/>
              </a:rPr>
              <a:t> در تکیه گاه بالایی از نمودار پیکر آزاد میله به دست می آید که با توجه به آن می نویسیم</a:t>
            </a:r>
            <a:r>
              <a:rPr lang="fa-IR" b="1" dirty="0" smtClean="0">
                <a:cs typeface="B Nazanin" pitchFamily="2" charset="-78"/>
              </a:rPr>
              <a:t>:</a:t>
            </a:r>
            <a:r>
              <a:rPr lang="fa-IR" dirty="0" smtClean="0"/>
              <a:t> </a:t>
            </a:r>
            <a:endParaRPr lang="en-US" dirty="0"/>
          </a:p>
        </p:txBody>
      </p:sp>
      <p:sp>
        <p:nvSpPr>
          <p:cNvPr id="4" name="TextBox 3"/>
          <p:cNvSpPr txBox="1"/>
          <p:nvPr/>
        </p:nvSpPr>
        <p:spPr>
          <a:xfrm>
            <a:off x="3276600" y="1905000"/>
            <a:ext cx="457200" cy="369332"/>
          </a:xfrm>
          <a:prstGeom prst="rect">
            <a:avLst/>
          </a:prstGeom>
          <a:noFill/>
        </p:spPr>
        <p:txBody>
          <a:bodyPr wrap="square" rtlCol="0">
            <a:spAutoFit/>
          </a:bodyPr>
          <a:lstStyle/>
          <a:p>
            <a:r>
              <a:rPr lang="en-US" dirty="0" smtClean="0"/>
              <a:t>+</a:t>
            </a:r>
            <a:endParaRPr lang="en-US" dirty="0"/>
          </a:p>
        </p:txBody>
      </p:sp>
      <p:sp>
        <p:nvSpPr>
          <p:cNvPr id="5" name="Up Arrow 4"/>
          <p:cNvSpPr/>
          <p:nvPr/>
        </p:nvSpPr>
        <p:spPr>
          <a:xfrm>
            <a:off x="3505200" y="1752600"/>
            <a:ext cx="1524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33800" y="1981200"/>
            <a:ext cx="12192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ƩF</a:t>
            </a:r>
            <a:r>
              <a:rPr lang="en-US" sz="2400" baseline="-25000" dirty="0" err="1" smtClean="0">
                <a:latin typeface="Times New Roman" pitchFamily="18" charset="0"/>
                <a:cs typeface="Times New Roman" pitchFamily="18" charset="0"/>
              </a:rPr>
              <a:t>y</a:t>
            </a:r>
            <a:r>
              <a:rPr lang="en-US" sz="2400" dirty="0" smtClean="0">
                <a:latin typeface="Times New Roman" pitchFamily="18" charset="0"/>
                <a:cs typeface="Times New Roman" pitchFamily="18" charset="0"/>
              </a:rPr>
              <a:t>= 0</a:t>
            </a:r>
            <a:endParaRPr lang="en-US" sz="2400" dirty="0">
              <a:latin typeface="Times New Roman" pitchFamily="18" charset="0"/>
              <a:cs typeface="Times New Roman" pitchFamily="18" charset="0"/>
            </a:endParaRPr>
          </a:p>
        </p:txBody>
      </p:sp>
      <p:sp>
        <p:nvSpPr>
          <p:cNvPr id="7" name="TextBox 6"/>
          <p:cNvSpPr txBox="1"/>
          <p:nvPr/>
        </p:nvSpPr>
        <p:spPr>
          <a:xfrm>
            <a:off x="4648200" y="1905000"/>
            <a:ext cx="3581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-300-600+R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8" name="TextBox 7"/>
          <p:cNvSpPr txBox="1"/>
          <p:nvPr/>
        </p:nvSpPr>
        <p:spPr>
          <a:xfrm>
            <a:off x="3810000" y="2743200"/>
            <a:ext cx="4191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=900- 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900-577=323 </a:t>
            </a:r>
            <a:r>
              <a:rPr lang="en-US" sz="2400" dirty="0" err="1" smtClean="0">
                <a:latin typeface="Times New Roman" pitchFamily="18" charset="0"/>
                <a:cs typeface="Times New Roman" pitchFamily="18" charset="0"/>
              </a:rPr>
              <a:t>kN</a:t>
            </a:r>
            <a:endParaRPr lang="en-US" sz="2400" dirty="0">
              <a:latin typeface="Times New Roman" pitchFamily="18" charset="0"/>
              <a:cs typeface="Times New Roman" pitchFamily="18" charset="0"/>
            </a:endParaRPr>
          </a:p>
        </p:txBody>
      </p:sp>
      <p:sp>
        <p:nvSpPr>
          <p:cNvPr id="9" name="TextBox 8"/>
          <p:cNvSpPr txBox="1"/>
          <p:nvPr/>
        </p:nvSpPr>
        <p:spPr>
          <a:xfrm>
            <a:off x="152400" y="4191000"/>
            <a:ext cx="8610600" cy="830997"/>
          </a:xfrm>
          <a:prstGeom prst="rect">
            <a:avLst/>
          </a:prstGeom>
          <a:noFill/>
        </p:spPr>
        <p:txBody>
          <a:bodyPr wrap="square" rtlCol="0">
            <a:spAutoFit/>
          </a:bodyPr>
          <a:lstStyle/>
          <a:p>
            <a:pPr algn="r" rtl="1"/>
            <a:r>
              <a:rPr lang="fa-IR" sz="2400" dirty="0" smtClean="0">
                <a:solidFill>
                  <a:srgbClr val="FF0000"/>
                </a:solidFill>
                <a:cs typeface="B Nazanin" pitchFamily="2" charset="-78"/>
              </a:rPr>
              <a:t>با اینکه تغییر شکل کل میله صفر است هر یک از قسمت ها در بارگذاری داده شده تغییر شکل می دهند.</a:t>
            </a:r>
            <a:endParaRPr lang="en-US" sz="2400" dirty="0">
              <a:solidFill>
                <a:srgbClr val="FF0000"/>
              </a:solidFill>
              <a:cs typeface="B Nazanin" pitchFamily="2" charset="-78"/>
            </a:endParaRPr>
          </a:p>
        </p:txBody>
      </p:sp>
      <p:pic>
        <p:nvPicPr>
          <p:cNvPr id="24578" name="Picture 2"/>
          <p:cNvPicPr>
            <a:picLocks noChangeAspect="1" noChangeArrowheads="1"/>
          </p:cNvPicPr>
          <p:nvPr/>
        </p:nvPicPr>
        <p:blipFill>
          <a:blip r:embed="rId2"/>
          <a:srcRect/>
          <a:stretch>
            <a:fillRect/>
          </a:stretch>
        </p:blipFill>
        <p:spPr bwMode="auto">
          <a:xfrm>
            <a:off x="685800" y="1066800"/>
            <a:ext cx="1628775" cy="30194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p:bldP spid="8" grpId="0"/>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9603"/>
            <a:ext cx="8153400" cy="830997"/>
          </a:xfrm>
          <a:prstGeom prst="rect">
            <a:avLst/>
          </a:prstGeom>
          <a:solidFill>
            <a:schemeClr val="accent1">
              <a:lumMod val="20000"/>
              <a:lumOff val="80000"/>
            </a:schemeClr>
          </a:solidFill>
        </p:spPr>
        <p:txBody>
          <a:bodyPr wrap="square" rtlCol="0">
            <a:spAutoFit/>
          </a:bodyPr>
          <a:lstStyle/>
          <a:p>
            <a:pPr algn="r" rtl="1"/>
            <a:r>
              <a:rPr lang="fa-IR" sz="2400" dirty="0" smtClean="0">
                <a:cs typeface="B Nazanin" pitchFamily="2" charset="-78"/>
              </a:rPr>
              <a:t>در مثال قبل با فرض اینکه قبل از بارگذاری 4.5 میلیمتر فاصله بین میله و زمین وجود دارد واکنش های </a:t>
            </a:r>
            <a:r>
              <a:rPr lang="en-US" sz="2400" dirty="0" smtClean="0">
                <a:cs typeface="B Nazanin" pitchFamily="2" charset="-78"/>
              </a:rPr>
              <a:t>A</a:t>
            </a:r>
            <a:r>
              <a:rPr lang="fa-IR" sz="2400" dirty="0" smtClean="0">
                <a:cs typeface="B Nazanin" pitchFamily="2" charset="-78"/>
              </a:rPr>
              <a:t> و </a:t>
            </a:r>
            <a:r>
              <a:rPr lang="en-US" sz="2400" dirty="0" smtClean="0">
                <a:cs typeface="B Nazanin" pitchFamily="2" charset="-78"/>
              </a:rPr>
              <a:t>B</a:t>
            </a:r>
            <a:r>
              <a:rPr lang="fa-IR" sz="2400" dirty="0" smtClean="0">
                <a:cs typeface="B Nazanin" pitchFamily="2" charset="-78"/>
              </a:rPr>
              <a:t> را در میله فولادی حساب کنید؟</a:t>
            </a:r>
            <a:endParaRPr lang="en-US" sz="2400" dirty="0">
              <a:cs typeface="B Nazanin" pitchFamily="2" charset="-78"/>
            </a:endParaRPr>
          </a:p>
        </p:txBody>
      </p:sp>
      <p:pic>
        <p:nvPicPr>
          <p:cNvPr id="25602" name="Picture 2"/>
          <p:cNvPicPr>
            <a:picLocks noChangeAspect="1" noChangeArrowheads="1"/>
          </p:cNvPicPr>
          <p:nvPr/>
        </p:nvPicPr>
        <p:blipFill>
          <a:blip r:embed="rId2"/>
          <a:srcRect/>
          <a:stretch>
            <a:fillRect/>
          </a:stretch>
        </p:blipFill>
        <p:spPr bwMode="auto">
          <a:xfrm>
            <a:off x="2286000" y="1828800"/>
            <a:ext cx="4367213" cy="36209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228600" y="533400"/>
            <a:ext cx="8305800" cy="42672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0" y="4648200"/>
            <a:ext cx="8924926" cy="1066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amond(in)">
                                      <p:cBhvr>
                                        <p:cTn id="7" dur="1000"/>
                                        <p:tgtEl>
                                          <p:spTgt spid="7170"/>
                                        </p:tgtEl>
                                      </p:cBhvr>
                                    </p:animEffect>
                                  </p:childTnLst>
                                </p:cTn>
                              </p:par>
                              <p:par>
                                <p:cTn id="8" presetID="8" presetClass="entr" presetSubtype="16"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diamond(in)">
                                      <p:cBhvr>
                                        <p:cTn id="10"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8229600" cy="1338828"/>
          </a:xfrm>
          <a:prstGeom prst="rect">
            <a:avLst/>
          </a:prstGeom>
          <a:solidFill>
            <a:schemeClr val="bg2">
              <a:lumMod val="90000"/>
            </a:schemeClr>
          </a:solidFill>
        </p:spPr>
        <p:txBody>
          <a:bodyPr wrap="square" rtlCol="0">
            <a:spAutoFit/>
          </a:bodyPr>
          <a:lstStyle/>
          <a:p>
            <a:pPr algn="just" rtl="1">
              <a:lnSpc>
                <a:spcPct val="150000"/>
              </a:lnSpc>
            </a:pPr>
            <a:r>
              <a:rPr lang="fa-IR" b="1" dirty="0" smtClean="0">
                <a:cs typeface="B Nazanin" pitchFamily="2" charset="-78"/>
              </a:rPr>
              <a:t>همان روش مثال قبل را دنبال می کنیم و فرض می کنیم واکنش </a:t>
            </a:r>
            <a:r>
              <a:rPr lang="en-US" b="1" dirty="0" smtClean="0">
                <a:cs typeface="B Nazanin" pitchFamily="2" charset="-78"/>
              </a:rPr>
              <a:t>B</a:t>
            </a:r>
            <a:r>
              <a:rPr lang="fa-IR" b="1" dirty="0" smtClean="0">
                <a:cs typeface="B Nazanin" pitchFamily="2" charset="-78"/>
              </a:rPr>
              <a:t> اضافی است. تغییرشکل های</a:t>
            </a:r>
            <a:r>
              <a:rPr lang="el-GR" b="1" dirty="0" smtClean="0">
                <a:cs typeface="B Nazanin" pitchFamily="2" charset="-78"/>
              </a:rPr>
              <a:t> δ</a:t>
            </a:r>
            <a:r>
              <a:rPr lang="en-US" b="1" baseline="-25000" dirty="0" smtClean="0">
                <a:cs typeface="B Nazanin" pitchFamily="2" charset="-78"/>
              </a:rPr>
              <a:t>L</a:t>
            </a:r>
            <a:r>
              <a:rPr lang="fa-IR" b="1" dirty="0" smtClean="0">
                <a:cs typeface="B Nazanin" pitchFamily="2" charset="-78"/>
              </a:rPr>
              <a:t>  و   </a:t>
            </a:r>
            <a:r>
              <a:rPr lang="el-GR" b="1" dirty="0" smtClean="0">
                <a:cs typeface="B Nazanin" pitchFamily="2" charset="-78"/>
              </a:rPr>
              <a:t>δ</a:t>
            </a:r>
            <a:r>
              <a:rPr lang="en-US" b="1" baseline="-25000" dirty="0" smtClean="0">
                <a:cs typeface="B Nazanin" pitchFamily="2" charset="-78"/>
              </a:rPr>
              <a:t>R</a:t>
            </a:r>
            <a:r>
              <a:rPr lang="fa-IR" b="1" dirty="0" smtClean="0">
                <a:cs typeface="B Nazanin" pitchFamily="2" charset="-78"/>
              </a:rPr>
              <a:t> حاصل از بارهای معین و واکنش اضافی </a:t>
            </a:r>
            <a:r>
              <a:rPr lang="en-US" b="1" dirty="0" smtClean="0">
                <a:cs typeface="B Nazanin" pitchFamily="2" charset="-78"/>
              </a:rPr>
              <a:t>R</a:t>
            </a:r>
            <a:r>
              <a:rPr lang="en-US" b="1" baseline="-25000" dirty="0" smtClean="0">
                <a:cs typeface="B Nazanin" pitchFamily="2" charset="-78"/>
              </a:rPr>
              <a:t>B</a:t>
            </a:r>
            <a:r>
              <a:rPr lang="fa-IR" b="1" dirty="0" smtClean="0">
                <a:cs typeface="B Nazanin" pitchFamily="2" charset="-78"/>
              </a:rPr>
              <a:t> را حساب می کنیم. اما در این حالت تغییر شکل کل صفر نیست بلکه 4.5 میلیمتر است. پس داریم:</a:t>
            </a:r>
            <a:r>
              <a:rPr lang="fa-IR" dirty="0" smtClean="0"/>
              <a:t> </a:t>
            </a:r>
            <a:endParaRPr lang="en-US" dirty="0"/>
          </a:p>
        </p:txBody>
      </p:sp>
      <p:sp>
        <p:nvSpPr>
          <p:cNvPr id="3" name="Rectangle 2"/>
          <p:cNvSpPr/>
          <p:nvPr/>
        </p:nvSpPr>
        <p:spPr>
          <a:xfrm>
            <a:off x="1295400" y="1676400"/>
            <a:ext cx="3116388" cy="461665"/>
          </a:xfrm>
          <a:prstGeom prst="rect">
            <a:avLst/>
          </a:prstGeom>
        </p:spPr>
        <p:txBody>
          <a:bodyPr wrap="square">
            <a:spAutoFit/>
          </a:bodyPr>
          <a:lstStyle/>
          <a:p>
            <a:r>
              <a:rPr lang="el-GR" sz="2400" b="1" dirty="0" smtClean="0">
                <a:cs typeface="B Nazanin" pitchFamily="2" charset="-78"/>
              </a:rPr>
              <a:t>δ</a:t>
            </a:r>
            <a:r>
              <a:rPr lang="en-US" sz="2400" b="1" dirty="0" smtClean="0">
                <a:cs typeface="B Nazanin" pitchFamily="2" charset="-78"/>
              </a:rPr>
              <a:t>=</a:t>
            </a:r>
            <a:r>
              <a:rPr lang="el-GR" sz="2400" b="1" dirty="0" smtClean="0">
                <a:cs typeface="B Nazanin" pitchFamily="2" charset="-78"/>
              </a:rPr>
              <a:t> δ</a:t>
            </a:r>
            <a:r>
              <a:rPr lang="en-US" sz="2400" b="1" baseline="-25000" dirty="0" smtClean="0">
                <a:cs typeface="B Nazanin" pitchFamily="2" charset="-78"/>
              </a:rPr>
              <a:t>L</a:t>
            </a:r>
            <a:r>
              <a:rPr lang="en-US" sz="2400" b="1" dirty="0" smtClean="0">
                <a:cs typeface="B Nazanin" pitchFamily="2" charset="-78"/>
              </a:rPr>
              <a:t>+</a:t>
            </a:r>
            <a:r>
              <a:rPr lang="el-GR" sz="2400" b="1" dirty="0" smtClean="0">
                <a:cs typeface="B Nazanin" pitchFamily="2" charset="-78"/>
              </a:rPr>
              <a:t> δ</a:t>
            </a:r>
            <a:r>
              <a:rPr lang="en-US" sz="2400" b="1" baseline="-25000" dirty="0" smtClean="0">
                <a:cs typeface="B Nazanin" pitchFamily="2" charset="-78"/>
              </a:rPr>
              <a:t>R</a:t>
            </a:r>
            <a:r>
              <a:rPr lang="en-US" sz="2400" b="1" dirty="0" smtClean="0">
                <a:cs typeface="B Nazanin" pitchFamily="2" charset="-78"/>
              </a:rPr>
              <a:t>=4.5 ×10</a:t>
            </a:r>
            <a:r>
              <a:rPr lang="en-US" sz="2400" b="1" baseline="30000" dirty="0" smtClean="0">
                <a:cs typeface="B Nazanin" pitchFamily="2" charset="-78"/>
              </a:rPr>
              <a:t>-3</a:t>
            </a:r>
            <a:r>
              <a:rPr lang="en-US" sz="2400" b="1" dirty="0" smtClean="0">
                <a:cs typeface="B Nazanin" pitchFamily="2" charset="-78"/>
              </a:rPr>
              <a:t> m</a:t>
            </a:r>
            <a:endParaRPr lang="en-US" sz="2400" dirty="0"/>
          </a:p>
        </p:txBody>
      </p:sp>
      <p:sp>
        <p:nvSpPr>
          <p:cNvPr id="4" name="TextBox 3"/>
          <p:cNvSpPr txBox="1"/>
          <p:nvPr/>
        </p:nvSpPr>
        <p:spPr>
          <a:xfrm>
            <a:off x="3505200" y="2286000"/>
            <a:ext cx="5257800" cy="461665"/>
          </a:xfrm>
          <a:prstGeom prst="rect">
            <a:avLst/>
          </a:prstGeom>
          <a:noFill/>
        </p:spPr>
        <p:txBody>
          <a:bodyPr wrap="square" rtlCol="0">
            <a:spAutoFit/>
          </a:bodyPr>
          <a:lstStyle/>
          <a:p>
            <a:pPr algn="r" rtl="1"/>
            <a:r>
              <a:rPr lang="fa-IR" sz="2400" b="1" dirty="0" smtClean="0">
                <a:cs typeface="B Nazanin" pitchFamily="2" charset="-78"/>
              </a:rPr>
              <a:t>با فرض اینکه  </a:t>
            </a:r>
            <a:r>
              <a:rPr lang="en-US" sz="2400" b="1" dirty="0" smtClean="0">
                <a:cs typeface="B Nazanin" pitchFamily="2" charset="-78"/>
              </a:rPr>
              <a:t>E= 200×10</a:t>
            </a:r>
            <a:r>
              <a:rPr lang="en-US" sz="2400" b="1" baseline="30000" dirty="0" smtClean="0">
                <a:cs typeface="B Nazanin" pitchFamily="2" charset="-78"/>
              </a:rPr>
              <a:t>9</a:t>
            </a:r>
            <a:r>
              <a:rPr lang="fa-IR" sz="2400" b="1" dirty="0" smtClean="0">
                <a:cs typeface="B Nazanin" pitchFamily="2" charset="-78"/>
              </a:rPr>
              <a:t>داریم</a:t>
            </a:r>
            <a:r>
              <a:rPr lang="fa-IR" dirty="0" smtClean="0"/>
              <a:t>:</a:t>
            </a:r>
            <a:endParaRPr lang="en-US" dirty="0"/>
          </a:p>
        </p:txBody>
      </p:sp>
      <p:sp>
        <p:nvSpPr>
          <p:cNvPr id="5" name="Rectangle 4"/>
          <p:cNvSpPr/>
          <p:nvPr/>
        </p:nvSpPr>
        <p:spPr>
          <a:xfrm>
            <a:off x="838200" y="3200400"/>
            <a:ext cx="423514" cy="369332"/>
          </a:xfrm>
          <a:prstGeom prst="rect">
            <a:avLst/>
          </a:prstGeom>
        </p:spPr>
        <p:txBody>
          <a:bodyPr wrap="none">
            <a:spAutoFit/>
          </a:bodyPr>
          <a:lstStyle/>
          <a:p>
            <a:r>
              <a:rPr lang="el-GR" b="1" dirty="0" smtClean="0">
                <a:cs typeface="B Nazanin" pitchFamily="2" charset="-78"/>
              </a:rPr>
              <a:t>δ</a:t>
            </a:r>
            <a:r>
              <a:rPr lang="en-US" b="1" dirty="0" smtClean="0">
                <a:cs typeface="B Nazanin" pitchFamily="2" charset="-78"/>
              </a:rPr>
              <a:t>=</a:t>
            </a:r>
            <a:endParaRPr lang="en-US" dirty="0"/>
          </a:p>
        </p:txBody>
      </p:sp>
      <p:pic>
        <p:nvPicPr>
          <p:cNvPr id="6" name="Picture 3"/>
          <p:cNvPicPr>
            <a:picLocks noChangeAspect="1" noChangeArrowheads="1"/>
          </p:cNvPicPr>
          <p:nvPr/>
        </p:nvPicPr>
        <p:blipFill>
          <a:blip r:embed="rId2"/>
          <a:srcRect/>
          <a:stretch>
            <a:fillRect/>
          </a:stretch>
        </p:blipFill>
        <p:spPr bwMode="auto">
          <a:xfrm>
            <a:off x="1371600" y="3200400"/>
            <a:ext cx="1447800" cy="396240"/>
          </a:xfrm>
          <a:prstGeom prst="rect">
            <a:avLst/>
          </a:prstGeom>
          <a:noFill/>
          <a:ln w="9525">
            <a:noFill/>
            <a:miter lim="800000"/>
            <a:headEnd/>
            <a:tailEnd/>
          </a:ln>
          <a:effectLst/>
        </p:spPr>
      </p:pic>
      <p:sp>
        <p:nvSpPr>
          <p:cNvPr id="7" name="TextBox 6"/>
          <p:cNvSpPr txBox="1"/>
          <p:nvPr/>
        </p:nvSpPr>
        <p:spPr>
          <a:xfrm>
            <a:off x="1295400" y="2971800"/>
            <a:ext cx="1676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1.125×10</a:t>
            </a:r>
            <a:r>
              <a:rPr lang="en-US" sz="2400" baseline="30000" dirty="0" smtClean="0">
                <a:latin typeface="Times New Roman" pitchFamily="18" charset="0"/>
                <a:cs typeface="Times New Roman" pitchFamily="18" charset="0"/>
              </a:rPr>
              <a:t>9</a:t>
            </a:r>
            <a:endParaRPr lang="en-US" sz="2400" baseline="30000" dirty="0">
              <a:latin typeface="Times New Roman" pitchFamily="18" charset="0"/>
              <a:cs typeface="Times New Roman" pitchFamily="18" charset="0"/>
            </a:endParaRPr>
          </a:p>
        </p:txBody>
      </p:sp>
      <p:sp>
        <p:nvSpPr>
          <p:cNvPr id="8" name="TextBox 7"/>
          <p:cNvSpPr txBox="1"/>
          <p:nvPr/>
        </p:nvSpPr>
        <p:spPr>
          <a:xfrm>
            <a:off x="1295400" y="3352800"/>
            <a:ext cx="1676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200×10</a:t>
            </a:r>
            <a:r>
              <a:rPr lang="en-US" sz="2400" baseline="30000" dirty="0" smtClean="0">
                <a:latin typeface="Times New Roman" pitchFamily="18" charset="0"/>
                <a:cs typeface="Times New Roman" pitchFamily="18" charset="0"/>
              </a:rPr>
              <a:t>9</a:t>
            </a:r>
            <a:endParaRPr lang="en-US" sz="2400" baseline="30000" dirty="0">
              <a:latin typeface="Times New Roman" pitchFamily="18" charset="0"/>
              <a:cs typeface="Times New Roman" pitchFamily="18" charset="0"/>
            </a:endParaRPr>
          </a:p>
        </p:txBody>
      </p:sp>
      <p:sp>
        <p:nvSpPr>
          <p:cNvPr id="9" name="TextBox 8"/>
          <p:cNvSpPr txBox="1"/>
          <p:nvPr/>
        </p:nvSpPr>
        <p:spPr>
          <a:xfrm>
            <a:off x="2895600" y="3200400"/>
            <a:ext cx="381000" cy="369332"/>
          </a:xfrm>
          <a:prstGeom prst="rect">
            <a:avLst/>
          </a:prstGeom>
          <a:noFill/>
        </p:spPr>
        <p:txBody>
          <a:bodyPr wrap="square" rtlCol="0">
            <a:spAutoFit/>
          </a:bodyPr>
          <a:lstStyle/>
          <a:p>
            <a:r>
              <a:rPr lang="en-US" dirty="0" smtClean="0"/>
              <a:t>-</a:t>
            </a:r>
            <a:endParaRPr lang="en-US" dirty="0"/>
          </a:p>
        </p:txBody>
      </p:sp>
      <p:pic>
        <p:nvPicPr>
          <p:cNvPr id="11" name="Picture 3"/>
          <p:cNvPicPr>
            <a:picLocks noChangeAspect="1" noChangeArrowheads="1"/>
          </p:cNvPicPr>
          <p:nvPr/>
        </p:nvPicPr>
        <p:blipFill>
          <a:blip r:embed="rId2"/>
          <a:srcRect/>
          <a:stretch>
            <a:fillRect/>
          </a:stretch>
        </p:blipFill>
        <p:spPr bwMode="auto">
          <a:xfrm>
            <a:off x="3200400" y="3200400"/>
            <a:ext cx="1447800" cy="396240"/>
          </a:xfrm>
          <a:prstGeom prst="rect">
            <a:avLst/>
          </a:prstGeom>
          <a:noFill/>
          <a:ln w="9525">
            <a:noFill/>
            <a:miter lim="800000"/>
            <a:headEnd/>
            <a:tailEnd/>
          </a:ln>
          <a:effectLst/>
        </p:spPr>
      </p:pic>
      <p:sp>
        <p:nvSpPr>
          <p:cNvPr id="12" name="TextBox 11"/>
          <p:cNvSpPr txBox="1"/>
          <p:nvPr/>
        </p:nvSpPr>
        <p:spPr>
          <a:xfrm>
            <a:off x="3200400" y="2895600"/>
            <a:ext cx="2057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(1.95×10</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R</a:t>
            </a:r>
            <a:r>
              <a:rPr lang="en-US" sz="2400" baseline="-25000" dirty="0" smtClean="0">
                <a:latin typeface="Times New Roman" pitchFamily="18" charset="0"/>
                <a:cs typeface="Times New Roman" pitchFamily="18" charset="0"/>
              </a:rPr>
              <a:t>B</a:t>
            </a:r>
            <a:endParaRPr lang="en-US" sz="2400" baseline="-25000" dirty="0">
              <a:latin typeface="Times New Roman" pitchFamily="18" charset="0"/>
              <a:cs typeface="Times New Roman" pitchFamily="18" charset="0"/>
            </a:endParaRPr>
          </a:p>
        </p:txBody>
      </p:sp>
      <p:sp>
        <p:nvSpPr>
          <p:cNvPr id="13" name="TextBox 12"/>
          <p:cNvSpPr txBox="1"/>
          <p:nvPr/>
        </p:nvSpPr>
        <p:spPr>
          <a:xfrm>
            <a:off x="3124200" y="3429000"/>
            <a:ext cx="1676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200×10</a:t>
            </a:r>
            <a:r>
              <a:rPr lang="en-US" sz="2400" baseline="30000" dirty="0" smtClean="0">
                <a:latin typeface="Times New Roman" pitchFamily="18" charset="0"/>
                <a:cs typeface="Times New Roman" pitchFamily="18" charset="0"/>
              </a:rPr>
              <a:t>9</a:t>
            </a:r>
            <a:endParaRPr lang="en-US" sz="2400" baseline="30000" dirty="0">
              <a:latin typeface="Times New Roman" pitchFamily="18" charset="0"/>
              <a:cs typeface="Times New Roman" pitchFamily="18" charset="0"/>
            </a:endParaRPr>
          </a:p>
        </p:txBody>
      </p:sp>
      <p:sp>
        <p:nvSpPr>
          <p:cNvPr id="14" name="Rectangle 13"/>
          <p:cNvSpPr/>
          <p:nvPr/>
        </p:nvSpPr>
        <p:spPr>
          <a:xfrm>
            <a:off x="5506692" y="3212068"/>
            <a:ext cx="1808508" cy="461665"/>
          </a:xfrm>
          <a:prstGeom prst="rect">
            <a:avLst/>
          </a:prstGeom>
        </p:spPr>
        <p:txBody>
          <a:bodyPr wrap="none">
            <a:spAutoFit/>
          </a:bodyPr>
          <a:lstStyle/>
          <a:p>
            <a:r>
              <a:rPr lang="en-US" sz="2400" b="1" dirty="0" smtClean="0">
                <a:latin typeface="Times New Roman" pitchFamily="18" charset="0"/>
                <a:cs typeface="Times New Roman" pitchFamily="18" charset="0"/>
              </a:rPr>
              <a:t>=4.5 ×10</a:t>
            </a:r>
            <a:r>
              <a:rPr lang="en-US" sz="2400" b="1" baseline="30000" dirty="0" smtClean="0">
                <a:latin typeface="Times New Roman" pitchFamily="18" charset="0"/>
                <a:cs typeface="Times New Roman" pitchFamily="18" charset="0"/>
              </a:rPr>
              <a:t>-3</a:t>
            </a:r>
            <a:r>
              <a:rPr lang="en-US" sz="2400" b="1" dirty="0" smtClean="0">
                <a:latin typeface="Times New Roman" pitchFamily="18" charset="0"/>
                <a:cs typeface="Times New Roman" pitchFamily="18" charset="0"/>
              </a:rPr>
              <a:t> m</a:t>
            </a:r>
            <a:endParaRPr lang="en-US" sz="2400" dirty="0">
              <a:latin typeface="Times New Roman" pitchFamily="18" charset="0"/>
              <a:cs typeface="Times New Roman" pitchFamily="18" charset="0"/>
            </a:endParaRPr>
          </a:p>
        </p:txBody>
      </p:sp>
      <p:sp>
        <p:nvSpPr>
          <p:cNvPr id="15" name="Rectangle 14"/>
          <p:cNvSpPr/>
          <p:nvPr/>
        </p:nvSpPr>
        <p:spPr>
          <a:xfrm>
            <a:off x="457200" y="4419600"/>
            <a:ext cx="3795847" cy="461665"/>
          </a:xfrm>
          <a:prstGeom prst="rect">
            <a:avLst/>
          </a:prstGeom>
        </p:spPr>
        <p:txBody>
          <a:bodyPr wrap="none">
            <a:spAutoFit/>
          </a:bodyPr>
          <a:lstStyle/>
          <a:p>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B= </a:t>
            </a:r>
            <a:r>
              <a:rPr lang="en-US" sz="2400" dirty="0" smtClean="0">
                <a:latin typeface="Times New Roman" pitchFamily="18" charset="0"/>
                <a:cs typeface="Times New Roman" pitchFamily="18" charset="0"/>
              </a:rPr>
              <a:t>115.4 ×10</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N= 115.4 </a:t>
            </a:r>
            <a:r>
              <a:rPr lang="en-US" sz="2400" dirty="0" err="1" smtClean="0">
                <a:latin typeface="Times New Roman" pitchFamily="18" charset="0"/>
                <a:cs typeface="Times New Roman" pitchFamily="18" charset="0"/>
              </a:rPr>
              <a:t>kN</a:t>
            </a:r>
            <a:r>
              <a:rPr lang="en-US" sz="2400" dirty="0" smtClean="0">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P spid="8" grpId="0"/>
      <p:bldP spid="9" grpId="0"/>
      <p:bldP spid="12" grpId="0"/>
      <p:bldP spid="13" grpId="0"/>
      <p:bldP spid="14" grpId="0"/>
      <p:bldP spid="1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066800" y="1143000"/>
            <a:ext cx="1676400" cy="2876550"/>
          </a:xfrm>
          <a:prstGeom prst="rect">
            <a:avLst/>
          </a:prstGeom>
          <a:noFill/>
          <a:ln w="9525">
            <a:noFill/>
            <a:miter lim="800000"/>
            <a:headEnd/>
            <a:tailEnd/>
          </a:ln>
          <a:effectLst/>
        </p:spPr>
      </p:pic>
      <p:sp>
        <p:nvSpPr>
          <p:cNvPr id="3" name="Up Arrow 2"/>
          <p:cNvSpPr/>
          <p:nvPr/>
        </p:nvSpPr>
        <p:spPr>
          <a:xfrm>
            <a:off x="3505200" y="1752600"/>
            <a:ext cx="1524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33800" y="1981200"/>
            <a:ext cx="990600" cy="830997"/>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ƩF</a:t>
            </a:r>
            <a:r>
              <a:rPr lang="en-US" sz="2400" baseline="-25000" dirty="0" err="1" smtClean="0">
                <a:latin typeface="Times New Roman" pitchFamily="18" charset="0"/>
                <a:cs typeface="Times New Roman" pitchFamily="18" charset="0"/>
              </a:rPr>
              <a:t>y</a:t>
            </a:r>
            <a:r>
              <a:rPr lang="en-US" sz="2400" dirty="0" smtClean="0">
                <a:latin typeface="Times New Roman" pitchFamily="18" charset="0"/>
                <a:cs typeface="Times New Roman" pitchFamily="18" charset="0"/>
              </a:rPr>
              <a:t>= 0</a:t>
            </a:r>
            <a:endParaRPr lang="en-US" sz="2400" dirty="0">
              <a:latin typeface="Times New Roman" pitchFamily="18" charset="0"/>
              <a:cs typeface="Times New Roman" pitchFamily="18" charset="0"/>
            </a:endParaRPr>
          </a:p>
        </p:txBody>
      </p:sp>
      <p:sp>
        <p:nvSpPr>
          <p:cNvPr id="5" name="TextBox 4"/>
          <p:cNvSpPr txBox="1"/>
          <p:nvPr/>
        </p:nvSpPr>
        <p:spPr>
          <a:xfrm>
            <a:off x="4648200" y="1905000"/>
            <a:ext cx="3581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-300-600+R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6" name="TextBox 5"/>
          <p:cNvSpPr txBox="1"/>
          <p:nvPr/>
        </p:nvSpPr>
        <p:spPr>
          <a:xfrm>
            <a:off x="3810000" y="2743200"/>
            <a:ext cx="4648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=900- 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900-115.4=785 </a:t>
            </a:r>
            <a:r>
              <a:rPr lang="en-US" sz="2400" dirty="0" err="1" smtClean="0">
                <a:latin typeface="Times New Roman" pitchFamily="18" charset="0"/>
                <a:cs typeface="Times New Roman" pitchFamily="18" charset="0"/>
              </a:rPr>
              <a:t>kN</a:t>
            </a:r>
            <a:endParaRPr lang="en-US" sz="2400" dirty="0">
              <a:latin typeface="Times New Roman" pitchFamily="18" charset="0"/>
              <a:cs typeface="Times New Roman" pitchFamily="18" charset="0"/>
            </a:endParaRPr>
          </a:p>
        </p:txBody>
      </p:sp>
      <p:sp>
        <p:nvSpPr>
          <p:cNvPr id="7" name="TextBox 6"/>
          <p:cNvSpPr txBox="1"/>
          <p:nvPr/>
        </p:nvSpPr>
        <p:spPr>
          <a:xfrm>
            <a:off x="3352800" y="533400"/>
            <a:ext cx="54864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واکنش </a:t>
            </a:r>
            <a:r>
              <a:rPr lang="en-US" sz="2400" b="1" dirty="0" smtClean="0">
                <a:cs typeface="B Nazanin" pitchFamily="2" charset="-78"/>
              </a:rPr>
              <a:t>A</a:t>
            </a:r>
            <a:r>
              <a:rPr lang="fa-IR" sz="2400" b="1" dirty="0" smtClean="0">
                <a:cs typeface="B Nazanin" pitchFamily="2" charset="-78"/>
              </a:rPr>
              <a:t> از نمودار پیکر آزاد میله بدست می آید:</a:t>
            </a:r>
            <a:endParaRPr lang="en-US" sz="2400" b="1" dirty="0">
              <a:cs typeface="B Nazanin" pitchFamily="2" charset="-78"/>
            </a:endParaRPr>
          </a:p>
        </p:txBody>
      </p:sp>
      <p:pic>
        <p:nvPicPr>
          <p:cNvPr id="8" name="Picture 23" descr="http://www.persianblog.ir/Avatar/160672.png?rnd=41439.2907401852"/>
          <p:cNvPicPr>
            <a:picLocks noChangeAspect="1" noChangeArrowheads="1"/>
          </p:cNvPicPr>
          <p:nvPr/>
        </p:nvPicPr>
        <p:blipFill>
          <a:blip r:embed="rId3"/>
          <a:srcRect/>
          <a:stretch>
            <a:fillRect/>
          </a:stretch>
        </p:blipFill>
        <p:spPr bwMode="auto">
          <a:xfrm>
            <a:off x="0" y="0"/>
            <a:ext cx="1371600" cy="1362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5400" y="228600"/>
            <a:ext cx="3733800" cy="523220"/>
          </a:xfrm>
          <a:prstGeom prst="rect">
            <a:avLst/>
          </a:prstGeom>
          <a:solidFill>
            <a:schemeClr val="tx2">
              <a:lumMod val="60000"/>
              <a:lumOff val="40000"/>
            </a:schemeClr>
          </a:solidFill>
        </p:spPr>
        <p:txBody>
          <a:bodyPr wrap="square" rtlCol="0">
            <a:spAutoFit/>
          </a:bodyPr>
          <a:lstStyle/>
          <a:p>
            <a:pPr algn="r" rtl="1"/>
            <a:r>
              <a:rPr lang="fa-IR" sz="2800" b="1" dirty="0" smtClean="0">
                <a:cs typeface="B Nazanin" pitchFamily="2" charset="-78"/>
              </a:rPr>
              <a:t>مسئله های شامل تغییر دما</a:t>
            </a:r>
            <a:endParaRPr lang="en-US" sz="2800" b="1" dirty="0">
              <a:cs typeface="B Nazanin" pitchFamily="2" charset="-78"/>
            </a:endParaRPr>
          </a:p>
        </p:txBody>
      </p:sp>
      <p:pic>
        <p:nvPicPr>
          <p:cNvPr id="16386" name="Picture 2"/>
          <p:cNvPicPr>
            <a:picLocks noChangeAspect="1" noChangeArrowheads="1"/>
          </p:cNvPicPr>
          <p:nvPr/>
        </p:nvPicPr>
        <p:blipFill>
          <a:blip r:embed="rId2"/>
          <a:srcRect/>
          <a:stretch>
            <a:fillRect/>
          </a:stretch>
        </p:blipFill>
        <p:spPr bwMode="auto">
          <a:xfrm>
            <a:off x="2286000" y="1828800"/>
            <a:ext cx="4862513" cy="3747851"/>
          </a:xfrm>
          <a:prstGeom prst="rect">
            <a:avLst/>
          </a:prstGeom>
          <a:noFill/>
          <a:ln w="9525">
            <a:noFill/>
            <a:miter lim="800000"/>
            <a:headEnd/>
            <a:tailEnd/>
          </a:ln>
          <a:effectLst/>
        </p:spPr>
      </p:pic>
      <p:cxnSp>
        <p:nvCxnSpPr>
          <p:cNvPr id="7" name="Straight Arrow Connector 6"/>
          <p:cNvCxnSpPr/>
          <p:nvPr/>
        </p:nvCxnSpPr>
        <p:spPr>
          <a:xfrm rot="16200000" flipV="1">
            <a:off x="2971800" y="13716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5800" y="990600"/>
            <a:ext cx="3352800" cy="400110"/>
          </a:xfrm>
          <a:prstGeom prst="rect">
            <a:avLst/>
          </a:prstGeom>
          <a:noFill/>
        </p:spPr>
        <p:txBody>
          <a:bodyPr wrap="square" rtlCol="0">
            <a:spAutoFit/>
          </a:bodyPr>
          <a:lstStyle/>
          <a:p>
            <a:pPr algn="ctr"/>
            <a:r>
              <a:rPr lang="fa-IR" sz="2000" b="1" dirty="0" smtClean="0">
                <a:cs typeface="B Nazanin" pitchFamily="2" charset="-78"/>
              </a:rPr>
              <a:t>میله روی سطح در دمای معمولی</a:t>
            </a:r>
            <a:endParaRPr lang="en-US" sz="2000" b="1" dirty="0">
              <a:cs typeface="B Nazanin" pitchFamily="2" charset="-78"/>
            </a:endParaRPr>
          </a:p>
        </p:txBody>
      </p:sp>
      <p:cxnSp>
        <p:nvCxnSpPr>
          <p:cNvPr id="9" name="Straight Arrow Connector 8"/>
          <p:cNvCxnSpPr/>
          <p:nvPr/>
        </p:nvCxnSpPr>
        <p:spPr>
          <a:xfrm rot="16200000" flipV="1">
            <a:off x="2667000" y="35052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 y="3048000"/>
            <a:ext cx="3352800" cy="400110"/>
          </a:xfrm>
          <a:prstGeom prst="rect">
            <a:avLst/>
          </a:prstGeom>
          <a:noFill/>
        </p:spPr>
        <p:txBody>
          <a:bodyPr wrap="square" rtlCol="0">
            <a:spAutoFit/>
          </a:bodyPr>
          <a:lstStyle/>
          <a:p>
            <a:pPr algn="ctr" rtl="1"/>
            <a:r>
              <a:rPr lang="fa-IR" sz="2000" b="1" dirty="0" smtClean="0">
                <a:cs typeface="B Nazanin" pitchFamily="2" charset="-78"/>
              </a:rPr>
              <a:t>افزایش دمای میله به اندازه </a:t>
            </a:r>
            <a:r>
              <a:rPr lang="en-US" sz="2000" b="1" dirty="0" smtClean="0">
                <a:cs typeface="B Nazanin" pitchFamily="2" charset="-78"/>
              </a:rPr>
              <a:t>ΔT</a:t>
            </a:r>
            <a:endParaRPr lang="en-US" sz="2000" b="1" dirty="0">
              <a:cs typeface="B Nazanin" pitchFamily="2" charset="-78"/>
            </a:endParaRPr>
          </a:p>
        </p:txBody>
      </p:sp>
      <p:sp>
        <p:nvSpPr>
          <p:cNvPr id="11" name="TextBox 10"/>
          <p:cNvSpPr txBox="1"/>
          <p:nvPr/>
        </p:nvSpPr>
        <p:spPr>
          <a:xfrm>
            <a:off x="533400" y="5181600"/>
            <a:ext cx="3886200" cy="461665"/>
          </a:xfrm>
          <a:prstGeom prst="rect">
            <a:avLst/>
          </a:prstGeom>
          <a:noFill/>
        </p:spPr>
        <p:txBody>
          <a:bodyPr wrap="square" rtlCol="0">
            <a:spAutoFit/>
          </a:bodyPr>
          <a:lstStyle/>
          <a:p>
            <a:pPr algn="ctr"/>
            <a:r>
              <a:rPr lang="el-GR" sz="2400" b="1" dirty="0" smtClean="0">
                <a:latin typeface="Times New Roman" pitchFamily="18" charset="0"/>
                <a:cs typeface="Times New Roman" pitchFamily="18" charset="0"/>
              </a:rPr>
              <a:t>δ</a:t>
            </a:r>
            <a:r>
              <a:rPr lang="en-US" sz="2400" b="1" baseline="-25000" dirty="0" smtClean="0">
                <a:latin typeface="Times New Roman" pitchFamily="18" charset="0"/>
                <a:cs typeface="Times New Roman" pitchFamily="18" charset="0"/>
              </a:rPr>
              <a:t>T</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α</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T)L</a:t>
            </a:r>
            <a:endParaRPr lang="en-US" sz="2400" dirty="0">
              <a:latin typeface="Times New Roman" pitchFamily="18" charset="0"/>
              <a:cs typeface="Times New Roman" pitchFamily="18" charset="0"/>
            </a:endParaRPr>
          </a:p>
        </p:txBody>
      </p:sp>
      <p:cxnSp>
        <p:nvCxnSpPr>
          <p:cNvPr id="13" name="Straight Arrow Connector 12"/>
          <p:cNvCxnSpPr/>
          <p:nvPr/>
        </p:nvCxnSpPr>
        <p:spPr>
          <a:xfrm rot="5400000">
            <a:off x="2095500" y="5753100"/>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3400" y="6019800"/>
            <a:ext cx="2286000" cy="369332"/>
          </a:xfrm>
          <a:prstGeom prst="rect">
            <a:avLst/>
          </a:prstGeom>
          <a:noFill/>
        </p:spPr>
        <p:txBody>
          <a:bodyPr wrap="square" rtlCol="0">
            <a:spAutoFit/>
          </a:bodyPr>
          <a:lstStyle/>
          <a:p>
            <a:pPr algn="ctr"/>
            <a:r>
              <a:rPr lang="fa-IR" b="1" dirty="0" smtClean="0">
                <a:cs typeface="B Nazanin" pitchFamily="2" charset="-78"/>
              </a:rPr>
              <a:t>ضریب انبساط گرمایی</a:t>
            </a:r>
            <a:endParaRPr lang="en-US"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381000"/>
            <a:ext cx="5791200" cy="461665"/>
          </a:xfrm>
          <a:prstGeom prst="rect">
            <a:avLst/>
          </a:prstGeom>
          <a:solidFill>
            <a:schemeClr val="accent4">
              <a:lumMod val="40000"/>
              <a:lumOff val="60000"/>
            </a:schemeClr>
          </a:solidFill>
        </p:spPr>
        <p:txBody>
          <a:bodyPr wrap="square" rtlCol="0">
            <a:spAutoFit/>
          </a:bodyPr>
          <a:lstStyle/>
          <a:p>
            <a:pPr algn="r" rtl="1"/>
            <a:r>
              <a:rPr lang="fa-IR" sz="2400" b="1" dirty="0" smtClean="0">
                <a:cs typeface="B Nazanin" pitchFamily="2" charset="-78"/>
              </a:rPr>
              <a:t>از آنجایی که کرنش برابر تنش بر طول است بنابراین:</a:t>
            </a:r>
            <a:endParaRPr lang="en-US" sz="2400" b="1" dirty="0">
              <a:cs typeface="B Nazanin" pitchFamily="2" charset="-78"/>
            </a:endParaRPr>
          </a:p>
        </p:txBody>
      </p:sp>
      <p:sp>
        <p:nvSpPr>
          <p:cNvPr id="3" name="TextBox 2"/>
          <p:cNvSpPr txBox="1"/>
          <p:nvPr/>
        </p:nvSpPr>
        <p:spPr>
          <a:xfrm>
            <a:off x="381000" y="762000"/>
            <a:ext cx="3886200" cy="461665"/>
          </a:xfrm>
          <a:prstGeom prst="rect">
            <a:avLst/>
          </a:prstGeom>
          <a:noFill/>
        </p:spPr>
        <p:txBody>
          <a:bodyPr wrap="square" rtlCol="0">
            <a:spAutoFit/>
          </a:bodyPr>
          <a:lstStyle/>
          <a:p>
            <a:pPr algn="ctr"/>
            <a:r>
              <a:rPr lang="el-GR" sz="2400" b="1" dirty="0" smtClean="0">
                <a:latin typeface="Times New Roman" pitchFamily="18" charset="0"/>
                <a:cs typeface="Times New Roman" pitchFamily="18" charset="0"/>
              </a:rPr>
              <a:t>ε</a:t>
            </a:r>
            <a:r>
              <a:rPr lang="en-US" sz="2400" b="1" baseline="-25000" dirty="0" smtClean="0">
                <a:latin typeface="Times New Roman" pitchFamily="18" charset="0"/>
                <a:cs typeface="Times New Roman" pitchFamily="18" charset="0"/>
              </a:rPr>
              <a:t>T</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αΔ</a:t>
            </a:r>
            <a:r>
              <a:rPr lang="en-US" sz="2400" dirty="0" smtClean="0">
                <a:latin typeface="Times New Roman" pitchFamily="18" charset="0"/>
                <a:cs typeface="Times New Roman" pitchFamily="18" charset="0"/>
              </a:rPr>
              <a:t>T</a:t>
            </a:r>
            <a:endParaRPr lang="en-US" sz="2400" dirty="0">
              <a:latin typeface="Times New Roman" pitchFamily="18" charset="0"/>
              <a:cs typeface="Times New Roman" pitchFamily="18" charset="0"/>
            </a:endParaRPr>
          </a:p>
        </p:txBody>
      </p:sp>
      <p:cxnSp>
        <p:nvCxnSpPr>
          <p:cNvPr id="5" name="Straight Arrow Connector 4"/>
          <p:cNvCxnSpPr/>
          <p:nvPr/>
        </p:nvCxnSpPr>
        <p:spPr>
          <a:xfrm rot="5400000">
            <a:off x="1485900" y="1257300"/>
            <a:ext cx="304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1676400"/>
            <a:ext cx="1981200" cy="923330"/>
          </a:xfrm>
          <a:prstGeom prst="rect">
            <a:avLst/>
          </a:prstGeom>
          <a:noFill/>
        </p:spPr>
        <p:txBody>
          <a:bodyPr wrap="square" rtlCol="0">
            <a:spAutoFit/>
          </a:bodyPr>
          <a:lstStyle/>
          <a:p>
            <a:pPr algn="r" rtl="1"/>
            <a:r>
              <a:rPr lang="fa-IR" b="1" dirty="0" smtClean="0">
                <a:cs typeface="B Nazanin" pitchFamily="2" charset="-78"/>
              </a:rPr>
              <a:t>کرنش گرمایی: چون در اثر تغییر دمای میله بوجود می آید.</a:t>
            </a:r>
            <a:endParaRPr lang="en-US" b="1" dirty="0">
              <a:cs typeface="B Nazanin" pitchFamily="2" charset="-78"/>
            </a:endParaRPr>
          </a:p>
        </p:txBody>
      </p:sp>
      <p:sp>
        <p:nvSpPr>
          <p:cNvPr id="7" name="TextBox 6"/>
          <p:cNvSpPr txBox="1"/>
          <p:nvPr/>
        </p:nvSpPr>
        <p:spPr>
          <a:xfrm>
            <a:off x="2743200" y="2057400"/>
            <a:ext cx="6248400" cy="461665"/>
          </a:xfrm>
          <a:prstGeom prst="rect">
            <a:avLst/>
          </a:prstGeom>
          <a:noFill/>
        </p:spPr>
        <p:txBody>
          <a:bodyPr wrap="square" rtlCol="0">
            <a:spAutoFit/>
          </a:bodyPr>
          <a:lstStyle/>
          <a:p>
            <a:pPr algn="r" rtl="1"/>
            <a:r>
              <a:rPr lang="fa-IR" sz="2400" b="1" dirty="0" smtClean="0">
                <a:cs typeface="B Nazanin" pitchFamily="2" charset="-78"/>
              </a:rPr>
              <a:t>در صورتی که در مثال قبل میله بین دو تکیه گاه قرار گیرد: </a:t>
            </a:r>
            <a:endParaRPr lang="en-US" sz="2400" b="1"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76200" y="2667000"/>
            <a:ext cx="4216400" cy="3372465"/>
          </a:xfrm>
          <a:prstGeom prst="rect">
            <a:avLst/>
          </a:prstGeom>
          <a:noFill/>
          <a:ln w="9525">
            <a:noFill/>
            <a:miter lim="800000"/>
            <a:headEnd/>
            <a:tailEnd/>
          </a:ln>
          <a:effectLst/>
        </p:spPr>
      </p:pic>
      <p:sp>
        <p:nvSpPr>
          <p:cNvPr id="10" name="TextBox 9"/>
          <p:cNvSpPr txBox="1"/>
          <p:nvPr/>
        </p:nvSpPr>
        <p:spPr>
          <a:xfrm>
            <a:off x="4191000" y="2971800"/>
            <a:ext cx="4724400" cy="830997"/>
          </a:xfrm>
          <a:prstGeom prst="rect">
            <a:avLst/>
          </a:prstGeom>
          <a:noFill/>
        </p:spPr>
        <p:txBody>
          <a:bodyPr wrap="square" rtlCol="0">
            <a:spAutoFit/>
          </a:bodyPr>
          <a:lstStyle/>
          <a:p>
            <a:pPr algn="r" rtl="1"/>
            <a:r>
              <a:rPr lang="fa-IR" sz="2400" dirty="0" smtClean="0">
                <a:cs typeface="B Nazanin" pitchFamily="2" charset="-78"/>
              </a:rPr>
              <a:t>به خاطر وجود تکیه گاه، </a:t>
            </a:r>
            <a:r>
              <a:rPr lang="el-GR" sz="2400" b="1" dirty="0" smtClean="0">
                <a:latin typeface="Times New Roman" pitchFamily="18" charset="0"/>
                <a:cs typeface="B Nazanin" pitchFamily="2" charset="-78"/>
              </a:rPr>
              <a:t>δ</a:t>
            </a:r>
            <a:r>
              <a:rPr lang="en-US" sz="2400" b="1" baseline="-25000" dirty="0" smtClean="0">
                <a:latin typeface="Times New Roman" pitchFamily="18" charset="0"/>
                <a:cs typeface="B Nazanin" pitchFamily="2" charset="-78"/>
              </a:rPr>
              <a:t>T</a:t>
            </a:r>
            <a:r>
              <a:rPr lang="fa-IR" sz="2400" b="1" baseline="-25000" dirty="0" smtClean="0">
                <a:latin typeface="Times New Roman" pitchFamily="18" charset="0"/>
                <a:cs typeface="B Nazanin" pitchFamily="2" charset="-78"/>
              </a:rPr>
              <a:t> و </a:t>
            </a:r>
            <a:r>
              <a:rPr lang="fa-IR" sz="2400" dirty="0" smtClean="0">
                <a:cs typeface="B Nazanin" pitchFamily="2" charset="-78"/>
              </a:rPr>
              <a:t>همچنین </a:t>
            </a:r>
            <a:r>
              <a:rPr lang="el-GR" sz="2400" dirty="0" smtClean="0">
                <a:cs typeface="B Nazanin" pitchFamily="2" charset="-78"/>
              </a:rPr>
              <a:t>ε</a:t>
            </a:r>
            <a:r>
              <a:rPr lang="en-US" sz="2400" baseline="-25000" dirty="0" smtClean="0">
                <a:cs typeface="B Nazanin" pitchFamily="2" charset="-78"/>
              </a:rPr>
              <a:t>T</a:t>
            </a:r>
            <a:r>
              <a:rPr lang="en-US" sz="2400" dirty="0" smtClean="0">
                <a:cs typeface="B Nazanin" pitchFamily="2" charset="-78"/>
              </a:rPr>
              <a:t> </a:t>
            </a:r>
            <a:r>
              <a:rPr lang="fa-IR" sz="2400" dirty="0" smtClean="0">
                <a:cs typeface="B Nazanin" pitchFamily="2" charset="-78"/>
              </a:rPr>
              <a:t> برابر با صفر است</a:t>
            </a:r>
            <a:r>
              <a:rPr lang="fa-IR" sz="2400" b="1" baseline="-25000" dirty="0" smtClean="0">
                <a:latin typeface="Times New Roman" pitchFamily="18" charset="0"/>
                <a:cs typeface="B Nazanin" pitchFamily="2" charset="-78"/>
              </a:rPr>
              <a:t>.</a:t>
            </a:r>
            <a:endParaRPr lang="en-US" sz="2400" dirty="0">
              <a:cs typeface="B Nazanin" pitchFamily="2" charset="-78"/>
            </a:endParaRPr>
          </a:p>
        </p:txBody>
      </p:sp>
      <p:sp>
        <p:nvSpPr>
          <p:cNvPr id="11" name="TextBox 10"/>
          <p:cNvSpPr txBox="1"/>
          <p:nvPr/>
        </p:nvSpPr>
        <p:spPr>
          <a:xfrm>
            <a:off x="4419600" y="4495800"/>
            <a:ext cx="4495800" cy="1200329"/>
          </a:xfrm>
          <a:prstGeom prst="rect">
            <a:avLst/>
          </a:prstGeom>
          <a:noFill/>
        </p:spPr>
        <p:txBody>
          <a:bodyPr wrap="square" rtlCol="0">
            <a:spAutoFit/>
          </a:bodyPr>
          <a:lstStyle/>
          <a:p>
            <a:pPr algn="r" rtl="1"/>
            <a:r>
              <a:rPr lang="fa-IR" sz="2400" dirty="0" smtClean="0">
                <a:cs typeface="B Nazanin" pitchFamily="2" charset="-78"/>
              </a:rPr>
              <a:t>تکیه گاه ها نیروهای مساوی و مخاف </a:t>
            </a:r>
            <a:r>
              <a:rPr lang="en-US" sz="2400" dirty="0" smtClean="0">
                <a:cs typeface="B Nazanin" pitchFamily="2" charset="-78"/>
              </a:rPr>
              <a:t>P</a:t>
            </a:r>
            <a:r>
              <a:rPr lang="fa-IR" sz="2400" dirty="0" smtClean="0">
                <a:cs typeface="B Nazanin" pitchFamily="2" charset="-78"/>
              </a:rPr>
              <a:t> و ´</a:t>
            </a:r>
            <a:r>
              <a:rPr lang="en-US" sz="2400" dirty="0" smtClean="0">
                <a:cs typeface="B Nazanin" pitchFamily="2" charset="-78"/>
              </a:rPr>
              <a:t>P</a:t>
            </a:r>
            <a:r>
              <a:rPr lang="fa-IR" sz="2400" dirty="0" smtClean="0">
                <a:cs typeface="B Nazanin" pitchFamily="2" charset="-78"/>
              </a:rPr>
              <a:t> به میله وارد می کنند در نتیجه در میله تنش بوجود می آید.</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362"/>
                                        </p:tgtEl>
                                        <p:attrNameLst>
                                          <p:attrName>style.visibility</p:attrName>
                                        </p:attrNameLst>
                                      </p:cBhvr>
                                      <p:to>
                                        <p:strVal val="visible"/>
                                      </p:to>
                                    </p:set>
                                    <p:animEffect transition="in" filter="fade">
                                      <p:cBhvr>
                                        <p:cTn id="39" dur="1000"/>
                                        <p:tgtEl>
                                          <p:spTgt spid="15362"/>
                                        </p:tgtEl>
                                      </p:cBhvr>
                                    </p:animEffect>
                                    <p:anim calcmode="lin" valueType="num">
                                      <p:cBhvr>
                                        <p:cTn id="40" dur="1000" fill="hold"/>
                                        <p:tgtEl>
                                          <p:spTgt spid="15362"/>
                                        </p:tgtEl>
                                        <p:attrNameLst>
                                          <p:attrName>ppt_x</p:attrName>
                                        </p:attrNameLst>
                                      </p:cBhvr>
                                      <p:tavLst>
                                        <p:tav tm="0">
                                          <p:val>
                                            <p:strVal val="#ppt_x"/>
                                          </p:val>
                                        </p:tav>
                                        <p:tav tm="100000">
                                          <p:val>
                                            <p:strVal val="#ppt_x"/>
                                          </p:val>
                                        </p:tav>
                                      </p:tavLst>
                                    </p:anim>
                                    <p:anim calcmode="lin" valueType="num">
                                      <p:cBhvr>
                                        <p:cTn id="41" dur="1000" fill="hold"/>
                                        <p:tgtEl>
                                          <p:spTgt spid="1536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10" grpId="0"/>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0" y="86380"/>
            <a:ext cx="2209800" cy="523220"/>
          </a:xfrm>
          <a:prstGeom prst="rect">
            <a:avLst/>
          </a:prstGeom>
          <a:solidFill>
            <a:schemeClr val="tx2">
              <a:lumMod val="20000"/>
              <a:lumOff val="80000"/>
            </a:schemeClr>
          </a:solidFill>
        </p:spPr>
        <p:txBody>
          <a:bodyPr wrap="square" rtlCol="0">
            <a:spAutoFit/>
          </a:bodyPr>
          <a:lstStyle/>
          <a:p>
            <a:pPr algn="ctr" rtl="1"/>
            <a:r>
              <a:rPr lang="fa-IR" sz="2800" b="1" dirty="0" smtClean="0">
                <a:cs typeface="B Nazanin" pitchFamily="2" charset="-78"/>
              </a:rPr>
              <a:t>تعیین تنش:</a:t>
            </a:r>
            <a:endParaRPr lang="en-US" sz="2800" b="1" dirty="0">
              <a:cs typeface="B Nazanin" pitchFamily="2" charset="-78"/>
            </a:endParaRPr>
          </a:p>
        </p:txBody>
      </p:sp>
      <p:sp>
        <p:nvSpPr>
          <p:cNvPr id="3" name="TextBox 2"/>
          <p:cNvSpPr txBox="1"/>
          <p:nvPr/>
        </p:nvSpPr>
        <p:spPr>
          <a:xfrm>
            <a:off x="381000" y="838200"/>
            <a:ext cx="8610600" cy="830997"/>
          </a:xfrm>
          <a:prstGeom prst="rect">
            <a:avLst/>
          </a:prstGeom>
          <a:noFill/>
        </p:spPr>
        <p:txBody>
          <a:bodyPr wrap="square" rtlCol="0">
            <a:spAutoFit/>
          </a:bodyPr>
          <a:lstStyle/>
          <a:p>
            <a:pPr algn="r" rtl="1"/>
            <a:r>
              <a:rPr lang="fa-IR" sz="2400" b="1" dirty="0" smtClean="0">
                <a:cs typeface="B Nazanin" pitchFamily="2" charset="-78"/>
              </a:rPr>
              <a:t>مسئله استاتیکی نامعین است پس ابتدا باید اندازه نیروی </a:t>
            </a:r>
            <a:r>
              <a:rPr lang="en-US" sz="2400" b="1" dirty="0" smtClean="0">
                <a:cs typeface="B Nazanin" pitchFamily="2" charset="-78"/>
              </a:rPr>
              <a:t>P</a:t>
            </a:r>
            <a:r>
              <a:rPr lang="fa-IR" sz="2400" b="1" dirty="0" smtClean="0">
                <a:cs typeface="B Nazanin" pitchFamily="2" charset="-78"/>
              </a:rPr>
              <a:t> واکنش تکیه گاه ها را با توجه به صفر بودن افزایش طول حساب کنیم.</a:t>
            </a:r>
            <a:endParaRPr lang="en-US" sz="2400" b="1" dirty="0">
              <a:cs typeface="B Nazanin" pitchFamily="2" charset="-78"/>
            </a:endParaRPr>
          </a:p>
        </p:txBody>
      </p:sp>
      <p:sp>
        <p:nvSpPr>
          <p:cNvPr id="4" name="TextBox 3"/>
          <p:cNvSpPr txBox="1"/>
          <p:nvPr/>
        </p:nvSpPr>
        <p:spPr>
          <a:xfrm>
            <a:off x="4267200" y="2438400"/>
            <a:ext cx="4876800" cy="830997"/>
          </a:xfrm>
          <a:prstGeom prst="rect">
            <a:avLst/>
          </a:prstGeom>
          <a:noFill/>
        </p:spPr>
        <p:txBody>
          <a:bodyPr wrap="square" rtlCol="0">
            <a:spAutoFit/>
          </a:bodyPr>
          <a:lstStyle/>
          <a:p>
            <a:pPr algn="r" rtl="1"/>
            <a:r>
              <a:rPr lang="fa-IR" sz="2400" b="1" dirty="0" smtClean="0">
                <a:cs typeface="B Nazanin" pitchFamily="2" charset="-78"/>
              </a:rPr>
              <a:t>به کمک روش جمع آثار میله را از تکیه گاه </a:t>
            </a:r>
            <a:r>
              <a:rPr lang="en-US" sz="2400" b="1" dirty="0" smtClean="0">
                <a:cs typeface="B Nazanin" pitchFamily="2" charset="-78"/>
              </a:rPr>
              <a:t>B</a:t>
            </a:r>
            <a:r>
              <a:rPr lang="fa-IR" sz="2400" b="1" dirty="0" smtClean="0">
                <a:cs typeface="B Nazanin" pitchFamily="2" charset="-78"/>
              </a:rPr>
              <a:t> جدا می کنیم. </a:t>
            </a:r>
            <a:endParaRPr lang="en-US" sz="2400" b="1" dirty="0">
              <a:cs typeface="B Nazanin" pitchFamily="2" charset="-78"/>
            </a:endParaRPr>
          </a:p>
        </p:txBody>
      </p:sp>
      <p:sp>
        <p:nvSpPr>
          <p:cNvPr id="6" name="Left Arrow 5"/>
          <p:cNvSpPr/>
          <p:nvPr/>
        </p:nvSpPr>
        <p:spPr>
          <a:xfrm>
            <a:off x="3581400" y="2514600"/>
            <a:ext cx="8382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95800" y="3962400"/>
            <a:ext cx="4648200" cy="830997"/>
          </a:xfrm>
          <a:prstGeom prst="rect">
            <a:avLst/>
          </a:prstGeom>
          <a:noFill/>
        </p:spPr>
        <p:txBody>
          <a:bodyPr wrap="square" rtlCol="0">
            <a:spAutoFit/>
          </a:bodyPr>
          <a:lstStyle/>
          <a:p>
            <a:pPr algn="r" rtl="1"/>
            <a:r>
              <a:rPr lang="fa-IR" sz="2400" b="1" dirty="0" smtClean="0">
                <a:cs typeface="B Nazanin" pitchFamily="2" charset="-78"/>
              </a:rPr>
              <a:t>امکان افزایش طول را در اثر تغییر دما به میله می دهیم:</a:t>
            </a:r>
            <a:endParaRPr lang="en-US" sz="2400" b="1" dirty="0">
              <a:cs typeface="B Nazanin" pitchFamily="2" charset="-78"/>
            </a:endParaRPr>
          </a:p>
        </p:txBody>
      </p:sp>
      <p:sp>
        <p:nvSpPr>
          <p:cNvPr id="8" name="TextBox 7"/>
          <p:cNvSpPr txBox="1"/>
          <p:nvPr/>
        </p:nvSpPr>
        <p:spPr>
          <a:xfrm>
            <a:off x="4114800" y="4343400"/>
            <a:ext cx="3886200" cy="461665"/>
          </a:xfrm>
          <a:prstGeom prst="rect">
            <a:avLst/>
          </a:prstGeom>
          <a:noFill/>
        </p:spPr>
        <p:txBody>
          <a:bodyPr wrap="square" rtlCol="0">
            <a:spAutoFit/>
          </a:bodyPr>
          <a:lstStyle/>
          <a:p>
            <a:pPr algn="ctr"/>
            <a:r>
              <a:rPr lang="el-GR" sz="2400" b="1" dirty="0" smtClean="0">
                <a:latin typeface="Times New Roman" pitchFamily="18" charset="0"/>
                <a:cs typeface="Times New Roman" pitchFamily="18" charset="0"/>
              </a:rPr>
              <a:t>δ</a:t>
            </a:r>
            <a:r>
              <a:rPr lang="en-US" sz="2400" b="1" baseline="-25000" dirty="0" smtClean="0">
                <a:latin typeface="Times New Roman" pitchFamily="18" charset="0"/>
                <a:cs typeface="Times New Roman" pitchFamily="18" charset="0"/>
              </a:rPr>
              <a:t>T</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α</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T)L</a:t>
            </a:r>
            <a:endParaRPr lang="en-US" sz="2400" dirty="0">
              <a:latin typeface="Times New Roman" pitchFamily="18" charset="0"/>
              <a:cs typeface="Times New Roman" pitchFamily="18" charset="0"/>
            </a:endParaRPr>
          </a:p>
        </p:txBody>
      </p:sp>
      <p:sp>
        <p:nvSpPr>
          <p:cNvPr id="9" name="Left Arrow 8"/>
          <p:cNvSpPr/>
          <p:nvPr/>
        </p:nvSpPr>
        <p:spPr>
          <a:xfrm>
            <a:off x="3886200" y="4038600"/>
            <a:ext cx="8382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5410200"/>
            <a:ext cx="4572000" cy="646331"/>
          </a:xfrm>
          <a:prstGeom prst="rect">
            <a:avLst/>
          </a:prstGeom>
          <a:noFill/>
        </p:spPr>
        <p:txBody>
          <a:bodyPr wrap="square" rtlCol="0">
            <a:spAutoFit/>
          </a:bodyPr>
          <a:lstStyle/>
          <a:p>
            <a:pPr algn="r" rtl="1"/>
            <a:r>
              <a:rPr lang="fa-IR" b="1" dirty="0" smtClean="0">
                <a:cs typeface="B Nazanin" pitchFamily="2" charset="-78"/>
              </a:rPr>
              <a:t>نیروی </a:t>
            </a:r>
            <a:r>
              <a:rPr lang="en-US" b="1" dirty="0" smtClean="0">
                <a:cs typeface="B Nazanin" pitchFamily="2" charset="-78"/>
              </a:rPr>
              <a:t>P</a:t>
            </a:r>
            <a:r>
              <a:rPr lang="fa-IR" b="1" dirty="0" smtClean="0">
                <a:cs typeface="B Nazanin" pitchFamily="2" charset="-78"/>
              </a:rPr>
              <a:t> که نشانگر واکنش اضافی است را به سر </a:t>
            </a:r>
            <a:r>
              <a:rPr lang="en-US" b="1" dirty="0" smtClean="0">
                <a:cs typeface="B Nazanin" pitchFamily="2" charset="-78"/>
              </a:rPr>
              <a:t>B</a:t>
            </a:r>
            <a:r>
              <a:rPr lang="fa-IR" b="1" dirty="0" smtClean="0">
                <a:cs typeface="B Nazanin" pitchFamily="2" charset="-78"/>
              </a:rPr>
              <a:t> اعمال می کنیم و تغییر شکل دیگری را بدست می آوریم:</a:t>
            </a:r>
            <a:endParaRPr lang="en-US" b="1" dirty="0">
              <a:cs typeface="B Nazanin" pitchFamily="2" charset="-78"/>
            </a:endParaRPr>
          </a:p>
        </p:txBody>
      </p:sp>
      <p:sp>
        <p:nvSpPr>
          <p:cNvPr id="11" name="Left Arrow 10"/>
          <p:cNvSpPr/>
          <p:nvPr/>
        </p:nvSpPr>
        <p:spPr>
          <a:xfrm>
            <a:off x="3657600" y="5562600"/>
            <a:ext cx="8382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2"/>
          <a:srcRect/>
          <a:stretch>
            <a:fillRect/>
          </a:stretch>
        </p:blipFill>
        <p:spPr bwMode="auto">
          <a:xfrm>
            <a:off x="3962400" y="6096000"/>
            <a:ext cx="1371600" cy="396240"/>
          </a:xfrm>
          <a:prstGeom prst="rect">
            <a:avLst/>
          </a:prstGeom>
          <a:noFill/>
          <a:ln w="9525">
            <a:noFill/>
            <a:miter lim="800000"/>
            <a:headEnd/>
            <a:tailEnd/>
          </a:ln>
          <a:effectLst/>
        </p:spPr>
      </p:pic>
      <p:sp>
        <p:nvSpPr>
          <p:cNvPr id="13" name="Rectangle 12"/>
          <p:cNvSpPr/>
          <p:nvPr/>
        </p:nvSpPr>
        <p:spPr>
          <a:xfrm>
            <a:off x="3276600" y="6019800"/>
            <a:ext cx="615874"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P</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4" name="TextBox 13"/>
          <p:cNvSpPr txBox="1"/>
          <p:nvPr/>
        </p:nvSpPr>
        <p:spPr>
          <a:xfrm>
            <a:off x="4419600" y="57912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endParaRPr lang="en-US" sz="2400" dirty="0">
              <a:latin typeface="Times New Roman" pitchFamily="18" charset="0"/>
              <a:cs typeface="Times New Roman" pitchFamily="18" charset="0"/>
            </a:endParaRPr>
          </a:p>
        </p:txBody>
      </p:sp>
      <p:sp>
        <p:nvSpPr>
          <p:cNvPr id="15" name="TextBox 14"/>
          <p:cNvSpPr txBox="1"/>
          <p:nvPr/>
        </p:nvSpPr>
        <p:spPr>
          <a:xfrm>
            <a:off x="4267200" y="64008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baseline="-25000"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a:srcRect/>
          <a:stretch>
            <a:fillRect/>
          </a:stretch>
        </p:blipFill>
        <p:spPr bwMode="auto">
          <a:xfrm>
            <a:off x="304801" y="1981200"/>
            <a:ext cx="2895599" cy="460140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animBg="1"/>
      <p:bldP spid="7" grpId="0"/>
      <p:bldP spid="8" grpId="0"/>
      <p:bldP spid="9" grpId="0" animBg="1"/>
      <p:bldP spid="10" grpId="0"/>
      <p:bldP spid="11" grpId="0" animBg="1"/>
      <p:bldP spid="13" grpId="0"/>
      <p:bldP spid="14" grpId="0"/>
      <p:bldP spid="1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28600"/>
            <a:ext cx="5943600" cy="461665"/>
          </a:xfrm>
          <a:prstGeom prst="rect">
            <a:avLst/>
          </a:prstGeom>
          <a:noFill/>
        </p:spPr>
        <p:txBody>
          <a:bodyPr wrap="square" rtlCol="0">
            <a:spAutoFit/>
          </a:bodyPr>
          <a:lstStyle/>
          <a:p>
            <a:pPr algn="r" rtl="1"/>
            <a:r>
              <a:rPr lang="fa-IR" sz="2400" b="1" dirty="0" smtClean="0">
                <a:cs typeface="B Nazanin" pitchFamily="2" charset="-78"/>
              </a:rPr>
              <a:t>با توجه به اینکه تغییر شکل</a:t>
            </a:r>
            <a:r>
              <a:rPr lang="el-GR" sz="2400" b="1" dirty="0" smtClean="0">
                <a:latin typeface="Times New Roman" pitchFamily="18" charset="0"/>
                <a:cs typeface="B Nazanin" pitchFamily="2" charset="-78"/>
              </a:rPr>
              <a:t> δ</a:t>
            </a:r>
            <a:r>
              <a:rPr lang="fa-IR" sz="2400" b="1" dirty="0" smtClean="0">
                <a:latin typeface="Times New Roman" pitchFamily="18" charset="0"/>
                <a:cs typeface="B Nazanin" pitchFamily="2" charset="-78"/>
              </a:rPr>
              <a:t> باید صفر باشد داریم:</a:t>
            </a:r>
            <a:r>
              <a:rPr lang="fa-IR" sz="2400" b="1" dirty="0" smtClean="0">
                <a:cs typeface="B Nazanin" pitchFamily="2" charset="-78"/>
              </a:rPr>
              <a:t> </a:t>
            </a:r>
            <a:endParaRPr lang="en-US" sz="2400" b="1" dirty="0">
              <a:cs typeface="B Nazanin" pitchFamily="2" charset="-78"/>
            </a:endParaRPr>
          </a:p>
        </p:txBody>
      </p:sp>
      <p:sp>
        <p:nvSpPr>
          <p:cNvPr id="3" name="Rectangle 2"/>
          <p:cNvSpPr/>
          <p:nvPr/>
        </p:nvSpPr>
        <p:spPr>
          <a:xfrm>
            <a:off x="76200" y="914400"/>
            <a:ext cx="2749471" cy="461665"/>
          </a:xfrm>
          <a:prstGeom prst="rect">
            <a:avLst/>
          </a:prstGeom>
        </p:spPr>
        <p:txBody>
          <a:bodyPr wrap="none">
            <a:spAutoFit/>
          </a:bodyPr>
          <a:lstStyle/>
          <a:p>
            <a:r>
              <a:rPr lang="el-GR" sz="2400" b="1" dirty="0" smtClean="0">
                <a:cs typeface="B Nazanin" pitchFamily="2" charset="-78"/>
              </a:rPr>
              <a:t>δ</a:t>
            </a:r>
            <a:r>
              <a:rPr lang="en-US" sz="2400" b="1" dirty="0" smtClean="0">
                <a:cs typeface="B Nazanin" pitchFamily="2" charset="-78"/>
              </a:rPr>
              <a:t>=</a:t>
            </a:r>
            <a:r>
              <a:rPr lang="el-GR" sz="2400" b="1" dirty="0" smtClean="0">
                <a:cs typeface="B Nazanin" pitchFamily="2" charset="-78"/>
              </a:rPr>
              <a:t> δ</a:t>
            </a:r>
            <a:r>
              <a:rPr lang="en-US" sz="2400" b="1" baseline="-25000" dirty="0" smtClean="0">
                <a:cs typeface="B Nazanin" pitchFamily="2" charset="-78"/>
              </a:rPr>
              <a:t>T</a:t>
            </a:r>
            <a:r>
              <a:rPr lang="en-US" sz="2400" b="1" dirty="0" smtClean="0">
                <a:cs typeface="B Nazanin" pitchFamily="2" charset="-78"/>
              </a:rPr>
              <a:t>+</a:t>
            </a:r>
            <a:r>
              <a:rPr lang="el-GR" sz="2400" b="1" dirty="0" smtClean="0">
                <a:cs typeface="B Nazanin" pitchFamily="2" charset="-78"/>
              </a:rPr>
              <a:t> δ</a:t>
            </a:r>
            <a:r>
              <a:rPr lang="en-US" sz="2400" b="1" baseline="-25000" dirty="0" smtClean="0">
                <a:cs typeface="B Nazanin" pitchFamily="2" charset="-78"/>
              </a:rPr>
              <a:t>P</a:t>
            </a:r>
            <a:r>
              <a:rPr lang="en-US" sz="2400" b="1" dirty="0" smtClean="0">
                <a:cs typeface="B Nazanin" pitchFamily="2" charset="-78"/>
              </a:rPr>
              <a:t>= </a:t>
            </a:r>
            <a:r>
              <a:rPr lang="el-GR" sz="2400" dirty="0" smtClean="0">
                <a:latin typeface="Times New Roman" pitchFamily="18" charset="0"/>
                <a:cs typeface="Times New Roman" pitchFamily="18" charset="0"/>
              </a:rPr>
              <a:t>α</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T)L+ </a:t>
            </a:r>
            <a:endParaRPr lang="en-US" sz="2400" dirty="0"/>
          </a:p>
        </p:txBody>
      </p:sp>
      <p:pic>
        <p:nvPicPr>
          <p:cNvPr id="4" name="Picture 3"/>
          <p:cNvPicPr>
            <a:picLocks noChangeAspect="1" noChangeArrowheads="1"/>
          </p:cNvPicPr>
          <p:nvPr/>
        </p:nvPicPr>
        <p:blipFill>
          <a:blip r:embed="rId2"/>
          <a:srcRect/>
          <a:stretch>
            <a:fillRect/>
          </a:stretch>
        </p:blipFill>
        <p:spPr bwMode="auto">
          <a:xfrm>
            <a:off x="2743200" y="990600"/>
            <a:ext cx="1371600" cy="396240"/>
          </a:xfrm>
          <a:prstGeom prst="rect">
            <a:avLst/>
          </a:prstGeom>
          <a:noFill/>
          <a:ln w="9525">
            <a:noFill/>
            <a:miter lim="800000"/>
            <a:headEnd/>
            <a:tailEnd/>
          </a:ln>
          <a:effectLst/>
        </p:spPr>
      </p:pic>
      <p:sp>
        <p:nvSpPr>
          <p:cNvPr id="5" name="TextBox 4"/>
          <p:cNvSpPr txBox="1"/>
          <p:nvPr/>
        </p:nvSpPr>
        <p:spPr>
          <a:xfrm>
            <a:off x="3200400" y="6858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endParaRPr lang="en-US" sz="2400" dirty="0">
              <a:latin typeface="Times New Roman" pitchFamily="18" charset="0"/>
              <a:cs typeface="Times New Roman" pitchFamily="18" charset="0"/>
            </a:endParaRPr>
          </a:p>
        </p:txBody>
      </p:sp>
      <p:sp>
        <p:nvSpPr>
          <p:cNvPr id="6" name="TextBox 5"/>
          <p:cNvSpPr txBox="1"/>
          <p:nvPr/>
        </p:nvSpPr>
        <p:spPr>
          <a:xfrm>
            <a:off x="3048000" y="12954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baseline="-25000" dirty="0">
              <a:latin typeface="Times New Roman" pitchFamily="18" charset="0"/>
              <a:cs typeface="Times New Roman" pitchFamily="18" charset="0"/>
            </a:endParaRPr>
          </a:p>
        </p:txBody>
      </p:sp>
      <p:sp>
        <p:nvSpPr>
          <p:cNvPr id="7" name="TextBox 6"/>
          <p:cNvSpPr txBox="1"/>
          <p:nvPr/>
        </p:nvSpPr>
        <p:spPr>
          <a:xfrm>
            <a:off x="4191000" y="990600"/>
            <a:ext cx="609600" cy="369332"/>
          </a:xfrm>
          <a:prstGeom prst="rect">
            <a:avLst/>
          </a:prstGeom>
          <a:noFill/>
        </p:spPr>
        <p:txBody>
          <a:bodyPr wrap="square" rtlCol="0">
            <a:spAutoFit/>
          </a:bodyPr>
          <a:lstStyle/>
          <a:p>
            <a:r>
              <a:rPr lang="en-US" dirty="0" smtClean="0"/>
              <a:t>=0</a:t>
            </a:r>
            <a:endParaRPr lang="en-US" dirty="0"/>
          </a:p>
        </p:txBody>
      </p:sp>
      <p:sp>
        <p:nvSpPr>
          <p:cNvPr id="8" name="Down Arrow 7"/>
          <p:cNvSpPr/>
          <p:nvPr/>
        </p:nvSpPr>
        <p:spPr>
          <a:xfrm>
            <a:off x="2057400" y="1828800"/>
            <a:ext cx="12192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66800" y="2971800"/>
            <a:ext cx="3048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P= -AE</a:t>
            </a:r>
            <a:r>
              <a:rPr lang="el-GR" sz="2400" dirty="0" smtClean="0">
                <a:latin typeface="Times New Roman" pitchFamily="18" charset="0"/>
                <a:cs typeface="Times New Roman" pitchFamily="18" charset="0"/>
              </a:rPr>
              <a:t>α</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T)</a:t>
            </a:r>
            <a:endParaRPr lang="en-US" sz="2400" dirty="0">
              <a:latin typeface="Times New Roman" pitchFamily="18" charset="0"/>
              <a:cs typeface="Times New Roman" pitchFamily="18" charset="0"/>
            </a:endParaRPr>
          </a:p>
        </p:txBody>
      </p:sp>
      <p:sp>
        <p:nvSpPr>
          <p:cNvPr id="10" name="Down Arrow 9"/>
          <p:cNvSpPr/>
          <p:nvPr/>
        </p:nvSpPr>
        <p:spPr>
          <a:xfrm>
            <a:off x="2133600" y="3733800"/>
            <a:ext cx="9906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2"/>
          <a:srcRect/>
          <a:stretch>
            <a:fillRect/>
          </a:stretch>
        </p:blipFill>
        <p:spPr bwMode="auto">
          <a:xfrm>
            <a:off x="2362200" y="5029200"/>
            <a:ext cx="990600" cy="396240"/>
          </a:xfrm>
          <a:prstGeom prst="rect">
            <a:avLst/>
          </a:prstGeom>
          <a:noFill/>
          <a:ln w="9525">
            <a:noFill/>
            <a:miter lim="800000"/>
            <a:headEnd/>
            <a:tailEnd/>
          </a:ln>
          <a:effectLst/>
        </p:spPr>
      </p:pic>
      <p:sp>
        <p:nvSpPr>
          <p:cNvPr id="12" name="Rectangle 11"/>
          <p:cNvSpPr/>
          <p:nvPr/>
        </p:nvSpPr>
        <p:spPr>
          <a:xfrm>
            <a:off x="1676400" y="4953000"/>
            <a:ext cx="524503" cy="461665"/>
          </a:xfrm>
          <a:prstGeom prst="rect">
            <a:avLst/>
          </a:prstGeom>
        </p:spPr>
        <p:txBody>
          <a:bodyPr wrap="none">
            <a:spAutoFit/>
          </a:bodyPr>
          <a:lstStyle/>
          <a:p>
            <a:r>
              <a:rPr lang="el-GR" sz="2400" dirty="0" smtClean="0">
                <a:solidFill>
                  <a:srgbClr val="FF0000"/>
                </a:solidFill>
                <a:latin typeface="Times New Roman" pitchFamily="18" charset="0"/>
                <a:cs typeface="Times New Roman" pitchFamily="18" charset="0"/>
              </a:rPr>
              <a:t>σ</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3" name="TextBox 12"/>
          <p:cNvSpPr txBox="1"/>
          <p:nvPr/>
        </p:nvSpPr>
        <p:spPr>
          <a:xfrm>
            <a:off x="2514600" y="47244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endParaRPr lang="en-US" sz="2400" dirty="0">
              <a:latin typeface="Times New Roman" pitchFamily="18" charset="0"/>
              <a:cs typeface="Times New Roman" pitchFamily="18" charset="0"/>
            </a:endParaRPr>
          </a:p>
        </p:txBody>
      </p:sp>
      <p:sp>
        <p:nvSpPr>
          <p:cNvPr id="14" name="TextBox 13"/>
          <p:cNvSpPr txBox="1"/>
          <p:nvPr/>
        </p:nvSpPr>
        <p:spPr>
          <a:xfrm>
            <a:off x="2438400" y="52578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15" name="TextBox 14"/>
          <p:cNvSpPr txBox="1"/>
          <p:nvPr/>
        </p:nvSpPr>
        <p:spPr>
          <a:xfrm>
            <a:off x="3429000" y="4953000"/>
            <a:ext cx="2209800" cy="707886"/>
          </a:xfrm>
          <a:prstGeom prst="rect">
            <a:avLst/>
          </a:prstGeom>
          <a:noFill/>
        </p:spPr>
        <p:txBody>
          <a:bodyPr wrap="square" rtlCol="0">
            <a:spAutoFit/>
          </a:bodyPr>
          <a:lstStyle/>
          <a:p>
            <a:r>
              <a:rPr lang="en-US" sz="4000" dirty="0" smtClean="0">
                <a:solidFill>
                  <a:srgbClr val="FF0000"/>
                </a:solidFill>
              </a:rPr>
              <a:t>=</a:t>
            </a:r>
            <a:r>
              <a:rPr lang="en-US" sz="4000" dirty="0" smtClean="0">
                <a:solidFill>
                  <a:srgbClr val="FF0000"/>
                </a:solidFill>
                <a:latin typeface="Times New Roman" pitchFamily="18" charset="0"/>
                <a:cs typeface="Times New Roman" pitchFamily="18" charset="0"/>
              </a:rPr>
              <a:t>-E</a:t>
            </a:r>
            <a:r>
              <a:rPr lang="el-GR" sz="4000" dirty="0" smtClean="0">
                <a:solidFill>
                  <a:srgbClr val="FF0000"/>
                </a:solidFill>
                <a:latin typeface="Times New Roman" pitchFamily="18" charset="0"/>
                <a:cs typeface="Times New Roman" pitchFamily="18" charset="0"/>
              </a:rPr>
              <a:t>α</a:t>
            </a:r>
            <a:r>
              <a:rPr lang="en-US" sz="4000" dirty="0" smtClean="0">
                <a:solidFill>
                  <a:srgbClr val="FF0000"/>
                </a:solidFill>
                <a:latin typeface="Times New Roman" pitchFamily="18" charset="0"/>
                <a:cs typeface="Times New Roman" pitchFamily="18" charset="0"/>
              </a:rPr>
              <a:t>(</a:t>
            </a:r>
            <a:r>
              <a:rPr lang="el-GR" sz="4000" dirty="0" smtClean="0">
                <a:solidFill>
                  <a:srgbClr val="FF0000"/>
                </a:solidFill>
                <a:latin typeface="Times New Roman" pitchFamily="18" charset="0"/>
                <a:cs typeface="Times New Roman" pitchFamily="18" charset="0"/>
              </a:rPr>
              <a:t>Δ</a:t>
            </a:r>
            <a:r>
              <a:rPr lang="en-US" sz="4000" dirty="0" smtClean="0">
                <a:solidFill>
                  <a:srgbClr val="FF0000"/>
                </a:solidFill>
                <a:latin typeface="Times New Roman" pitchFamily="18" charset="0"/>
                <a:cs typeface="Times New Roman" pitchFamily="18" charset="0"/>
              </a:rPr>
              <a:t>T)</a:t>
            </a:r>
            <a:r>
              <a:rPr lang="en-US" sz="4000" dirty="0" smtClean="0">
                <a:solidFill>
                  <a:srgbClr val="FF0000"/>
                </a:solidFill>
              </a:rPr>
              <a:t> </a:t>
            </a:r>
            <a:endParaRPr lang="en-US" sz="4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1000"/>
                                        <p:tgtEl>
                                          <p:spTgt spid="15"/>
                                        </p:tgtEl>
                                      </p:cBhvr>
                                    </p:animEffect>
                                    <p:anim calcmode="lin" valueType="num">
                                      <p:cBhvr>
                                        <p:cTn id="77" dur="1000" fill="hold"/>
                                        <p:tgtEl>
                                          <p:spTgt spid="15"/>
                                        </p:tgtEl>
                                        <p:attrNameLst>
                                          <p:attrName>ppt_x</p:attrName>
                                        </p:attrNameLst>
                                      </p:cBhvr>
                                      <p:tavLst>
                                        <p:tav tm="0">
                                          <p:val>
                                            <p:strVal val="#ppt_x"/>
                                          </p:val>
                                        </p:tav>
                                        <p:tav tm="100000">
                                          <p:val>
                                            <p:strVal val="#ppt_x"/>
                                          </p:val>
                                        </p:tav>
                                      </p:tavLst>
                                    </p:anim>
                                    <p:anim calcmode="lin" valueType="num">
                                      <p:cBhvr>
                                        <p:cTn id="7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animBg="1"/>
      <p:bldP spid="9" grpId="0"/>
      <p:bldP spid="10" grpId="0" animBg="1"/>
      <p:bldP spid="12" grpId="0"/>
      <p:bldP spid="13" grpId="0"/>
      <p:bldP spid="14" grpId="0"/>
      <p:bldP spid="1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228600"/>
            <a:ext cx="8610600" cy="1569660"/>
          </a:xfrm>
          <a:prstGeom prst="rect">
            <a:avLst/>
          </a:prstGeom>
          <a:solidFill>
            <a:schemeClr val="accent2">
              <a:lumMod val="20000"/>
              <a:lumOff val="80000"/>
            </a:schemeClr>
          </a:solidFill>
        </p:spPr>
        <p:txBody>
          <a:bodyPr wrap="square" rtlCol="0">
            <a:spAutoFit/>
          </a:bodyPr>
          <a:lstStyle/>
          <a:p>
            <a:pPr algn="just" rtl="1"/>
            <a:r>
              <a:rPr lang="fa-IR" sz="2400" dirty="0" smtClean="0">
                <a:cs typeface="B Nazanin" pitchFamily="2" charset="-78"/>
              </a:rPr>
              <a:t>مثال: مقادیر تنش را در قسمت های </a:t>
            </a:r>
            <a:r>
              <a:rPr lang="en-US" sz="2400" dirty="0" smtClean="0">
                <a:cs typeface="B Nazanin" pitchFamily="2" charset="-78"/>
              </a:rPr>
              <a:t>AC</a:t>
            </a:r>
            <a:r>
              <a:rPr lang="fa-IR" sz="2400" dirty="0" smtClean="0">
                <a:cs typeface="B Nazanin" pitchFamily="2" charset="-78"/>
              </a:rPr>
              <a:t> و </a:t>
            </a:r>
            <a:r>
              <a:rPr lang="en-US" sz="2400" dirty="0" smtClean="0">
                <a:cs typeface="B Nazanin" pitchFamily="2" charset="-78"/>
              </a:rPr>
              <a:t>CB</a:t>
            </a:r>
            <a:r>
              <a:rPr lang="fa-IR" sz="2400" dirty="0" smtClean="0">
                <a:cs typeface="B Nazanin" pitchFamily="2" charset="-78"/>
              </a:rPr>
              <a:t> از میله فولادی نشان داده شده در شکل زیر وقتی دمای میله </a:t>
            </a:r>
            <a:r>
              <a:rPr lang="en-US" sz="2400" dirty="0" smtClean="0">
                <a:cs typeface="B Nazanin" pitchFamily="2" charset="-78"/>
              </a:rPr>
              <a:t>-50 °F</a:t>
            </a:r>
            <a:r>
              <a:rPr lang="fa-IR" sz="2400" dirty="0" smtClean="0">
                <a:cs typeface="B Nazanin" pitchFamily="2" charset="-78"/>
              </a:rPr>
              <a:t> است پیدا کنید. فرض می کنیم در هر دو تکیه گاه وقتی دما </a:t>
            </a:r>
            <a:r>
              <a:rPr lang="en-US" sz="2400" dirty="0" smtClean="0">
                <a:cs typeface="B Nazanin" pitchFamily="2" charset="-78"/>
              </a:rPr>
              <a:t>+75 °F</a:t>
            </a:r>
            <a:r>
              <a:rPr lang="fa-IR" sz="2400" dirty="0" smtClean="0">
                <a:cs typeface="B Nazanin" pitchFamily="2" charset="-78"/>
              </a:rPr>
              <a:t> است فاصله ای بین میله و تکیه گاه وجود ندارد. می دانیم در فولاد </a:t>
            </a:r>
            <a:r>
              <a:rPr lang="en-US" sz="2400" dirty="0" smtClean="0">
                <a:cs typeface="B Nazanin" pitchFamily="2" charset="-78"/>
              </a:rPr>
              <a:t>E= 29 ×10</a:t>
            </a:r>
            <a:r>
              <a:rPr lang="en-US" sz="2400" baseline="30000" dirty="0" smtClean="0">
                <a:cs typeface="B Nazanin" pitchFamily="2" charset="-78"/>
              </a:rPr>
              <a:t>6</a:t>
            </a:r>
            <a:r>
              <a:rPr lang="fa-IR" sz="2400" dirty="0" smtClean="0">
                <a:cs typeface="B Nazanin" pitchFamily="2" charset="-78"/>
              </a:rPr>
              <a:t> و </a:t>
            </a:r>
            <a:r>
              <a:rPr lang="el-GR" sz="2400" dirty="0" smtClean="0">
                <a:cs typeface="B Nazanin" pitchFamily="2" charset="-78"/>
              </a:rPr>
              <a:t>α</a:t>
            </a:r>
            <a:r>
              <a:rPr lang="en-US" sz="2400" dirty="0" smtClean="0">
                <a:cs typeface="B Nazanin" pitchFamily="2" charset="-78"/>
              </a:rPr>
              <a:t>=6.5 ×10 </a:t>
            </a:r>
            <a:r>
              <a:rPr lang="en-US" sz="2400" baseline="30000" dirty="0" smtClean="0">
                <a:cs typeface="B Nazanin" pitchFamily="2" charset="-78"/>
              </a:rPr>
              <a:t>-6</a:t>
            </a:r>
            <a:r>
              <a:rPr lang="en-US" sz="2400" dirty="0" smtClean="0">
                <a:cs typeface="B Nazanin" pitchFamily="2" charset="-78"/>
              </a:rPr>
              <a:t> /°F</a:t>
            </a:r>
            <a:endParaRPr lang="en-US" sz="2400" baseline="30000" dirty="0">
              <a:cs typeface="B Nazanin" pitchFamily="2" charset="-78"/>
            </a:endParaRPr>
          </a:p>
        </p:txBody>
      </p:sp>
      <p:sp>
        <p:nvSpPr>
          <p:cNvPr id="7" name="TextBox 6"/>
          <p:cNvSpPr txBox="1"/>
          <p:nvPr/>
        </p:nvSpPr>
        <p:spPr>
          <a:xfrm>
            <a:off x="0" y="4953000"/>
            <a:ext cx="8915400" cy="646331"/>
          </a:xfrm>
          <a:prstGeom prst="rect">
            <a:avLst/>
          </a:prstGeom>
          <a:noFill/>
        </p:spPr>
        <p:txBody>
          <a:bodyPr wrap="square" rtlCol="0">
            <a:spAutoFit/>
          </a:bodyPr>
          <a:lstStyle/>
          <a:p>
            <a:pPr algn="r" rtl="1"/>
            <a:r>
              <a:rPr lang="fa-IR" b="1" dirty="0" smtClean="0">
                <a:cs typeface="B Nazanin" pitchFamily="2" charset="-78"/>
              </a:rPr>
              <a:t>ابتدا واکنش در تکیه گاه ها را پیدا می کنیم. چون مسئله استاتیکی نامعین است میله را از تکیه گاه </a:t>
            </a:r>
            <a:r>
              <a:rPr lang="en-US" b="1" dirty="0" smtClean="0">
                <a:cs typeface="B Nazanin" pitchFamily="2" charset="-78"/>
              </a:rPr>
              <a:t>B</a:t>
            </a:r>
            <a:r>
              <a:rPr lang="fa-IR" b="1" dirty="0" smtClean="0">
                <a:cs typeface="B Nazanin" pitchFamily="2" charset="-78"/>
              </a:rPr>
              <a:t> جدا می کنیم و فرض می کنیم به مقدار زیر تغییر دما می دهد:</a:t>
            </a:r>
            <a:endParaRPr lang="en-US" b="1" dirty="0">
              <a:cs typeface="B Nazanin" pitchFamily="2" charset="-78"/>
            </a:endParaRPr>
          </a:p>
        </p:txBody>
      </p:sp>
      <p:sp>
        <p:nvSpPr>
          <p:cNvPr id="9" name="Rectangle 8"/>
          <p:cNvSpPr/>
          <p:nvPr/>
        </p:nvSpPr>
        <p:spPr>
          <a:xfrm>
            <a:off x="762000" y="5715000"/>
            <a:ext cx="3236784"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T= (-50)-(75)= -125 °F</a:t>
            </a:r>
            <a:endParaRPr lang="en-US" sz="2400" dirty="0"/>
          </a:p>
        </p:txBody>
      </p:sp>
      <p:pic>
        <p:nvPicPr>
          <p:cNvPr id="16386" name="Picture 2"/>
          <p:cNvPicPr>
            <a:picLocks noChangeAspect="1" noChangeArrowheads="1"/>
          </p:cNvPicPr>
          <p:nvPr/>
        </p:nvPicPr>
        <p:blipFill>
          <a:blip r:embed="rId2"/>
          <a:srcRect/>
          <a:stretch>
            <a:fillRect/>
          </a:stretch>
        </p:blipFill>
        <p:spPr bwMode="auto">
          <a:xfrm>
            <a:off x="1600200" y="1828800"/>
            <a:ext cx="5867400" cy="270372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228600"/>
            <a:ext cx="4191000" cy="461665"/>
          </a:xfrm>
          <a:prstGeom prst="rect">
            <a:avLst/>
          </a:prstGeom>
          <a:noFill/>
        </p:spPr>
        <p:txBody>
          <a:bodyPr wrap="square" rtlCol="0">
            <a:spAutoFit/>
          </a:bodyPr>
          <a:lstStyle/>
          <a:p>
            <a:pPr algn="r" rtl="1"/>
            <a:r>
              <a:rPr lang="fa-IR" sz="2400" b="1" dirty="0" smtClean="0">
                <a:cs typeface="B Nazanin" pitchFamily="2" charset="-78"/>
              </a:rPr>
              <a:t>تغییر شکل متناظر آن برابر است با:</a:t>
            </a:r>
            <a:endParaRPr lang="en-US" sz="2400" b="1" dirty="0">
              <a:cs typeface="B Nazanin" pitchFamily="2" charset="-78"/>
            </a:endParaRPr>
          </a:p>
        </p:txBody>
      </p:sp>
      <p:sp>
        <p:nvSpPr>
          <p:cNvPr id="3" name="TextBox 2"/>
          <p:cNvSpPr txBox="1"/>
          <p:nvPr/>
        </p:nvSpPr>
        <p:spPr>
          <a:xfrm>
            <a:off x="228600" y="838200"/>
            <a:ext cx="7239000" cy="461665"/>
          </a:xfrm>
          <a:prstGeom prst="rect">
            <a:avLst/>
          </a:prstGeom>
          <a:noFill/>
        </p:spPr>
        <p:txBody>
          <a:bodyPr wrap="square" rtlCol="0">
            <a:spAutoFit/>
          </a:bodyPr>
          <a:lstStyle/>
          <a:p>
            <a:pPr algn="ct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T</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α</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T)L= (6.5×10</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)(-125)(24)= -19.5 ×10</a:t>
            </a:r>
            <a:r>
              <a:rPr lang="en-US" sz="2400" baseline="30000" dirty="0" smtClean="0">
                <a:latin typeface="Times New Roman" pitchFamily="18" charset="0"/>
                <a:cs typeface="Times New Roman" pitchFamily="18" charset="0"/>
              </a:rPr>
              <a:t>-3</a:t>
            </a:r>
            <a:endParaRPr lang="en-US" sz="2400" baseline="30000" dirty="0">
              <a:latin typeface="Times New Roman" pitchFamily="18" charset="0"/>
              <a:cs typeface="Times New Roman" pitchFamily="18" charset="0"/>
            </a:endParaRPr>
          </a:p>
        </p:txBody>
      </p:sp>
      <p:sp>
        <p:nvSpPr>
          <p:cNvPr id="4" name="TextBox 3"/>
          <p:cNvSpPr txBox="1"/>
          <p:nvPr/>
        </p:nvSpPr>
        <p:spPr>
          <a:xfrm>
            <a:off x="838200" y="1752600"/>
            <a:ext cx="8153400" cy="461665"/>
          </a:xfrm>
          <a:prstGeom prst="rect">
            <a:avLst/>
          </a:prstGeom>
          <a:noFill/>
        </p:spPr>
        <p:txBody>
          <a:bodyPr wrap="square" rtlCol="0">
            <a:spAutoFit/>
          </a:bodyPr>
          <a:lstStyle/>
          <a:p>
            <a:pPr algn="r" rtl="1"/>
            <a:r>
              <a:rPr lang="fa-IR" sz="2400" b="1" dirty="0" smtClean="0">
                <a:cs typeface="B Nazanin" pitchFamily="2" charset="-78"/>
              </a:rPr>
              <a:t>حال نیروی مجهول </a:t>
            </a:r>
            <a:r>
              <a:rPr lang="en-US" sz="2400" b="1" dirty="0" smtClean="0">
                <a:cs typeface="B Nazanin" pitchFamily="2" charset="-78"/>
              </a:rPr>
              <a:t>R</a:t>
            </a:r>
            <a:r>
              <a:rPr lang="en-US" sz="2400" b="1" baseline="-25000" dirty="0" smtClean="0">
                <a:cs typeface="B Nazanin" pitchFamily="2" charset="-78"/>
              </a:rPr>
              <a:t>B</a:t>
            </a:r>
            <a:r>
              <a:rPr lang="fa-IR" sz="2400" b="1" dirty="0" smtClean="0">
                <a:cs typeface="B Nazanin" pitchFamily="2" charset="-78"/>
              </a:rPr>
              <a:t> را در سر </a:t>
            </a:r>
            <a:r>
              <a:rPr lang="en-US" sz="2400" b="1" dirty="0" smtClean="0">
                <a:cs typeface="B Nazanin" pitchFamily="2" charset="-78"/>
              </a:rPr>
              <a:t>B</a:t>
            </a:r>
            <a:r>
              <a:rPr lang="fa-IR" sz="2400" b="1" dirty="0" smtClean="0">
                <a:cs typeface="B Nazanin" pitchFamily="2" charset="-78"/>
              </a:rPr>
              <a:t> اعمال می کنیم و </a:t>
            </a:r>
            <a:r>
              <a:rPr lang="el-GR" sz="2400" b="1" dirty="0" smtClean="0">
                <a:cs typeface="B Nazanin" pitchFamily="2" charset="-78"/>
              </a:rPr>
              <a:t> δ</a:t>
            </a:r>
            <a:r>
              <a:rPr lang="en-US" sz="2400" b="1" baseline="-25000" dirty="0" smtClean="0">
                <a:cs typeface="B Nazanin" pitchFamily="2" charset="-78"/>
              </a:rPr>
              <a:t>B</a:t>
            </a:r>
            <a:r>
              <a:rPr lang="fa-IR" sz="2400" b="1" dirty="0" smtClean="0">
                <a:cs typeface="B Nazanin" pitchFamily="2" charset="-78"/>
              </a:rPr>
              <a:t> را محاسبه می کنیم</a:t>
            </a:r>
            <a:r>
              <a:rPr lang="fa-IR" dirty="0" smtClean="0">
                <a:latin typeface="Times New Roman" pitchFamily="18" charset="0"/>
                <a:cs typeface="Times New Roman" pitchFamily="18" charset="0"/>
              </a:rPr>
              <a:t>:</a:t>
            </a:r>
            <a:r>
              <a:rPr lang="fa-IR" dirty="0" smtClean="0"/>
              <a:t> </a:t>
            </a:r>
            <a:endParaRPr lang="en-US" dirty="0"/>
          </a:p>
        </p:txBody>
      </p:sp>
      <p:sp>
        <p:nvSpPr>
          <p:cNvPr id="5" name="TextBox 4"/>
          <p:cNvSpPr txBox="1"/>
          <p:nvPr/>
        </p:nvSpPr>
        <p:spPr>
          <a:xfrm>
            <a:off x="381000" y="2362200"/>
            <a:ext cx="1600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L</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=L</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12 in</a:t>
            </a:r>
            <a:endParaRPr lang="en-US" dirty="0">
              <a:latin typeface="Times New Roman" pitchFamily="18" charset="0"/>
              <a:cs typeface="Times New Roman" pitchFamily="18" charset="0"/>
            </a:endParaRPr>
          </a:p>
        </p:txBody>
      </p:sp>
      <p:sp>
        <p:nvSpPr>
          <p:cNvPr id="6" name="TextBox 5"/>
          <p:cNvSpPr txBox="1"/>
          <p:nvPr/>
        </p:nvSpPr>
        <p:spPr>
          <a:xfrm>
            <a:off x="3429000" y="2362200"/>
            <a:ext cx="3352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0.6 in</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1.2 in</a:t>
            </a:r>
            <a:r>
              <a:rPr lang="en-US" baseline="30000" dirty="0" smtClean="0">
                <a:latin typeface="Times New Roman" pitchFamily="18" charset="0"/>
                <a:cs typeface="Times New Roman" pitchFamily="18" charset="0"/>
              </a:rPr>
              <a:t>2</a:t>
            </a:r>
            <a:endParaRPr lang="en-US" baseline="30000" dirty="0">
              <a:latin typeface="Times New Roman" pitchFamily="18" charset="0"/>
              <a:cs typeface="Times New Roman" pitchFamily="18" charset="0"/>
            </a:endParaRPr>
          </a:p>
        </p:txBody>
      </p:sp>
      <p:sp>
        <p:nvSpPr>
          <p:cNvPr id="7" name="TextBox 6"/>
          <p:cNvSpPr txBox="1"/>
          <p:nvPr/>
        </p:nvSpPr>
        <p:spPr>
          <a:xfrm>
            <a:off x="381000" y="3048000"/>
            <a:ext cx="1371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=R</a:t>
            </a:r>
            <a:r>
              <a:rPr lang="en-US" baseline="-25000" dirty="0" smtClean="0">
                <a:latin typeface="Times New Roman" pitchFamily="18" charset="0"/>
                <a:cs typeface="Times New Roman" pitchFamily="18" charset="0"/>
              </a:rPr>
              <a:t>B</a:t>
            </a:r>
            <a:endParaRPr lang="en-US" baseline="-25000" dirty="0">
              <a:latin typeface="Times New Roman" pitchFamily="18" charset="0"/>
              <a:cs typeface="Times New Roman" pitchFamily="18" charset="0"/>
            </a:endParaRPr>
          </a:p>
        </p:txBody>
      </p:sp>
      <p:sp>
        <p:nvSpPr>
          <p:cNvPr id="8" name="TextBox 7"/>
          <p:cNvSpPr txBox="1"/>
          <p:nvPr/>
        </p:nvSpPr>
        <p:spPr>
          <a:xfrm>
            <a:off x="3429000" y="3048000"/>
            <a:ext cx="2057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E=29× 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srcRect/>
          <a:stretch>
            <a:fillRect/>
          </a:stretch>
        </p:blipFill>
        <p:spPr bwMode="auto">
          <a:xfrm>
            <a:off x="2438400" y="3009900"/>
            <a:ext cx="4572000" cy="38481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1371600" y="914400"/>
            <a:ext cx="1447800" cy="396240"/>
          </a:xfrm>
          <a:prstGeom prst="rect">
            <a:avLst/>
          </a:prstGeom>
          <a:noFill/>
          <a:ln w="9525">
            <a:noFill/>
            <a:miter lim="800000"/>
            <a:headEnd/>
            <a:tailEnd/>
          </a:ln>
          <a:effectLst/>
        </p:spPr>
      </p:pic>
      <p:sp>
        <p:nvSpPr>
          <p:cNvPr id="4" name="Rectangle 3"/>
          <p:cNvSpPr/>
          <p:nvPr/>
        </p:nvSpPr>
        <p:spPr>
          <a:xfrm>
            <a:off x="533400" y="838200"/>
            <a:ext cx="715260"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R</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TextBox 4"/>
          <p:cNvSpPr txBox="1"/>
          <p:nvPr/>
        </p:nvSpPr>
        <p:spPr>
          <a:xfrm>
            <a:off x="1752600" y="6096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1</a:t>
            </a:r>
            <a:endParaRPr lang="en-US" sz="2400" baseline="-25000" dirty="0">
              <a:latin typeface="Times New Roman" pitchFamily="18" charset="0"/>
              <a:cs typeface="Times New Roman" pitchFamily="18" charset="0"/>
            </a:endParaRPr>
          </a:p>
        </p:txBody>
      </p:sp>
      <p:sp>
        <p:nvSpPr>
          <p:cNvPr id="6" name="TextBox 5"/>
          <p:cNvSpPr txBox="1"/>
          <p:nvPr/>
        </p:nvSpPr>
        <p:spPr>
          <a:xfrm>
            <a:off x="1752600" y="11430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E</a:t>
            </a:r>
            <a:endParaRPr lang="en-US" sz="2400" baseline="-25000" dirty="0" smtClean="0">
              <a:latin typeface="Times New Roman" pitchFamily="18" charset="0"/>
              <a:cs typeface="Times New Roman" pitchFamily="18" charset="0"/>
            </a:endParaRPr>
          </a:p>
        </p:txBody>
      </p:sp>
      <p:sp>
        <p:nvSpPr>
          <p:cNvPr id="7" name="TextBox 6"/>
          <p:cNvSpPr txBox="1"/>
          <p:nvPr/>
        </p:nvSpPr>
        <p:spPr>
          <a:xfrm>
            <a:off x="4648200" y="838200"/>
            <a:ext cx="381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8" name="TextBox 7"/>
          <p:cNvSpPr txBox="1"/>
          <p:nvPr/>
        </p:nvSpPr>
        <p:spPr>
          <a:xfrm>
            <a:off x="4800600" y="533400"/>
            <a:ext cx="1447800" cy="381000"/>
          </a:xfrm>
          <a:prstGeom prst="rect">
            <a:avLst/>
          </a:prstGeom>
          <a:noFill/>
        </p:spPr>
        <p:txBody>
          <a:bodyPr wrap="square" rtlCol="0">
            <a:spAutoFit/>
          </a:bodyPr>
          <a:lstStyle/>
          <a:p>
            <a:pPr algn="ctr"/>
            <a:r>
              <a:rPr lang="en-US" baseline="30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a:t>
            </a:r>
            <a:r>
              <a:rPr lang="en-US" baseline="-25000" dirty="0" smtClean="0">
                <a:latin typeface="Times New Roman" pitchFamily="18" charset="0"/>
                <a:cs typeface="Times New Roman" pitchFamily="18" charset="0"/>
              </a:rPr>
              <a:t>B</a:t>
            </a:r>
            <a:endParaRPr lang="en-US" baseline="-25000" dirty="0">
              <a:latin typeface="Times New Roman" pitchFamily="18" charset="0"/>
              <a:cs typeface="Times New Roman" pitchFamily="18" charset="0"/>
            </a:endParaRPr>
          </a:p>
        </p:txBody>
      </p:sp>
      <p:sp>
        <p:nvSpPr>
          <p:cNvPr id="9" name="TextBox 8"/>
          <p:cNvSpPr txBox="1"/>
          <p:nvPr/>
        </p:nvSpPr>
        <p:spPr>
          <a:xfrm>
            <a:off x="2819400" y="914400"/>
            <a:ext cx="228600" cy="381000"/>
          </a:xfrm>
          <a:prstGeom prst="rect">
            <a:avLst/>
          </a:prstGeom>
          <a:noFill/>
        </p:spPr>
        <p:txBody>
          <a:bodyPr wrap="square" rtlCol="0">
            <a:spAutoFit/>
          </a:bodyPr>
          <a:lstStyle/>
          <a:p>
            <a:r>
              <a:rPr lang="en-US" dirty="0" smtClean="0"/>
              <a:t>+</a:t>
            </a:r>
            <a:endParaRPr lang="en-US" dirty="0"/>
          </a:p>
        </p:txBody>
      </p:sp>
      <p:pic>
        <p:nvPicPr>
          <p:cNvPr id="10" name="Picture 3"/>
          <p:cNvPicPr>
            <a:picLocks noChangeAspect="1" noChangeArrowheads="1"/>
          </p:cNvPicPr>
          <p:nvPr/>
        </p:nvPicPr>
        <p:blipFill>
          <a:blip r:embed="rId2"/>
          <a:srcRect/>
          <a:stretch>
            <a:fillRect/>
          </a:stretch>
        </p:blipFill>
        <p:spPr bwMode="auto">
          <a:xfrm>
            <a:off x="3124200" y="914400"/>
            <a:ext cx="1447800" cy="396240"/>
          </a:xfrm>
          <a:prstGeom prst="rect">
            <a:avLst/>
          </a:prstGeom>
          <a:noFill/>
          <a:ln w="9525">
            <a:noFill/>
            <a:miter lim="800000"/>
            <a:headEnd/>
            <a:tailEnd/>
          </a:ln>
          <a:effectLst/>
        </p:spPr>
      </p:pic>
      <p:sp>
        <p:nvSpPr>
          <p:cNvPr id="11" name="TextBox 10"/>
          <p:cNvSpPr txBox="1"/>
          <p:nvPr/>
        </p:nvSpPr>
        <p:spPr>
          <a:xfrm>
            <a:off x="3505200" y="6096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12" name="TextBox 11"/>
          <p:cNvSpPr txBox="1"/>
          <p:nvPr/>
        </p:nvSpPr>
        <p:spPr>
          <a:xfrm>
            <a:off x="3505200" y="11430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E</a:t>
            </a:r>
            <a:endParaRPr lang="en-US" sz="2400" baseline="-25000" dirty="0" smtClean="0">
              <a:latin typeface="Times New Roman" pitchFamily="18" charset="0"/>
              <a:cs typeface="Times New Roman" pitchFamily="18" charset="0"/>
            </a:endParaRPr>
          </a:p>
        </p:txBody>
      </p:sp>
      <p:pic>
        <p:nvPicPr>
          <p:cNvPr id="13" name="Picture 3"/>
          <p:cNvPicPr>
            <a:picLocks noChangeAspect="1" noChangeArrowheads="1"/>
          </p:cNvPicPr>
          <p:nvPr/>
        </p:nvPicPr>
        <p:blipFill>
          <a:blip r:embed="rId2"/>
          <a:srcRect/>
          <a:stretch>
            <a:fillRect/>
          </a:stretch>
        </p:blipFill>
        <p:spPr bwMode="auto">
          <a:xfrm>
            <a:off x="5029200" y="838200"/>
            <a:ext cx="1066800" cy="396240"/>
          </a:xfrm>
          <a:prstGeom prst="rect">
            <a:avLst/>
          </a:prstGeom>
          <a:noFill/>
          <a:ln w="9525">
            <a:noFill/>
            <a:miter lim="800000"/>
            <a:headEnd/>
            <a:tailEnd/>
          </a:ln>
          <a:effectLst/>
        </p:spPr>
      </p:pic>
      <p:sp>
        <p:nvSpPr>
          <p:cNvPr id="14" name="Rectangle 13"/>
          <p:cNvSpPr/>
          <p:nvPr/>
        </p:nvSpPr>
        <p:spPr>
          <a:xfrm>
            <a:off x="5181600" y="1143000"/>
            <a:ext cx="910827" cy="369332"/>
          </a:xfrm>
          <a:prstGeom prst="rect">
            <a:avLst/>
          </a:prstGeom>
        </p:spPr>
        <p:txBody>
          <a:bodyPr wrap="none">
            <a:spAutoFit/>
          </a:bodyPr>
          <a:lstStyle/>
          <a:p>
            <a:r>
              <a:rPr lang="en-US" dirty="0" smtClean="0">
                <a:latin typeface="Times New Roman" pitchFamily="18" charset="0"/>
                <a:cs typeface="Times New Roman" pitchFamily="18" charset="0"/>
              </a:rPr>
              <a:t>29× 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15" name="TextBox 14"/>
          <p:cNvSpPr txBox="1"/>
          <p:nvPr/>
        </p:nvSpPr>
        <p:spPr>
          <a:xfrm>
            <a:off x="6172200" y="762000"/>
            <a:ext cx="533400" cy="369332"/>
          </a:xfrm>
          <a:prstGeom prst="rect">
            <a:avLst/>
          </a:prstGeom>
          <a:noFill/>
        </p:spPr>
        <p:txBody>
          <a:bodyPr wrap="square" rtlCol="0">
            <a:spAutoFit/>
          </a:bodyPr>
          <a:lstStyle/>
          <a:p>
            <a:r>
              <a:rPr lang="en-US" dirty="0" smtClean="0"/>
              <a:t>(</a:t>
            </a:r>
            <a:endParaRPr lang="en-US" dirty="0"/>
          </a:p>
        </p:txBody>
      </p:sp>
      <p:pic>
        <p:nvPicPr>
          <p:cNvPr id="16" name="Picture 3"/>
          <p:cNvPicPr>
            <a:picLocks noChangeAspect="1" noChangeArrowheads="1"/>
          </p:cNvPicPr>
          <p:nvPr/>
        </p:nvPicPr>
        <p:blipFill>
          <a:blip r:embed="rId2"/>
          <a:srcRect/>
          <a:stretch>
            <a:fillRect/>
          </a:stretch>
        </p:blipFill>
        <p:spPr bwMode="auto">
          <a:xfrm>
            <a:off x="6324600" y="838200"/>
            <a:ext cx="685800" cy="396240"/>
          </a:xfrm>
          <a:prstGeom prst="rect">
            <a:avLst/>
          </a:prstGeom>
          <a:noFill/>
          <a:ln w="9525">
            <a:noFill/>
            <a:miter lim="800000"/>
            <a:headEnd/>
            <a:tailEnd/>
          </a:ln>
          <a:effectLst/>
        </p:spPr>
      </p:pic>
      <p:sp>
        <p:nvSpPr>
          <p:cNvPr id="17" name="TextBox 16"/>
          <p:cNvSpPr txBox="1"/>
          <p:nvPr/>
        </p:nvSpPr>
        <p:spPr>
          <a:xfrm>
            <a:off x="6477000" y="6096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p:txBody>
      </p:sp>
      <p:sp>
        <p:nvSpPr>
          <p:cNvPr id="18" name="TextBox 17"/>
          <p:cNvSpPr txBox="1"/>
          <p:nvPr/>
        </p:nvSpPr>
        <p:spPr>
          <a:xfrm>
            <a:off x="6477000" y="11430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0.6</a:t>
            </a:r>
            <a:endParaRPr lang="en-US" dirty="0">
              <a:latin typeface="Times New Roman" pitchFamily="18" charset="0"/>
              <a:cs typeface="Times New Roman" pitchFamily="18" charset="0"/>
            </a:endParaRPr>
          </a:p>
        </p:txBody>
      </p:sp>
      <p:sp>
        <p:nvSpPr>
          <p:cNvPr id="19" name="TextBox 18"/>
          <p:cNvSpPr txBox="1"/>
          <p:nvPr/>
        </p:nvSpPr>
        <p:spPr>
          <a:xfrm>
            <a:off x="7010400" y="762000"/>
            <a:ext cx="228600" cy="381000"/>
          </a:xfrm>
          <a:prstGeom prst="rect">
            <a:avLst/>
          </a:prstGeom>
          <a:noFill/>
        </p:spPr>
        <p:txBody>
          <a:bodyPr wrap="square" rtlCol="0">
            <a:spAutoFit/>
          </a:bodyPr>
          <a:lstStyle/>
          <a:p>
            <a:r>
              <a:rPr lang="en-US" dirty="0" smtClean="0"/>
              <a:t>+</a:t>
            </a:r>
            <a:endParaRPr lang="en-US" dirty="0"/>
          </a:p>
        </p:txBody>
      </p:sp>
      <p:pic>
        <p:nvPicPr>
          <p:cNvPr id="20" name="Picture 3"/>
          <p:cNvPicPr>
            <a:picLocks noChangeAspect="1" noChangeArrowheads="1"/>
          </p:cNvPicPr>
          <p:nvPr/>
        </p:nvPicPr>
        <p:blipFill>
          <a:blip r:embed="rId2"/>
          <a:srcRect/>
          <a:stretch>
            <a:fillRect/>
          </a:stretch>
        </p:blipFill>
        <p:spPr bwMode="auto">
          <a:xfrm>
            <a:off x="7315200" y="838200"/>
            <a:ext cx="685800" cy="396240"/>
          </a:xfrm>
          <a:prstGeom prst="rect">
            <a:avLst/>
          </a:prstGeom>
          <a:noFill/>
          <a:ln w="9525">
            <a:noFill/>
            <a:miter lim="800000"/>
            <a:headEnd/>
            <a:tailEnd/>
          </a:ln>
          <a:effectLst/>
        </p:spPr>
      </p:pic>
      <p:sp>
        <p:nvSpPr>
          <p:cNvPr id="21" name="TextBox 20"/>
          <p:cNvSpPr txBox="1"/>
          <p:nvPr/>
        </p:nvSpPr>
        <p:spPr>
          <a:xfrm>
            <a:off x="7391400" y="6096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p:txBody>
      </p:sp>
      <p:sp>
        <p:nvSpPr>
          <p:cNvPr id="22" name="TextBox 21"/>
          <p:cNvSpPr txBox="1"/>
          <p:nvPr/>
        </p:nvSpPr>
        <p:spPr>
          <a:xfrm>
            <a:off x="7315200" y="1143000"/>
            <a:ext cx="7620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p:txBody>
      </p:sp>
      <p:sp>
        <p:nvSpPr>
          <p:cNvPr id="23" name="TextBox 22"/>
          <p:cNvSpPr txBox="1"/>
          <p:nvPr/>
        </p:nvSpPr>
        <p:spPr>
          <a:xfrm>
            <a:off x="8001000" y="838200"/>
            <a:ext cx="381000" cy="369332"/>
          </a:xfrm>
          <a:prstGeom prst="rect">
            <a:avLst/>
          </a:prstGeom>
          <a:noFill/>
        </p:spPr>
        <p:txBody>
          <a:bodyPr wrap="square" rtlCol="0">
            <a:spAutoFit/>
          </a:bodyPr>
          <a:lstStyle/>
          <a:p>
            <a:r>
              <a:rPr lang="en-US" dirty="0" smtClean="0"/>
              <a:t>)</a:t>
            </a:r>
            <a:endParaRPr lang="en-US" dirty="0"/>
          </a:p>
        </p:txBody>
      </p:sp>
      <p:sp>
        <p:nvSpPr>
          <p:cNvPr id="24" name="TextBox 23"/>
          <p:cNvSpPr txBox="1"/>
          <p:nvPr/>
        </p:nvSpPr>
        <p:spPr>
          <a:xfrm>
            <a:off x="228600" y="2133600"/>
            <a:ext cx="2819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=( 1.0345×10</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 R</a:t>
            </a:r>
            <a:r>
              <a:rPr lang="en-US" sz="2400" baseline="-25000" dirty="0" smtClean="0">
                <a:latin typeface="Times New Roman" pitchFamily="18" charset="0"/>
                <a:cs typeface="Times New Roman" pitchFamily="18" charset="0"/>
              </a:rPr>
              <a:t>B</a:t>
            </a:r>
            <a:endParaRPr lang="en-US" sz="2400" baseline="-25000" dirty="0">
              <a:latin typeface="Times New Roman" pitchFamily="18" charset="0"/>
              <a:cs typeface="Times New Roman" pitchFamily="18" charset="0"/>
            </a:endParaRPr>
          </a:p>
        </p:txBody>
      </p:sp>
      <p:sp>
        <p:nvSpPr>
          <p:cNvPr id="25" name="TextBox 24"/>
          <p:cNvSpPr txBox="1"/>
          <p:nvPr/>
        </p:nvSpPr>
        <p:spPr>
          <a:xfrm>
            <a:off x="609600" y="2667000"/>
            <a:ext cx="8305800" cy="461665"/>
          </a:xfrm>
          <a:prstGeom prst="rect">
            <a:avLst/>
          </a:prstGeom>
          <a:noFill/>
        </p:spPr>
        <p:txBody>
          <a:bodyPr wrap="square" rtlCol="0">
            <a:spAutoFit/>
          </a:bodyPr>
          <a:lstStyle/>
          <a:p>
            <a:pPr algn="r" rtl="1"/>
            <a:r>
              <a:rPr lang="fa-IR" sz="2400" b="1" dirty="0" smtClean="0">
                <a:solidFill>
                  <a:srgbClr val="C00000"/>
                </a:solidFill>
                <a:cs typeface="B Nazanin" pitchFamily="2" charset="-78"/>
              </a:rPr>
              <a:t>در نتیجه قیدهای موجود کل تغییر شکل میله باید صفر باشد پس داریم:</a:t>
            </a:r>
            <a:endParaRPr lang="en-US" sz="2400" b="1" dirty="0">
              <a:solidFill>
                <a:srgbClr val="C00000"/>
              </a:solidFill>
              <a:cs typeface="B Nazanin" pitchFamily="2" charset="-78"/>
            </a:endParaRPr>
          </a:p>
        </p:txBody>
      </p:sp>
      <p:sp>
        <p:nvSpPr>
          <p:cNvPr id="26" name="Rectangle 25"/>
          <p:cNvSpPr/>
          <p:nvPr/>
        </p:nvSpPr>
        <p:spPr>
          <a:xfrm>
            <a:off x="457200" y="3276600"/>
            <a:ext cx="1705916"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 δ</a:t>
            </a:r>
            <a:r>
              <a:rPr lang="en-US" sz="2400" baseline="-25000" dirty="0" smtClean="0">
                <a:latin typeface="Times New Roman" pitchFamily="18" charset="0"/>
                <a:cs typeface="Times New Roman" pitchFamily="18" charset="0"/>
              </a:rPr>
              <a:t>L</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 δ</a:t>
            </a:r>
            <a:r>
              <a:rPr lang="en-US" sz="2400" baseline="-25000" dirty="0" smtClean="0">
                <a:latin typeface="Times New Roman" pitchFamily="18" charset="0"/>
                <a:cs typeface="Times New Roman" pitchFamily="18" charset="0"/>
              </a:rPr>
              <a:t>R</a:t>
            </a:r>
            <a:r>
              <a:rPr lang="en-US" sz="2400"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27" name="Rectangle 26"/>
          <p:cNvSpPr/>
          <p:nvPr/>
        </p:nvSpPr>
        <p:spPr>
          <a:xfrm>
            <a:off x="3810000" y="3348335"/>
            <a:ext cx="4934547" cy="461665"/>
          </a:xfrm>
          <a:prstGeom prst="rect">
            <a:avLst/>
          </a:prstGeom>
        </p:spPr>
        <p:txBody>
          <a:bodyPr wrap="squar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-19.5 ×10</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+( 1.0345×10</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 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=0</a:t>
            </a:r>
          </a:p>
        </p:txBody>
      </p:sp>
      <p:sp>
        <p:nvSpPr>
          <p:cNvPr id="28" name="TextBox 27"/>
          <p:cNvSpPr txBox="1"/>
          <p:nvPr/>
        </p:nvSpPr>
        <p:spPr>
          <a:xfrm>
            <a:off x="381000" y="4495800"/>
            <a:ext cx="4800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=18.85×10</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18.85 kips</a:t>
            </a:r>
            <a:endParaRPr lang="en-US" sz="2400" dirty="0">
              <a:latin typeface="Times New Roman" pitchFamily="18" charset="0"/>
              <a:cs typeface="Times New Roman" pitchFamily="18" charset="0"/>
            </a:endParaRPr>
          </a:p>
        </p:txBody>
      </p:sp>
      <p:sp>
        <p:nvSpPr>
          <p:cNvPr id="29" name="TextBox 28"/>
          <p:cNvSpPr txBox="1"/>
          <p:nvPr/>
        </p:nvSpPr>
        <p:spPr>
          <a:xfrm>
            <a:off x="5029200" y="4953000"/>
            <a:ext cx="3810000" cy="461665"/>
          </a:xfrm>
          <a:prstGeom prst="rect">
            <a:avLst/>
          </a:prstGeom>
          <a:noFill/>
        </p:spPr>
        <p:txBody>
          <a:bodyPr wrap="square" rtlCol="0">
            <a:spAutoFit/>
          </a:bodyPr>
          <a:lstStyle/>
          <a:p>
            <a:pPr algn="r" rtl="1"/>
            <a:r>
              <a:rPr lang="fa-IR" sz="2400" b="1" dirty="0" smtClean="0">
                <a:solidFill>
                  <a:srgbClr val="C00000"/>
                </a:solidFill>
                <a:cs typeface="B Nazanin" pitchFamily="2" charset="-78"/>
              </a:rPr>
              <a:t>واکنش </a:t>
            </a:r>
            <a:r>
              <a:rPr lang="en-US" sz="2400" b="1" dirty="0" smtClean="0">
                <a:solidFill>
                  <a:srgbClr val="C00000"/>
                </a:solidFill>
                <a:cs typeface="B Nazanin" pitchFamily="2" charset="-78"/>
              </a:rPr>
              <a:t>A</a:t>
            </a:r>
            <a:r>
              <a:rPr lang="fa-IR" sz="2400" b="1" dirty="0" smtClean="0">
                <a:solidFill>
                  <a:srgbClr val="C00000"/>
                </a:solidFill>
                <a:cs typeface="B Nazanin" pitchFamily="2" charset="-78"/>
              </a:rPr>
              <a:t> مساوی و مخالف است.</a:t>
            </a:r>
            <a:endParaRPr lang="en-US" sz="2400" b="1" dirty="0">
              <a:solidFill>
                <a:srgbClr val="C00000"/>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1000"/>
                                        <p:tgtEl>
                                          <p:spTgt spid="23"/>
                                        </p:tgtEl>
                                      </p:cBhvr>
                                    </p:animEffect>
                                    <p:anim calcmode="lin" valueType="num">
                                      <p:cBhvr>
                                        <p:cTn id="108" dur="1000" fill="hold"/>
                                        <p:tgtEl>
                                          <p:spTgt spid="23"/>
                                        </p:tgtEl>
                                        <p:attrNameLst>
                                          <p:attrName>ppt_x</p:attrName>
                                        </p:attrNameLst>
                                      </p:cBhvr>
                                      <p:tavLst>
                                        <p:tav tm="0">
                                          <p:val>
                                            <p:strVal val="#ppt_x"/>
                                          </p:val>
                                        </p:tav>
                                        <p:tav tm="100000">
                                          <p:val>
                                            <p:strVal val="#ppt_x"/>
                                          </p:val>
                                        </p:tav>
                                      </p:tavLst>
                                    </p:anim>
                                    <p:anim calcmode="lin" valueType="num">
                                      <p:cBhvr>
                                        <p:cTn id="109" dur="1000" fill="hold"/>
                                        <p:tgtEl>
                                          <p:spTgt spid="2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1000"/>
                                        <p:tgtEl>
                                          <p:spTgt spid="24"/>
                                        </p:tgtEl>
                                      </p:cBhvr>
                                    </p:animEffect>
                                    <p:anim calcmode="lin" valueType="num">
                                      <p:cBhvr>
                                        <p:cTn id="113" dur="1000" fill="hold"/>
                                        <p:tgtEl>
                                          <p:spTgt spid="24"/>
                                        </p:tgtEl>
                                        <p:attrNameLst>
                                          <p:attrName>ppt_x</p:attrName>
                                        </p:attrNameLst>
                                      </p:cBhvr>
                                      <p:tavLst>
                                        <p:tav tm="0">
                                          <p:val>
                                            <p:strVal val="#ppt_x"/>
                                          </p:val>
                                        </p:tav>
                                        <p:tav tm="100000">
                                          <p:val>
                                            <p:strVal val="#ppt_x"/>
                                          </p:val>
                                        </p:tav>
                                      </p:tavLst>
                                    </p:anim>
                                    <p:anim calcmode="lin" valueType="num">
                                      <p:cBhvr>
                                        <p:cTn id="1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fade">
                                      <p:cBhvr>
                                        <p:cTn id="119" dur="1000"/>
                                        <p:tgtEl>
                                          <p:spTgt spid="25"/>
                                        </p:tgtEl>
                                      </p:cBhvr>
                                    </p:animEffect>
                                    <p:anim calcmode="lin" valueType="num">
                                      <p:cBhvr>
                                        <p:cTn id="120" dur="1000" fill="hold"/>
                                        <p:tgtEl>
                                          <p:spTgt spid="25"/>
                                        </p:tgtEl>
                                        <p:attrNameLst>
                                          <p:attrName>ppt_x</p:attrName>
                                        </p:attrNameLst>
                                      </p:cBhvr>
                                      <p:tavLst>
                                        <p:tav tm="0">
                                          <p:val>
                                            <p:strVal val="#ppt_x"/>
                                          </p:val>
                                        </p:tav>
                                        <p:tav tm="100000">
                                          <p:val>
                                            <p:strVal val="#ppt_x"/>
                                          </p:val>
                                        </p:tav>
                                      </p:tavLst>
                                    </p:anim>
                                    <p:anim calcmode="lin" valueType="num">
                                      <p:cBhvr>
                                        <p:cTn id="121" dur="1000" fill="hold"/>
                                        <p:tgtEl>
                                          <p:spTgt spid="25"/>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1000"/>
                                        <p:tgtEl>
                                          <p:spTgt spid="26"/>
                                        </p:tgtEl>
                                      </p:cBhvr>
                                    </p:animEffect>
                                    <p:anim calcmode="lin" valueType="num">
                                      <p:cBhvr>
                                        <p:cTn id="125" dur="1000" fill="hold"/>
                                        <p:tgtEl>
                                          <p:spTgt spid="26"/>
                                        </p:tgtEl>
                                        <p:attrNameLst>
                                          <p:attrName>ppt_x</p:attrName>
                                        </p:attrNameLst>
                                      </p:cBhvr>
                                      <p:tavLst>
                                        <p:tav tm="0">
                                          <p:val>
                                            <p:strVal val="#ppt_x"/>
                                          </p:val>
                                        </p:tav>
                                        <p:tav tm="100000">
                                          <p:val>
                                            <p:strVal val="#ppt_x"/>
                                          </p:val>
                                        </p:tav>
                                      </p:tavLst>
                                    </p:anim>
                                    <p:anim calcmode="lin" valueType="num">
                                      <p:cBhvr>
                                        <p:cTn id="126" dur="1000" fill="hold"/>
                                        <p:tgtEl>
                                          <p:spTgt spid="26"/>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fade">
                                      <p:cBhvr>
                                        <p:cTn id="129" dur="1000"/>
                                        <p:tgtEl>
                                          <p:spTgt spid="27"/>
                                        </p:tgtEl>
                                      </p:cBhvr>
                                    </p:animEffect>
                                    <p:anim calcmode="lin" valueType="num">
                                      <p:cBhvr>
                                        <p:cTn id="130" dur="1000" fill="hold"/>
                                        <p:tgtEl>
                                          <p:spTgt spid="27"/>
                                        </p:tgtEl>
                                        <p:attrNameLst>
                                          <p:attrName>ppt_x</p:attrName>
                                        </p:attrNameLst>
                                      </p:cBhvr>
                                      <p:tavLst>
                                        <p:tav tm="0">
                                          <p:val>
                                            <p:strVal val="#ppt_x"/>
                                          </p:val>
                                        </p:tav>
                                        <p:tav tm="100000">
                                          <p:val>
                                            <p:strVal val="#ppt_x"/>
                                          </p:val>
                                        </p:tav>
                                      </p:tavLst>
                                    </p:anim>
                                    <p:anim calcmode="lin" valueType="num">
                                      <p:cBhvr>
                                        <p:cTn id="1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fade">
                                      <p:cBhvr>
                                        <p:cTn id="136" dur="1000"/>
                                        <p:tgtEl>
                                          <p:spTgt spid="28"/>
                                        </p:tgtEl>
                                      </p:cBhvr>
                                    </p:animEffect>
                                    <p:anim calcmode="lin" valueType="num">
                                      <p:cBhvr>
                                        <p:cTn id="137" dur="1000" fill="hold"/>
                                        <p:tgtEl>
                                          <p:spTgt spid="28"/>
                                        </p:tgtEl>
                                        <p:attrNameLst>
                                          <p:attrName>ppt_x</p:attrName>
                                        </p:attrNameLst>
                                      </p:cBhvr>
                                      <p:tavLst>
                                        <p:tav tm="0">
                                          <p:val>
                                            <p:strVal val="#ppt_x"/>
                                          </p:val>
                                        </p:tav>
                                        <p:tav tm="100000">
                                          <p:val>
                                            <p:strVal val="#ppt_x"/>
                                          </p:val>
                                        </p:tav>
                                      </p:tavLst>
                                    </p:anim>
                                    <p:anim calcmode="lin" valueType="num">
                                      <p:cBhvr>
                                        <p:cTn id="1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29"/>
                                        </p:tgtEl>
                                        <p:attrNameLst>
                                          <p:attrName>style.visibility</p:attrName>
                                        </p:attrNameLst>
                                      </p:cBhvr>
                                      <p:to>
                                        <p:strVal val="visible"/>
                                      </p:to>
                                    </p:set>
                                    <p:animEffect transition="in" filter="fade">
                                      <p:cBhvr>
                                        <p:cTn id="143" dur="1000"/>
                                        <p:tgtEl>
                                          <p:spTgt spid="29"/>
                                        </p:tgtEl>
                                      </p:cBhvr>
                                    </p:animEffect>
                                    <p:anim calcmode="lin" valueType="num">
                                      <p:cBhvr>
                                        <p:cTn id="144" dur="1000" fill="hold"/>
                                        <p:tgtEl>
                                          <p:spTgt spid="29"/>
                                        </p:tgtEl>
                                        <p:attrNameLst>
                                          <p:attrName>ppt_x</p:attrName>
                                        </p:attrNameLst>
                                      </p:cBhvr>
                                      <p:tavLst>
                                        <p:tav tm="0">
                                          <p:val>
                                            <p:strVal val="#ppt_x"/>
                                          </p:val>
                                        </p:tav>
                                        <p:tav tm="100000">
                                          <p:val>
                                            <p:strVal val="#ppt_x"/>
                                          </p:val>
                                        </p:tav>
                                      </p:tavLst>
                                    </p:anim>
                                    <p:anim calcmode="lin" valueType="num">
                                      <p:cBhvr>
                                        <p:cTn id="1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4" grpId="0"/>
      <p:bldP spid="15" grpId="0"/>
      <p:bldP spid="17" grpId="0"/>
      <p:bldP spid="18" grpId="0"/>
      <p:bldP spid="19" grpId="0"/>
      <p:bldP spid="21" grpId="0"/>
      <p:bldP spid="22" grpId="0"/>
      <p:bldP spid="23" grpId="0"/>
      <p:bldP spid="24" grpId="0"/>
      <p:bldP spid="25" grpId="0"/>
      <p:bldP spid="26" grpId="0"/>
      <p:bldP spid="27" grpId="0"/>
      <p:bldP spid="28" grpId="0"/>
      <p:bldP spid="2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2819400" y="1676400"/>
            <a:ext cx="990600" cy="396240"/>
          </a:xfrm>
          <a:prstGeom prst="rect">
            <a:avLst/>
          </a:prstGeom>
          <a:noFill/>
          <a:ln w="9525">
            <a:noFill/>
            <a:miter lim="800000"/>
            <a:headEnd/>
            <a:tailEnd/>
          </a:ln>
          <a:effectLst/>
        </p:spPr>
      </p:pic>
      <p:sp>
        <p:nvSpPr>
          <p:cNvPr id="3" name="Rectangle 2"/>
          <p:cNvSpPr/>
          <p:nvPr/>
        </p:nvSpPr>
        <p:spPr>
          <a:xfrm>
            <a:off x="2133600" y="1600200"/>
            <a:ext cx="704039" cy="461665"/>
          </a:xfrm>
          <a:prstGeom prst="rect">
            <a:avLst/>
          </a:prstGeom>
        </p:spPr>
        <p:txBody>
          <a:bodyPr wrap="none">
            <a:spAutoFit/>
          </a:bodyPr>
          <a:lstStyle/>
          <a:p>
            <a:r>
              <a:rPr lang="el-GR" sz="2400" dirty="0" smtClean="0">
                <a:latin typeface="Times New Roman" pitchFamily="18" charset="0"/>
                <a:cs typeface="Times New Roman" pitchFamily="18" charset="0"/>
              </a:rPr>
              <a:t>σ </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TextBox 3"/>
          <p:cNvSpPr txBox="1"/>
          <p:nvPr/>
        </p:nvSpPr>
        <p:spPr>
          <a:xfrm>
            <a:off x="2971800" y="13716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endParaRPr lang="en-US" sz="2400" dirty="0">
              <a:latin typeface="Times New Roman" pitchFamily="18" charset="0"/>
              <a:cs typeface="Times New Roman" pitchFamily="18" charset="0"/>
            </a:endParaRPr>
          </a:p>
        </p:txBody>
      </p:sp>
      <p:sp>
        <p:nvSpPr>
          <p:cNvPr id="5" name="TextBox 4"/>
          <p:cNvSpPr txBox="1"/>
          <p:nvPr/>
        </p:nvSpPr>
        <p:spPr>
          <a:xfrm>
            <a:off x="2895600" y="19050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6" name="TextBox 5"/>
          <p:cNvSpPr txBox="1"/>
          <p:nvPr/>
        </p:nvSpPr>
        <p:spPr>
          <a:xfrm>
            <a:off x="3124200" y="1524000"/>
            <a:ext cx="304800" cy="369332"/>
          </a:xfrm>
          <a:prstGeom prst="rect">
            <a:avLst/>
          </a:prstGeom>
          <a:noFill/>
        </p:spPr>
        <p:txBody>
          <a:bodyPr wrap="square" rtlCol="0">
            <a:spAutoFit/>
          </a:bodyPr>
          <a:lstStyle/>
          <a:p>
            <a:r>
              <a:rPr lang="en-US" dirty="0" smtClean="0"/>
              <a:t>1</a:t>
            </a:r>
            <a:endParaRPr lang="en-US" dirty="0"/>
          </a:p>
        </p:txBody>
      </p:sp>
      <p:sp>
        <p:nvSpPr>
          <p:cNvPr id="7" name="TextBox 6"/>
          <p:cNvSpPr txBox="1"/>
          <p:nvPr/>
        </p:nvSpPr>
        <p:spPr>
          <a:xfrm>
            <a:off x="3276600" y="2133600"/>
            <a:ext cx="304800" cy="369332"/>
          </a:xfrm>
          <a:prstGeom prst="rect">
            <a:avLst/>
          </a:prstGeom>
          <a:noFill/>
        </p:spPr>
        <p:txBody>
          <a:bodyPr wrap="square" rtlCol="0">
            <a:spAutoFit/>
          </a:bodyPr>
          <a:lstStyle/>
          <a:p>
            <a:r>
              <a:rPr lang="en-US" dirty="0" smtClean="0"/>
              <a:t>1</a:t>
            </a:r>
            <a:endParaRPr lang="en-US" dirty="0"/>
          </a:p>
        </p:txBody>
      </p:sp>
      <p:sp>
        <p:nvSpPr>
          <p:cNvPr id="8" name="TextBox 7"/>
          <p:cNvSpPr txBox="1"/>
          <p:nvPr/>
        </p:nvSpPr>
        <p:spPr>
          <a:xfrm>
            <a:off x="3886200" y="1600200"/>
            <a:ext cx="381000" cy="381000"/>
          </a:xfrm>
          <a:prstGeom prst="rect">
            <a:avLst/>
          </a:prstGeom>
          <a:noFill/>
        </p:spPr>
        <p:txBody>
          <a:bodyPr wrap="square" rtlCol="0">
            <a:spAutoFit/>
          </a:bodyPr>
          <a:lstStyle/>
          <a:p>
            <a:r>
              <a:rPr lang="en-US" dirty="0" smtClean="0"/>
              <a:t>=</a:t>
            </a:r>
            <a:endParaRPr lang="en-US" dirty="0"/>
          </a:p>
        </p:txBody>
      </p:sp>
      <p:pic>
        <p:nvPicPr>
          <p:cNvPr id="9" name="Picture 3"/>
          <p:cNvPicPr>
            <a:picLocks noChangeAspect="1" noChangeArrowheads="1"/>
          </p:cNvPicPr>
          <p:nvPr/>
        </p:nvPicPr>
        <p:blipFill>
          <a:blip r:embed="rId2"/>
          <a:srcRect/>
          <a:stretch>
            <a:fillRect/>
          </a:stretch>
        </p:blipFill>
        <p:spPr bwMode="auto">
          <a:xfrm>
            <a:off x="4191000" y="1676400"/>
            <a:ext cx="990600" cy="396240"/>
          </a:xfrm>
          <a:prstGeom prst="rect">
            <a:avLst/>
          </a:prstGeom>
          <a:noFill/>
          <a:ln w="9525">
            <a:noFill/>
            <a:miter lim="800000"/>
            <a:headEnd/>
            <a:tailEnd/>
          </a:ln>
          <a:effectLst/>
        </p:spPr>
      </p:pic>
      <p:sp>
        <p:nvSpPr>
          <p:cNvPr id="10" name="TextBox 9"/>
          <p:cNvSpPr txBox="1"/>
          <p:nvPr/>
        </p:nvSpPr>
        <p:spPr>
          <a:xfrm>
            <a:off x="4191000" y="1447800"/>
            <a:ext cx="990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18.85</a:t>
            </a:r>
            <a:endParaRPr lang="en-US" dirty="0">
              <a:latin typeface="Times New Roman" pitchFamily="18" charset="0"/>
              <a:cs typeface="Times New Roman" pitchFamily="18" charset="0"/>
            </a:endParaRPr>
          </a:p>
        </p:txBody>
      </p:sp>
      <p:sp>
        <p:nvSpPr>
          <p:cNvPr id="11" name="TextBox 10"/>
          <p:cNvSpPr txBox="1"/>
          <p:nvPr/>
        </p:nvSpPr>
        <p:spPr>
          <a:xfrm>
            <a:off x="4343400" y="19812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0.6</a:t>
            </a:r>
            <a:endParaRPr lang="en-US" dirty="0">
              <a:latin typeface="Times New Roman" pitchFamily="18" charset="0"/>
              <a:cs typeface="Times New Roman" pitchFamily="18" charset="0"/>
            </a:endParaRPr>
          </a:p>
        </p:txBody>
      </p:sp>
      <p:sp>
        <p:nvSpPr>
          <p:cNvPr id="12" name="TextBox 11"/>
          <p:cNvSpPr txBox="1"/>
          <p:nvPr/>
        </p:nvSpPr>
        <p:spPr>
          <a:xfrm>
            <a:off x="5181600" y="1676400"/>
            <a:ext cx="1828800" cy="461665"/>
          </a:xfrm>
          <a:prstGeom prst="rect">
            <a:avLst/>
          </a:prstGeom>
          <a:noFill/>
          <a:ln>
            <a:solidFill>
              <a:schemeClr val="tx1"/>
            </a:solidFill>
          </a:ln>
        </p:spPr>
        <p:txBody>
          <a:bodyPr wrap="square" rtlCol="0">
            <a:spAutoFit/>
          </a:bodyPr>
          <a:lstStyle/>
          <a:p>
            <a:r>
              <a:rPr lang="en-US" sz="2400" dirty="0" smtClean="0">
                <a:solidFill>
                  <a:srgbClr val="C00000"/>
                </a:solidFill>
                <a:latin typeface="Times New Roman" pitchFamily="18" charset="0"/>
                <a:cs typeface="Times New Roman" pitchFamily="18" charset="0"/>
              </a:rPr>
              <a:t>= 31.42 </a:t>
            </a:r>
            <a:r>
              <a:rPr lang="en-US" sz="2400" dirty="0" err="1" smtClean="0">
                <a:solidFill>
                  <a:srgbClr val="C00000"/>
                </a:solidFill>
                <a:latin typeface="Times New Roman" pitchFamily="18" charset="0"/>
                <a:cs typeface="Times New Roman" pitchFamily="18" charset="0"/>
              </a:rPr>
              <a:t>ksi</a:t>
            </a:r>
            <a:endParaRPr lang="en-US" sz="2400" dirty="0">
              <a:solidFill>
                <a:srgbClr val="C00000"/>
              </a:solidFill>
              <a:latin typeface="Times New Roman" pitchFamily="18" charset="0"/>
              <a:cs typeface="Times New Roman" pitchFamily="18" charset="0"/>
            </a:endParaRPr>
          </a:p>
        </p:txBody>
      </p:sp>
      <p:pic>
        <p:nvPicPr>
          <p:cNvPr id="13" name="Picture 3"/>
          <p:cNvPicPr>
            <a:picLocks noChangeAspect="1" noChangeArrowheads="1"/>
          </p:cNvPicPr>
          <p:nvPr/>
        </p:nvPicPr>
        <p:blipFill>
          <a:blip r:embed="rId2"/>
          <a:srcRect/>
          <a:stretch>
            <a:fillRect/>
          </a:stretch>
        </p:blipFill>
        <p:spPr bwMode="auto">
          <a:xfrm>
            <a:off x="2667000" y="3352800"/>
            <a:ext cx="990600" cy="396240"/>
          </a:xfrm>
          <a:prstGeom prst="rect">
            <a:avLst/>
          </a:prstGeom>
          <a:noFill/>
          <a:ln w="9525">
            <a:noFill/>
            <a:miter lim="800000"/>
            <a:headEnd/>
            <a:tailEnd/>
          </a:ln>
          <a:effectLst/>
        </p:spPr>
      </p:pic>
      <p:sp>
        <p:nvSpPr>
          <p:cNvPr id="14" name="Rectangle 13"/>
          <p:cNvSpPr/>
          <p:nvPr/>
        </p:nvSpPr>
        <p:spPr>
          <a:xfrm>
            <a:off x="1981200" y="3276600"/>
            <a:ext cx="704039" cy="461665"/>
          </a:xfrm>
          <a:prstGeom prst="rect">
            <a:avLst/>
          </a:prstGeom>
        </p:spPr>
        <p:txBody>
          <a:bodyPr wrap="none">
            <a:spAutoFit/>
          </a:bodyPr>
          <a:lstStyle/>
          <a:p>
            <a:r>
              <a:rPr lang="el-GR" sz="2400" dirty="0" smtClean="0">
                <a:latin typeface="Times New Roman" pitchFamily="18" charset="0"/>
                <a:cs typeface="Times New Roman" pitchFamily="18" charset="0"/>
              </a:rPr>
              <a:t>σ </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5" name="TextBox 14"/>
          <p:cNvSpPr txBox="1"/>
          <p:nvPr/>
        </p:nvSpPr>
        <p:spPr>
          <a:xfrm>
            <a:off x="2819400" y="30480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endParaRPr lang="en-US" sz="2400" dirty="0">
              <a:latin typeface="Times New Roman" pitchFamily="18" charset="0"/>
              <a:cs typeface="Times New Roman" pitchFamily="18" charset="0"/>
            </a:endParaRPr>
          </a:p>
        </p:txBody>
      </p:sp>
      <p:sp>
        <p:nvSpPr>
          <p:cNvPr id="16" name="TextBox 15"/>
          <p:cNvSpPr txBox="1"/>
          <p:nvPr/>
        </p:nvSpPr>
        <p:spPr>
          <a:xfrm>
            <a:off x="2743200" y="35814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17" name="TextBox 16"/>
          <p:cNvSpPr txBox="1"/>
          <p:nvPr/>
        </p:nvSpPr>
        <p:spPr>
          <a:xfrm>
            <a:off x="2971800" y="3200400"/>
            <a:ext cx="304800" cy="369332"/>
          </a:xfrm>
          <a:prstGeom prst="rect">
            <a:avLst/>
          </a:prstGeom>
          <a:noFill/>
        </p:spPr>
        <p:txBody>
          <a:bodyPr wrap="square" rtlCol="0">
            <a:spAutoFit/>
          </a:bodyPr>
          <a:lstStyle/>
          <a:p>
            <a:r>
              <a:rPr lang="en-US" dirty="0" smtClean="0"/>
              <a:t>2</a:t>
            </a:r>
            <a:endParaRPr lang="en-US" dirty="0"/>
          </a:p>
        </p:txBody>
      </p:sp>
      <p:sp>
        <p:nvSpPr>
          <p:cNvPr id="18" name="TextBox 17"/>
          <p:cNvSpPr txBox="1"/>
          <p:nvPr/>
        </p:nvSpPr>
        <p:spPr>
          <a:xfrm>
            <a:off x="3124200" y="3810000"/>
            <a:ext cx="304800" cy="369332"/>
          </a:xfrm>
          <a:prstGeom prst="rect">
            <a:avLst/>
          </a:prstGeom>
          <a:noFill/>
        </p:spPr>
        <p:txBody>
          <a:bodyPr wrap="square" rtlCol="0">
            <a:spAutoFit/>
          </a:bodyPr>
          <a:lstStyle/>
          <a:p>
            <a:r>
              <a:rPr lang="en-US" dirty="0" smtClean="0"/>
              <a:t>2</a:t>
            </a:r>
            <a:endParaRPr lang="en-US" dirty="0"/>
          </a:p>
        </p:txBody>
      </p:sp>
      <p:sp>
        <p:nvSpPr>
          <p:cNvPr id="19" name="TextBox 18"/>
          <p:cNvSpPr txBox="1"/>
          <p:nvPr/>
        </p:nvSpPr>
        <p:spPr>
          <a:xfrm>
            <a:off x="3733800" y="3276600"/>
            <a:ext cx="381000" cy="381000"/>
          </a:xfrm>
          <a:prstGeom prst="rect">
            <a:avLst/>
          </a:prstGeom>
          <a:noFill/>
        </p:spPr>
        <p:txBody>
          <a:bodyPr wrap="square" rtlCol="0">
            <a:spAutoFit/>
          </a:bodyPr>
          <a:lstStyle/>
          <a:p>
            <a:r>
              <a:rPr lang="en-US" dirty="0" smtClean="0"/>
              <a:t>=</a:t>
            </a:r>
            <a:endParaRPr lang="en-US" dirty="0"/>
          </a:p>
        </p:txBody>
      </p:sp>
      <p:pic>
        <p:nvPicPr>
          <p:cNvPr id="20" name="Picture 3"/>
          <p:cNvPicPr>
            <a:picLocks noChangeAspect="1" noChangeArrowheads="1"/>
          </p:cNvPicPr>
          <p:nvPr/>
        </p:nvPicPr>
        <p:blipFill>
          <a:blip r:embed="rId2"/>
          <a:srcRect/>
          <a:stretch>
            <a:fillRect/>
          </a:stretch>
        </p:blipFill>
        <p:spPr bwMode="auto">
          <a:xfrm>
            <a:off x="4038600" y="3352800"/>
            <a:ext cx="990600" cy="396240"/>
          </a:xfrm>
          <a:prstGeom prst="rect">
            <a:avLst/>
          </a:prstGeom>
          <a:noFill/>
          <a:ln w="9525">
            <a:noFill/>
            <a:miter lim="800000"/>
            <a:headEnd/>
            <a:tailEnd/>
          </a:ln>
          <a:effectLst/>
        </p:spPr>
      </p:pic>
      <p:sp>
        <p:nvSpPr>
          <p:cNvPr id="21" name="TextBox 20"/>
          <p:cNvSpPr txBox="1"/>
          <p:nvPr/>
        </p:nvSpPr>
        <p:spPr>
          <a:xfrm>
            <a:off x="4038600" y="3124200"/>
            <a:ext cx="990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18.85</a:t>
            </a:r>
            <a:endParaRPr lang="en-US" dirty="0">
              <a:latin typeface="Times New Roman" pitchFamily="18" charset="0"/>
              <a:cs typeface="Times New Roman" pitchFamily="18" charset="0"/>
            </a:endParaRPr>
          </a:p>
        </p:txBody>
      </p:sp>
      <p:sp>
        <p:nvSpPr>
          <p:cNvPr id="22" name="TextBox 21"/>
          <p:cNvSpPr txBox="1"/>
          <p:nvPr/>
        </p:nvSpPr>
        <p:spPr>
          <a:xfrm>
            <a:off x="4191000" y="36576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p:txBody>
      </p:sp>
      <p:sp>
        <p:nvSpPr>
          <p:cNvPr id="23" name="TextBox 22"/>
          <p:cNvSpPr txBox="1"/>
          <p:nvPr/>
        </p:nvSpPr>
        <p:spPr>
          <a:xfrm>
            <a:off x="5029200" y="3352800"/>
            <a:ext cx="1828800" cy="461665"/>
          </a:xfrm>
          <a:prstGeom prst="rect">
            <a:avLst/>
          </a:prstGeom>
          <a:noFill/>
          <a:ln>
            <a:solidFill>
              <a:schemeClr val="tx1"/>
            </a:solidFill>
          </a:ln>
        </p:spPr>
        <p:txBody>
          <a:bodyPr wrap="square" rtlCol="0">
            <a:spAutoFit/>
          </a:bodyPr>
          <a:lstStyle/>
          <a:p>
            <a:r>
              <a:rPr lang="en-US" sz="2400" dirty="0" smtClean="0">
                <a:solidFill>
                  <a:srgbClr val="C00000"/>
                </a:solidFill>
                <a:latin typeface="Times New Roman" pitchFamily="18" charset="0"/>
                <a:cs typeface="Times New Roman" pitchFamily="18" charset="0"/>
              </a:rPr>
              <a:t>= 15.71 </a:t>
            </a:r>
            <a:r>
              <a:rPr lang="en-US" sz="2400" dirty="0" err="1" smtClean="0">
                <a:solidFill>
                  <a:srgbClr val="C00000"/>
                </a:solidFill>
                <a:latin typeface="Times New Roman" pitchFamily="18" charset="0"/>
                <a:cs typeface="Times New Roman" pitchFamily="18" charset="0"/>
              </a:rPr>
              <a:t>ksi</a:t>
            </a:r>
            <a:endParaRPr lang="en-US" sz="2400" dirty="0">
              <a:solidFill>
                <a:srgbClr val="C00000"/>
              </a:solidFill>
              <a:latin typeface="Times New Roman" pitchFamily="18" charset="0"/>
              <a:cs typeface="Times New Roman" pitchFamily="18" charset="0"/>
            </a:endParaRPr>
          </a:p>
        </p:txBody>
      </p:sp>
      <p:pic>
        <p:nvPicPr>
          <p:cNvPr id="24" name="Picture 23" descr="http://www.persianblog.ir/Avatar/160672.png?rnd=41439.2907401852"/>
          <p:cNvPicPr>
            <a:picLocks noChangeAspect="1" noChangeArrowheads="1"/>
          </p:cNvPicPr>
          <p:nvPr/>
        </p:nvPicPr>
        <p:blipFill>
          <a:blip r:embed="rId3"/>
          <a:srcRect/>
          <a:stretch>
            <a:fillRect/>
          </a:stretch>
        </p:blipFill>
        <p:spPr bwMode="auto">
          <a:xfrm>
            <a:off x="0" y="0"/>
            <a:ext cx="1371600" cy="1362075"/>
          </a:xfrm>
          <a:prstGeom prst="rect">
            <a:avLst/>
          </a:prstGeom>
          <a:noFill/>
          <a:ln w="9525">
            <a:noFill/>
            <a:miter lim="800000"/>
            <a:headEnd/>
            <a:tailEnd/>
          </a:ln>
        </p:spPr>
      </p:pic>
      <p:sp>
        <p:nvSpPr>
          <p:cNvPr id="25" name="TextBox 24"/>
          <p:cNvSpPr txBox="1"/>
          <p:nvPr/>
        </p:nvSpPr>
        <p:spPr>
          <a:xfrm>
            <a:off x="304800" y="4495800"/>
            <a:ext cx="8839200" cy="830997"/>
          </a:xfrm>
          <a:prstGeom prst="rect">
            <a:avLst/>
          </a:prstGeom>
          <a:noFill/>
        </p:spPr>
        <p:txBody>
          <a:bodyPr wrap="square" rtlCol="0">
            <a:spAutoFit/>
          </a:bodyPr>
          <a:lstStyle/>
          <a:p>
            <a:pPr algn="r" rtl="1"/>
            <a:r>
              <a:rPr lang="fa-IR" sz="2400" b="1" dirty="0" smtClean="0">
                <a:solidFill>
                  <a:srgbClr val="C00000"/>
                </a:solidFill>
                <a:cs typeface="B Nazanin" pitchFamily="2" charset="-78"/>
              </a:rPr>
              <a:t>نکته: هر چند تغییر شکل میله باید صفر باشد تغییر شکل و کرنش قسمت های </a:t>
            </a:r>
            <a:r>
              <a:rPr lang="en-US" sz="2400" b="1" dirty="0" smtClean="0">
                <a:solidFill>
                  <a:srgbClr val="C00000"/>
                </a:solidFill>
                <a:cs typeface="B Nazanin" pitchFamily="2" charset="-78"/>
              </a:rPr>
              <a:t>AC</a:t>
            </a:r>
            <a:r>
              <a:rPr lang="fa-IR" sz="2400" b="1" dirty="0" smtClean="0">
                <a:solidFill>
                  <a:srgbClr val="C00000"/>
                </a:solidFill>
                <a:cs typeface="B Nazanin" pitchFamily="2" charset="-78"/>
              </a:rPr>
              <a:t> و </a:t>
            </a:r>
            <a:r>
              <a:rPr lang="en-US" sz="2400" b="1" dirty="0" smtClean="0">
                <a:solidFill>
                  <a:srgbClr val="C00000"/>
                </a:solidFill>
                <a:cs typeface="B Nazanin" pitchFamily="2" charset="-78"/>
              </a:rPr>
              <a:t>CB</a:t>
            </a:r>
            <a:r>
              <a:rPr lang="fa-IR" sz="2400" b="1" dirty="0" smtClean="0">
                <a:solidFill>
                  <a:srgbClr val="C00000"/>
                </a:solidFill>
                <a:cs typeface="B Nazanin" pitchFamily="2" charset="-78"/>
              </a:rPr>
              <a:t> برابر صفر نیست. </a:t>
            </a:r>
            <a:endParaRPr lang="en-US" sz="2400" b="1" dirty="0">
              <a:solidFill>
                <a:srgbClr val="C00000"/>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anim calcmode="lin" valueType="num">
                                      <p:cBhvr>
                                        <p:cTn id="75" dur="1000" fill="hold"/>
                                        <p:tgtEl>
                                          <p:spTgt spid="15"/>
                                        </p:tgtEl>
                                        <p:attrNameLst>
                                          <p:attrName>ppt_x</p:attrName>
                                        </p:attrNameLst>
                                      </p:cBhvr>
                                      <p:tavLst>
                                        <p:tav tm="0">
                                          <p:val>
                                            <p:strVal val="#ppt_x"/>
                                          </p:val>
                                        </p:tav>
                                        <p:tav tm="100000">
                                          <p:val>
                                            <p:strVal val="#ppt_x"/>
                                          </p:val>
                                        </p:tav>
                                      </p:tavLst>
                                    </p:anim>
                                    <p:anim calcmode="lin" valueType="num">
                                      <p:cBhvr>
                                        <p:cTn id="76" dur="1000" fill="hold"/>
                                        <p:tgtEl>
                                          <p:spTgt spid="1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1000"/>
                                        <p:tgtEl>
                                          <p:spTgt spid="19"/>
                                        </p:tgtEl>
                                      </p:cBhvr>
                                    </p:animEffect>
                                    <p:anim calcmode="lin" valueType="num">
                                      <p:cBhvr>
                                        <p:cTn id="95" dur="1000" fill="hold"/>
                                        <p:tgtEl>
                                          <p:spTgt spid="19"/>
                                        </p:tgtEl>
                                        <p:attrNameLst>
                                          <p:attrName>ppt_x</p:attrName>
                                        </p:attrNameLst>
                                      </p:cBhvr>
                                      <p:tavLst>
                                        <p:tav tm="0">
                                          <p:val>
                                            <p:strVal val="#ppt_x"/>
                                          </p:val>
                                        </p:tav>
                                        <p:tav tm="100000">
                                          <p:val>
                                            <p:strVal val="#ppt_x"/>
                                          </p:val>
                                        </p:tav>
                                      </p:tavLst>
                                    </p:anim>
                                    <p:anim calcmode="lin" valueType="num">
                                      <p:cBhvr>
                                        <p:cTn id="96" dur="1000" fill="hold"/>
                                        <p:tgtEl>
                                          <p:spTgt spid="19"/>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1000"/>
                                        <p:tgtEl>
                                          <p:spTgt spid="20"/>
                                        </p:tgtEl>
                                      </p:cBhvr>
                                    </p:animEffect>
                                    <p:anim calcmode="lin" valueType="num">
                                      <p:cBhvr>
                                        <p:cTn id="100" dur="1000" fill="hold"/>
                                        <p:tgtEl>
                                          <p:spTgt spid="20"/>
                                        </p:tgtEl>
                                        <p:attrNameLst>
                                          <p:attrName>ppt_x</p:attrName>
                                        </p:attrNameLst>
                                      </p:cBhvr>
                                      <p:tavLst>
                                        <p:tav tm="0">
                                          <p:val>
                                            <p:strVal val="#ppt_x"/>
                                          </p:val>
                                        </p:tav>
                                        <p:tav tm="100000">
                                          <p:val>
                                            <p:strVal val="#ppt_x"/>
                                          </p:val>
                                        </p:tav>
                                      </p:tavLst>
                                    </p:anim>
                                    <p:anim calcmode="lin" valueType="num">
                                      <p:cBhvr>
                                        <p:cTn id="101" dur="1000" fill="hold"/>
                                        <p:tgtEl>
                                          <p:spTgt spid="20"/>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1000"/>
                                        <p:tgtEl>
                                          <p:spTgt spid="21"/>
                                        </p:tgtEl>
                                      </p:cBhvr>
                                    </p:animEffect>
                                    <p:anim calcmode="lin" valueType="num">
                                      <p:cBhvr>
                                        <p:cTn id="105" dur="1000" fill="hold"/>
                                        <p:tgtEl>
                                          <p:spTgt spid="21"/>
                                        </p:tgtEl>
                                        <p:attrNameLst>
                                          <p:attrName>ppt_x</p:attrName>
                                        </p:attrNameLst>
                                      </p:cBhvr>
                                      <p:tavLst>
                                        <p:tav tm="0">
                                          <p:val>
                                            <p:strVal val="#ppt_x"/>
                                          </p:val>
                                        </p:tav>
                                        <p:tav tm="100000">
                                          <p:val>
                                            <p:strVal val="#ppt_x"/>
                                          </p:val>
                                        </p:tav>
                                      </p:tavLst>
                                    </p:anim>
                                    <p:anim calcmode="lin" valueType="num">
                                      <p:cBhvr>
                                        <p:cTn id="106" dur="1000" fill="hold"/>
                                        <p:tgtEl>
                                          <p:spTgt spid="21"/>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anim calcmode="lin" valueType="num">
                                      <p:cBhvr>
                                        <p:cTn id="110" dur="1000" fill="hold"/>
                                        <p:tgtEl>
                                          <p:spTgt spid="22"/>
                                        </p:tgtEl>
                                        <p:attrNameLst>
                                          <p:attrName>ppt_x</p:attrName>
                                        </p:attrNameLst>
                                      </p:cBhvr>
                                      <p:tavLst>
                                        <p:tav tm="0">
                                          <p:val>
                                            <p:strVal val="#ppt_x"/>
                                          </p:val>
                                        </p:tav>
                                        <p:tav tm="100000">
                                          <p:val>
                                            <p:strVal val="#ppt_x"/>
                                          </p:val>
                                        </p:tav>
                                      </p:tavLst>
                                    </p:anim>
                                    <p:anim calcmode="lin" valueType="num">
                                      <p:cBhvr>
                                        <p:cTn id="111" dur="1000" fill="hold"/>
                                        <p:tgtEl>
                                          <p:spTgt spid="22"/>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1000"/>
                                        <p:tgtEl>
                                          <p:spTgt spid="23"/>
                                        </p:tgtEl>
                                      </p:cBhvr>
                                    </p:animEffect>
                                    <p:anim calcmode="lin" valueType="num">
                                      <p:cBhvr>
                                        <p:cTn id="115" dur="1000" fill="hold"/>
                                        <p:tgtEl>
                                          <p:spTgt spid="23"/>
                                        </p:tgtEl>
                                        <p:attrNameLst>
                                          <p:attrName>ppt_x</p:attrName>
                                        </p:attrNameLst>
                                      </p:cBhvr>
                                      <p:tavLst>
                                        <p:tav tm="0">
                                          <p:val>
                                            <p:strVal val="#ppt_x"/>
                                          </p:val>
                                        </p:tav>
                                        <p:tav tm="100000">
                                          <p:val>
                                            <p:strVal val="#ppt_x"/>
                                          </p:val>
                                        </p:tav>
                                      </p:tavLst>
                                    </p:anim>
                                    <p:anim calcmode="lin" valueType="num">
                                      <p:cBhvr>
                                        <p:cTn id="1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wipe(down)">
                                      <p:cBhvr>
                                        <p:cTn id="121" dur="290">
                                          <p:stCondLst>
                                            <p:cond delay="0"/>
                                          </p:stCondLst>
                                        </p:cTn>
                                        <p:tgtEl>
                                          <p:spTgt spid="25"/>
                                        </p:tgtEl>
                                      </p:cBhvr>
                                    </p:animEffect>
                                    <p:anim calcmode="lin" valueType="num">
                                      <p:cBhvr>
                                        <p:cTn id="122"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23"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4"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125"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126"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127" dur="13">
                                          <p:stCondLst>
                                            <p:cond delay="325"/>
                                          </p:stCondLst>
                                        </p:cTn>
                                        <p:tgtEl>
                                          <p:spTgt spid="25"/>
                                        </p:tgtEl>
                                      </p:cBhvr>
                                      <p:to x="100000" y="60000"/>
                                    </p:animScale>
                                    <p:animScale>
                                      <p:cBhvr>
                                        <p:cTn id="128" dur="83" decel="50000">
                                          <p:stCondLst>
                                            <p:cond delay="338"/>
                                          </p:stCondLst>
                                        </p:cTn>
                                        <p:tgtEl>
                                          <p:spTgt spid="25"/>
                                        </p:tgtEl>
                                      </p:cBhvr>
                                      <p:to x="100000" y="100000"/>
                                    </p:animScale>
                                    <p:animScale>
                                      <p:cBhvr>
                                        <p:cTn id="129" dur="13">
                                          <p:stCondLst>
                                            <p:cond delay="656"/>
                                          </p:stCondLst>
                                        </p:cTn>
                                        <p:tgtEl>
                                          <p:spTgt spid="25"/>
                                        </p:tgtEl>
                                      </p:cBhvr>
                                      <p:to x="100000" y="80000"/>
                                    </p:animScale>
                                    <p:animScale>
                                      <p:cBhvr>
                                        <p:cTn id="130" dur="83" decel="50000">
                                          <p:stCondLst>
                                            <p:cond delay="669"/>
                                          </p:stCondLst>
                                        </p:cTn>
                                        <p:tgtEl>
                                          <p:spTgt spid="25"/>
                                        </p:tgtEl>
                                      </p:cBhvr>
                                      <p:to x="100000" y="100000"/>
                                    </p:animScale>
                                    <p:animScale>
                                      <p:cBhvr>
                                        <p:cTn id="131" dur="13">
                                          <p:stCondLst>
                                            <p:cond delay="821"/>
                                          </p:stCondLst>
                                        </p:cTn>
                                        <p:tgtEl>
                                          <p:spTgt spid="25"/>
                                        </p:tgtEl>
                                      </p:cBhvr>
                                      <p:to x="100000" y="90000"/>
                                    </p:animScale>
                                    <p:animScale>
                                      <p:cBhvr>
                                        <p:cTn id="132" dur="83" decel="50000">
                                          <p:stCondLst>
                                            <p:cond delay="834"/>
                                          </p:stCondLst>
                                        </p:cTn>
                                        <p:tgtEl>
                                          <p:spTgt spid="25"/>
                                        </p:tgtEl>
                                      </p:cBhvr>
                                      <p:to x="100000" y="100000"/>
                                    </p:animScale>
                                    <p:animScale>
                                      <p:cBhvr>
                                        <p:cTn id="133" dur="13">
                                          <p:stCondLst>
                                            <p:cond delay="904"/>
                                          </p:stCondLst>
                                        </p:cTn>
                                        <p:tgtEl>
                                          <p:spTgt spid="25"/>
                                        </p:tgtEl>
                                      </p:cBhvr>
                                      <p:to x="100000" y="95000"/>
                                    </p:animScale>
                                    <p:animScale>
                                      <p:cBhvr>
                                        <p:cTn id="134" dur="83" decel="50000">
                                          <p:stCondLst>
                                            <p:cond delay="917"/>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1" grpId="0"/>
      <p:bldP spid="12" grpId="0" animBg="1"/>
      <p:bldP spid="14" grpId="0"/>
      <p:bldP spid="15" grpId="0"/>
      <p:bldP spid="16" grpId="0"/>
      <p:bldP spid="17" grpId="0"/>
      <p:bldP spid="18" grpId="0"/>
      <p:bldP spid="19" grpId="0"/>
      <p:bldP spid="21" grpId="0"/>
      <p:bldP spid="22" grpId="0"/>
      <p:bldP spid="23"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8194" name="Picture 2"/>
          <p:cNvPicPr>
            <a:picLocks noChangeAspect="1" noChangeArrowheads="1"/>
          </p:cNvPicPr>
          <p:nvPr/>
        </p:nvPicPr>
        <p:blipFill>
          <a:blip r:embed="rId3"/>
          <a:srcRect/>
          <a:stretch>
            <a:fillRect/>
          </a:stretch>
        </p:blipFill>
        <p:spPr bwMode="auto">
          <a:xfrm>
            <a:off x="6400800" y="457200"/>
            <a:ext cx="2352675" cy="6858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6781800" y="1371600"/>
            <a:ext cx="1752600" cy="21336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a:srcRect/>
          <a:stretch>
            <a:fillRect/>
          </a:stretch>
        </p:blipFill>
        <p:spPr bwMode="auto">
          <a:xfrm>
            <a:off x="381000" y="3429000"/>
            <a:ext cx="8534400" cy="762000"/>
          </a:xfrm>
          <a:prstGeom prst="rect">
            <a:avLst/>
          </a:prstGeom>
          <a:solidFill>
            <a:schemeClr val="accent2"/>
          </a:solidFill>
          <a:ln w="9525">
            <a:noFill/>
            <a:miter lim="800000"/>
            <a:headEnd/>
            <a:tailEnd/>
          </a:ln>
          <a:effectLst/>
        </p:spPr>
      </p:pic>
      <p:pic>
        <p:nvPicPr>
          <p:cNvPr id="8197" name="Picture 5"/>
          <p:cNvPicPr>
            <a:picLocks noChangeAspect="1" noChangeArrowheads="1"/>
          </p:cNvPicPr>
          <p:nvPr/>
        </p:nvPicPr>
        <p:blipFill>
          <a:blip r:embed="rId6"/>
          <a:srcRect/>
          <a:stretch>
            <a:fillRect/>
          </a:stretch>
        </p:blipFill>
        <p:spPr bwMode="auto">
          <a:xfrm>
            <a:off x="152400" y="4343400"/>
            <a:ext cx="8858250" cy="2057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par>
                                <p:cTn id="8" presetID="4" presetClass="entr" presetSubtype="16" fill="hold"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box(in)">
                                      <p:cBhvr>
                                        <p:cTn id="10" dur="500"/>
                                        <p:tgtEl>
                                          <p:spTgt spid="8195"/>
                                        </p:tgtEl>
                                      </p:cBhvr>
                                    </p:animEffect>
                                  </p:childTnLst>
                                </p:cTn>
                              </p:par>
                              <p:par>
                                <p:cTn id="11" presetID="4" presetClass="entr" presetSubtype="16"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ox(in)">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197"/>
                                        </p:tgtEl>
                                        <p:attrNameLst>
                                          <p:attrName>style.visibility</p:attrName>
                                        </p:attrNameLst>
                                      </p:cBhvr>
                                      <p:to>
                                        <p:strVal val="visible"/>
                                      </p:to>
                                    </p:set>
                                    <p:animEffect transition="in" filter="box(in)">
                                      <p:cBhvr>
                                        <p:cTn id="18"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0" y="228600"/>
            <a:ext cx="4038600" cy="461665"/>
          </a:xfrm>
          <a:prstGeom prst="rect">
            <a:avLst/>
          </a:prstGeom>
          <a:solidFill>
            <a:schemeClr val="accent2">
              <a:lumMod val="60000"/>
              <a:lumOff val="40000"/>
            </a:schemeClr>
          </a:solidFill>
        </p:spPr>
        <p:txBody>
          <a:bodyPr wrap="square" rtlCol="0">
            <a:spAutoFit/>
          </a:bodyPr>
          <a:lstStyle/>
          <a:p>
            <a:pPr algn="r" rtl="1"/>
            <a:r>
              <a:rPr lang="fa-IR" sz="2400" b="1" dirty="0" smtClean="0">
                <a:cs typeface="B Nazanin" pitchFamily="2" charset="-78"/>
              </a:rPr>
              <a:t>پیدا کردن کرنش در قسمت </a:t>
            </a:r>
            <a:r>
              <a:rPr lang="en-US" sz="2400" b="1" dirty="0" smtClean="0">
                <a:cs typeface="B Nazanin" pitchFamily="2" charset="-78"/>
              </a:rPr>
              <a:t>AC</a:t>
            </a:r>
            <a:r>
              <a:rPr lang="fa-IR" sz="2400" b="1" dirty="0" smtClean="0">
                <a:cs typeface="B Nazanin" pitchFamily="2" charset="-78"/>
              </a:rPr>
              <a:t>: </a:t>
            </a:r>
            <a:endParaRPr lang="en-US" sz="2400" b="1" dirty="0">
              <a:cs typeface="B Nazanin" pitchFamily="2" charset="-78"/>
            </a:endParaRPr>
          </a:p>
        </p:txBody>
      </p:sp>
      <p:sp>
        <p:nvSpPr>
          <p:cNvPr id="3" name="TextBox 2"/>
          <p:cNvSpPr txBox="1"/>
          <p:nvPr/>
        </p:nvSpPr>
        <p:spPr>
          <a:xfrm>
            <a:off x="3581400" y="1676400"/>
            <a:ext cx="5181600" cy="400110"/>
          </a:xfrm>
          <a:prstGeom prst="rect">
            <a:avLst/>
          </a:prstGeom>
          <a:noFill/>
        </p:spPr>
        <p:txBody>
          <a:bodyPr wrap="square" rtlCol="0">
            <a:spAutoFit/>
          </a:bodyPr>
          <a:lstStyle/>
          <a:p>
            <a:pPr algn="r" rtl="1"/>
            <a:r>
              <a:rPr lang="fa-IR" sz="2000" b="1" dirty="0" smtClean="0">
                <a:cs typeface="B Nazanin" pitchFamily="2" charset="-78"/>
              </a:rPr>
              <a:t>الف) </a:t>
            </a:r>
            <a:r>
              <a:rPr lang="el-GR" sz="2000" b="1" dirty="0" smtClean="0">
                <a:cs typeface="B Nazanin" pitchFamily="2" charset="-78"/>
              </a:rPr>
              <a:t>ε</a:t>
            </a:r>
            <a:r>
              <a:rPr lang="en-US" sz="2000" b="1" baseline="-25000" dirty="0" smtClean="0">
                <a:cs typeface="B Nazanin" pitchFamily="2" charset="-78"/>
              </a:rPr>
              <a:t>T</a:t>
            </a:r>
            <a:r>
              <a:rPr lang="fa-IR" sz="2000" b="1" dirty="0" smtClean="0">
                <a:cs typeface="B Nazanin" pitchFamily="2" charset="-78"/>
              </a:rPr>
              <a:t>حاصل از تغییر دمای</a:t>
            </a:r>
            <a:r>
              <a:rPr lang="el-GR" sz="2000" b="1" dirty="0" smtClean="0">
                <a:latin typeface="Times New Roman" pitchFamily="18" charset="0"/>
                <a:cs typeface="B Nazanin" pitchFamily="2" charset="-78"/>
              </a:rPr>
              <a:t>Δ</a:t>
            </a:r>
            <a:r>
              <a:rPr lang="en-US" sz="2000" b="1" dirty="0" smtClean="0">
                <a:latin typeface="Times New Roman" pitchFamily="18" charset="0"/>
                <a:cs typeface="B Nazanin" pitchFamily="2" charset="-78"/>
              </a:rPr>
              <a:t>T</a:t>
            </a:r>
            <a:r>
              <a:rPr lang="fa-IR" sz="2000" b="1" dirty="0" smtClean="0">
                <a:latin typeface="Times New Roman" pitchFamily="18" charset="0"/>
                <a:cs typeface="B Nazanin" pitchFamily="2" charset="-78"/>
              </a:rPr>
              <a:t> در میله بدون کرنش:</a:t>
            </a:r>
            <a:r>
              <a:rPr lang="fa-IR" sz="2000" b="1" dirty="0" smtClean="0">
                <a:cs typeface="B Nazanin" pitchFamily="2" charset="-78"/>
              </a:rPr>
              <a:t> </a:t>
            </a:r>
            <a:endParaRPr lang="en-US" sz="2000" b="1" dirty="0">
              <a:cs typeface="B Nazanin" pitchFamily="2" charset="-78"/>
            </a:endParaRPr>
          </a:p>
        </p:txBody>
      </p:sp>
      <p:sp>
        <p:nvSpPr>
          <p:cNvPr id="4" name="TextBox 3"/>
          <p:cNvSpPr txBox="1"/>
          <p:nvPr/>
        </p:nvSpPr>
        <p:spPr>
          <a:xfrm>
            <a:off x="5181600" y="990600"/>
            <a:ext cx="3505200" cy="461665"/>
          </a:xfrm>
          <a:prstGeom prst="rect">
            <a:avLst/>
          </a:prstGeom>
          <a:noFill/>
        </p:spPr>
        <p:txBody>
          <a:bodyPr wrap="square" rtlCol="0">
            <a:spAutoFit/>
          </a:bodyPr>
          <a:lstStyle/>
          <a:p>
            <a:pPr algn="r" rtl="1"/>
            <a:r>
              <a:rPr lang="fa-IR" sz="2400" b="1" dirty="0" smtClean="0">
                <a:cs typeface="B Nazanin" pitchFamily="2" charset="-78"/>
              </a:rPr>
              <a:t>به دو قسمت تقسیم می شود:</a:t>
            </a:r>
            <a:endParaRPr lang="en-US" sz="2400" b="1" dirty="0">
              <a:cs typeface="B Nazanin" pitchFamily="2" charset="-78"/>
            </a:endParaRPr>
          </a:p>
        </p:txBody>
      </p:sp>
      <p:pic>
        <p:nvPicPr>
          <p:cNvPr id="19458" name="Picture 2"/>
          <p:cNvPicPr>
            <a:picLocks noChangeAspect="1" noChangeArrowheads="1"/>
          </p:cNvPicPr>
          <p:nvPr/>
        </p:nvPicPr>
        <p:blipFill>
          <a:blip r:embed="rId2"/>
          <a:srcRect/>
          <a:stretch>
            <a:fillRect/>
          </a:stretch>
        </p:blipFill>
        <p:spPr bwMode="auto">
          <a:xfrm>
            <a:off x="381000" y="1066800"/>
            <a:ext cx="3125878" cy="2438400"/>
          </a:xfrm>
          <a:prstGeom prst="rect">
            <a:avLst/>
          </a:prstGeom>
          <a:noFill/>
          <a:ln w="9525">
            <a:noFill/>
            <a:miter lim="800000"/>
            <a:headEnd/>
            <a:tailEnd/>
          </a:ln>
          <a:effectLst/>
        </p:spPr>
      </p:pic>
      <p:sp>
        <p:nvSpPr>
          <p:cNvPr id="6" name="TextBox 5"/>
          <p:cNvSpPr txBox="1"/>
          <p:nvPr/>
        </p:nvSpPr>
        <p:spPr>
          <a:xfrm>
            <a:off x="3505200" y="2590800"/>
            <a:ext cx="3886200" cy="461665"/>
          </a:xfrm>
          <a:prstGeom prst="rect">
            <a:avLst/>
          </a:prstGeom>
          <a:noFill/>
        </p:spPr>
        <p:txBody>
          <a:bodyPr wrap="square" rtlCol="0">
            <a:spAutoFit/>
          </a:bodyPr>
          <a:lstStyle/>
          <a:p>
            <a:pPr algn="ctr"/>
            <a:r>
              <a:rPr lang="el-GR" sz="2400" b="1" dirty="0" smtClean="0">
                <a:latin typeface="Times New Roman" pitchFamily="18" charset="0"/>
                <a:cs typeface="Times New Roman" pitchFamily="18" charset="0"/>
              </a:rPr>
              <a:t>ε</a:t>
            </a:r>
            <a:r>
              <a:rPr lang="en-US" sz="2400" b="1" baseline="-25000" dirty="0" smtClean="0">
                <a:latin typeface="Times New Roman" pitchFamily="18" charset="0"/>
                <a:cs typeface="Times New Roman" pitchFamily="18" charset="0"/>
              </a:rPr>
              <a:t>T</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αΔ</a:t>
            </a:r>
            <a:r>
              <a:rPr lang="en-US" sz="2400" dirty="0" smtClean="0">
                <a:latin typeface="Times New Roman" pitchFamily="18" charset="0"/>
                <a:cs typeface="Times New Roman" pitchFamily="18" charset="0"/>
              </a:rPr>
              <a:t>T</a:t>
            </a:r>
            <a:endParaRPr lang="en-US" sz="2400" dirty="0">
              <a:latin typeface="Times New Roman" pitchFamily="18" charset="0"/>
              <a:cs typeface="Times New Roman" pitchFamily="18" charset="0"/>
            </a:endParaRPr>
          </a:p>
        </p:txBody>
      </p:sp>
      <p:sp>
        <p:nvSpPr>
          <p:cNvPr id="7" name="TextBox 6"/>
          <p:cNvSpPr txBox="1"/>
          <p:nvPr/>
        </p:nvSpPr>
        <p:spPr>
          <a:xfrm>
            <a:off x="4038600" y="3429000"/>
            <a:ext cx="3429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(6.5×10 </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)(-125)= -812.5 × 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9" name="TextBox 8"/>
          <p:cNvSpPr txBox="1"/>
          <p:nvPr/>
        </p:nvSpPr>
        <p:spPr>
          <a:xfrm>
            <a:off x="457200" y="4191000"/>
            <a:ext cx="8382000" cy="707886"/>
          </a:xfrm>
          <a:prstGeom prst="rect">
            <a:avLst/>
          </a:prstGeom>
          <a:noFill/>
        </p:spPr>
        <p:txBody>
          <a:bodyPr wrap="square" rtlCol="0">
            <a:spAutoFit/>
          </a:bodyPr>
          <a:lstStyle/>
          <a:p>
            <a:pPr algn="r" rtl="1"/>
            <a:r>
              <a:rPr lang="fa-IR" sz="2000" b="1" dirty="0" smtClean="0">
                <a:cs typeface="B Nazanin" pitchFamily="2" charset="-78"/>
              </a:rPr>
              <a:t>ب) قسمت دیگر مربوط به </a:t>
            </a:r>
            <a:r>
              <a:rPr lang="fa-IR" sz="2000" b="1" dirty="0" smtClean="0">
                <a:latin typeface="Times New Roman" pitchFamily="18" charset="0"/>
                <a:cs typeface="B Nazanin" pitchFamily="2" charset="-78"/>
              </a:rPr>
              <a:t>تنش  </a:t>
            </a:r>
            <a:r>
              <a:rPr lang="el-GR" sz="2000" b="1" dirty="0" smtClean="0">
                <a:latin typeface="Times New Roman" pitchFamily="18" charset="0"/>
                <a:cs typeface="B Nazanin" pitchFamily="2" charset="-78"/>
              </a:rPr>
              <a:t> σ</a:t>
            </a:r>
            <a:r>
              <a:rPr lang="en-US" sz="2000" b="1" baseline="-25000" dirty="0" smtClean="0">
                <a:latin typeface="Times New Roman" pitchFamily="18" charset="0"/>
                <a:cs typeface="B Nazanin" pitchFamily="2" charset="-78"/>
              </a:rPr>
              <a:t>1</a:t>
            </a:r>
            <a:r>
              <a:rPr lang="fa-IR" sz="2000" b="1" dirty="0" smtClean="0">
                <a:latin typeface="Times New Roman" pitchFamily="18" charset="0"/>
                <a:cs typeface="B Nazanin" pitchFamily="2" charset="-78"/>
              </a:rPr>
              <a:t>حاصل از نیروی </a:t>
            </a:r>
            <a:r>
              <a:rPr lang="en-US" sz="2000" b="1" dirty="0" smtClean="0">
                <a:latin typeface="Times New Roman" pitchFamily="18" charset="0"/>
                <a:cs typeface="B Nazanin" pitchFamily="2" charset="-78"/>
              </a:rPr>
              <a:t>R</a:t>
            </a:r>
            <a:r>
              <a:rPr lang="en-US" sz="2000" b="1" baseline="-25000" dirty="0" smtClean="0">
                <a:latin typeface="Times New Roman" pitchFamily="18" charset="0"/>
                <a:cs typeface="B Nazanin" pitchFamily="2" charset="-78"/>
              </a:rPr>
              <a:t>B</a:t>
            </a:r>
            <a:r>
              <a:rPr lang="fa-IR" sz="2000" b="1" dirty="0" smtClean="0">
                <a:latin typeface="Times New Roman" pitchFamily="18" charset="0"/>
                <a:cs typeface="B Nazanin" pitchFamily="2" charset="-78"/>
              </a:rPr>
              <a:t> اعمال شده به میله است. به کمک قانون هوک این کرنش را اینگونه می نویسیم:</a:t>
            </a:r>
            <a:r>
              <a:rPr lang="fa-IR" sz="2000" b="1" dirty="0" smtClean="0">
                <a:cs typeface="B Nazanin" pitchFamily="2" charset="-78"/>
              </a:rPr>
              <a:t> </a:t>
            </a:r>
            <a:endParaRPr lang="en-US" sz="2000" b="1" dirty="0">
              <a:cs typeface="B Nazanin" pitchFamily="2" charset="-78"/>
            </a:endParaRPr>
          </a:p>
        </p:txBody>
      </p:sp>
      <p:pic>
        <p:nvPicPr>
          <p:cNvPr id="10" name="Picture 3"/>
          <p:cNvPicPr>
            <a:picLocks noChangeAspect="1" noChangeArrowheads="1"/>
          </p:cNvPicPr>
          <p:nvPr/>
        </p:nvPicPr>
        <p:blipFill>
          <a:blip r:embed="rId3"/>
          <a:srcRect/>
          <a:stretch>
            <a:fillRect/>
          </a:stretch>
        </p:blipFill>
        <p:spPr bwMode="auto">
          <a:xfrm>
            <a:off x="1371600" y="5257800"/>
            <a:ext cx="990600" cy="396240"/>
          </a:xfrm>
          <a:prstGeom prst="rect">
            <a:avLst/>
          </a:prstGeom>
          <a:noFill/>
          <a:ln w="9525">
            <a:noFill/>
            <a:miter lim="800000"/>
            <a:headEnd/>
            <a:tailEnd/>
          </a:ln>
          <a:effectLst/>
        </p:spPr>
      </p:pic>
      <p:sp>
        <p:nvSpPr>
          <p:cNvPr id="11" name="Rectangle 10"/>
          <p:cNvSpPr/>
          <p:nvPr/>
        </p:nvSpPr>
        <p:spPr>
          <a:xfrm>
            <a:off x="1524000" y="4876800"/>
            <a:ext cx="530915" cy="461665"/>
          </a:xfrm>
          <a:prstGeom prst="rect">
            <a:avLst/>
          </a:prstGeom>
        </p:spPr>
        <p:txBody>
          <a:bodyPr wrap="none">
            <a:spAutoFit/>
          </a:bodyPr>
          <a:lstStyle/>
          <a:p>
            <a:r>
              <a:rPr lang="el-GR" sz="2400" dirty="0" smtClean="0">
                <a:latin typeface="Times New Roman" pitchFamily="18" charset="0"/>
                <a:cs typeface="Times New Roman" pitchFamily="18" charset="0"/>
              </a:rPr>
              <a:t>σ </a:t>
            </a:r>
            <a:r>
              <a:rPr lang="en-US" sz="2400" baseline="-250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p:txBody>
      </p:sp>
      <p:sp>
        <p:nvSpPr>
          <p:cNvPr id="12" name="TextBox 11"/>
          <p:cNvSpPr txBox="1"/>
          <p:nvPr/>
        </p:nvSpPr>
        <p:spPr>
          <a:xfrm>
            <a:off x="1447800" y="54864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E</a:t>
            </a:r>
            <a:endParaRPr lang="en-US" sz="2400" dirty="0">
              <a:latin typeface="Times New Roman" pitchFamily="18" charset="0"/>
              <a:cs typeface="Times New Roman" pitchFamily="18" charset="0"/>
            </a:endParaRPr>
          </a:p>
        </p:txBody>
      </p:sp>
      <p:sp>
        <p:nvSpPr>
          <p:cNvPr id="15" name="TextBox 14"/>
          <p:cNvSpPr txBox="1"/>
          <p:nvPr/>
        </p:nvSpPr>
        <p:spPr>
          <a:xfrm>
            <a:off x="2438400" y="5181600"/>
            <a:ext cx="381000" cy="381000"/>
          </a:xfrm>
          <a:prstGeom prst="rect">
            <a:avLst/>
          </a:prstGeom>
          <a:noFill/>
        </p:spPr>
        <p:txBody>
          <a:bodyPr wrap="square" rtlCol="0">
            <a:spAutoFit/>
          </a:bodyPr>
          <a:lstStyle/>
          <a:p>
            <a:r>
              <a:rPr lang="en-US" dirty="0" smtClean="0"/>
              <a:t>=</a:t>
            </a:r>
            <a:endParaRPr lang="en-US" dirty="0"/>
          </a:p>
        </p:txBody>
      </p:sp>
      <p:pic>
        <p:nvPicPr>
          <p:cNvPr id="16" name="Picture 3"/>
          <p:cNvPicPr>
            <a:picLocks noChangeAspect="1" noChangeArrowheads="1"/>
          </p:cNvPicPr>
          <p:nvPr/>
        </p:nvPicPr>
        <p:blipFill>
          <a:blip r:embed="rId3"/>
          <a:srcRect/>
          <a:stretch>
            <a:fillRect/>
          </a:stretch>
        </p:blipFill>
        <p:spPr bwMode="auto">
          <a:xfrm>
            <a:off x="2743200" y="5257800"/>
            <a:ext cx="1524000" cy="396240"/>
          </a:xfrm>
          <a:prstGeom prst="rect">
            <a:avLst/>
          </a:prstGeom>
          <a:noFill/>
          <a:ln w="9525">
            <a:noFill/>
            <a:miter lim="800000"/>
            <a:headEnd/>
            <a:tailEnd/>
          </a:ln>
          <a:effectLst/>
        </p:spPr>
      </p:pic>
      <p:sp>
        <p:nvSpPr>
          <p:cNvPr id="17" name="TextBox 16"/>
          <p:cNvSpPr txBox="1"/>
          <p:nvPr/>
        </p:nvSpPr>
        <p:spPr>
          <a:xfrm>
            <a:off x="2895600" y="5562600"/>
            <a:ext cx="1295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29×10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18" name="TextBox 17"/>
          <p:cNvSpPr txBox="1"/>
          <p:nvPr/>
        </p:nvSpPr>
        <p:spPr>
          <a:xfrm>
            <a:off x="4343400" y="5257800"/>
            <a:ext cx="1828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1083.4× 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19" name="TextBox 18"/>
          <p:cNvSpPr txBox="1"/>
          <p:nvPr/>
        </p:nvSpPr>
        <p:spPr>
          <a:xfrm>
            <a:off x="2819400" y="4953000"/>
            <a:ext cx="1600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31.42×10</a:t>
            </a:r>
            <a:r>
              <a:rPr lang="en-US" baseline="30000" dirty="0" smtClean="0">
                <a:latin typeface="Times New Roman" pitchFamily="18" charset="0"/>
                <a:cs typeface="Times New Roman" pitchFamily="18" charset="0"/>
              </a:rPr>
              <a:t>3</a:t>
            </a:r>
            <a:endParaRPr lang="en-US" baseline="30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fade">
                                      <p:cBhvr>
                                        <p:cTn id="21" dur="1000"/>
                                        <p:tgtEl>
                                          <p:spTgt spid="19458"/>
                                        </p:tgtEl>
                                      </p:cBhvr>
                                    </p:animEffect>
                                    <p:anim calcmode="lin" valueType="num">
                                      <p:cBhvr>
                                        <p:cTn id="22" dur="1000" fill="hold"/>
                                        <p:tgtEl>
                                          <p:spTgt spid="19458"/>
                                        </p:tgtEl>
                                        <p:attrNameLst>
                                          <p:attrName>ppt_x</p:attrName>
                                        </p:attrNameLst>
                                      </p:cBhvr>
                                      <p:tavLst>
                                        <p:tav tm="0">
                                          <p:val>
                                            <p:strVal val="#ppt_x"/>
                                          </p:val>
                                        </p:tav>
                                        <p:tav tm="100000">
                                          <p:val>
                                            <p:strVal val="#ppt_x"/>
                                          </p:val>
                                        </p:tav>
                                      </p:tavLst>
                                    </p:anim>
                                    <p:anim calcmode="lin" valueType="num">
                                      <p:cBhvr>
                                        <p:cTn id="23" dur="1000" fill="hold"/>
                                        <p:tgtEl>
                                          <p:spTgt spid="1945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P spid="9" grpId="0"/>
      <p:bldP spid="11" grpId="0"/>
      <p:bldP spid="12" grpId="0"/>
      <p:bldP spid="15" grpId="0"/>
      <p:bldP spid="17" grpId="0"/>
      <p:bldP spid="18" grpId="0"/>
      <p:bldP spid="1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9852" y="381000"/>
            <a:ext cx="4765548"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با جمع دو مولفه کرنش در </a:t>
            </a:r>
            <a:r>
              <a:rPr lang="en-US" sz="2400" b="1" dirty="0" smtClean="0">
                <a:cs typeface="B Nazanin" pitchFamily="2" charset="-78"/>
              </a:rPr>
              <a:t>AC</a:t>
            </a:r>
            <a:r>
              <a:rPr lang="fa-IR" sz="2400" b="1" dirty="0" smtClean="0">
                <a:cs typeface="B Nazanin" pitchFamily="2" charset="-78"/>
              </a:rPr>
              <a:t> داریم:</a:t>
            </a:r>
            <a:endParaRPr lang="en-US" sz="2400" b="1" dirty="0">
              <a:cs typeface="B Nazanin" pitchFamily="2" charset="-78"/>
            </a:endParaRPr>
          </a:p>
        </p:txBody>
      </p:sp>
      <p:sp>
        <p:nvSpPr>
          <p:cNvPr id="3" name="Rectangle 2"/>
          <p:cNvSpPr/>
          <p:nvPr/>
        </p:nvSpPr>
        <p:spPr>
          <a:xfrm>
            <a:off x="228600" y="990600"/>
            <a:ext cx="1012789" cy="461665"/>
          </a:xfrm>
          <a:prstGeom prst="rect">
            <a:avLst/>
          </a:prstGeom>
        </p:spPr>
        <p:txBody>
          <a:bodyPr wrap="square">
            <a:spAutoFit/>
          </a:bodyPr>
          <a:lstStyle/>
          <a:p>
            <a:r>
              <a:rPr lang="el-GR" sz="2400" b="1" dirty="0" smtClean="0">
                <a:latin typeface="Times New Roman" pitchFamily="18" charset="0"/>
                <a:cs typeface="Times New Roman" pitchFamily="18" charset="0"/>
              </a:rPr>
              <a:t>ε</a:t>
            </a:r>
            <a:r>
              <a:rPr lang="en-US" sz="2400" b="1" baseline="-25000" dirty="0" smtClean="0">
                <a:latin typeface="Times New Roman" pitchFamily="18" charset="0"/>
                <a:cs typeface="Times New Roman" pitchFamily="18" charset="0"/>
              </a:rPr>
              <a:t>AC</a:t>
            </a:r>
            <a:r>
              <a:rPr lang="en-US" sz="2400" dirty="0" smtClean="0">
                <a:latin typeface="Times New Roman" pitchFamily="18" charset="0"/>
                <a:cs typeface="Times New Roman" pitchFamily="18" charset="0"/>
              </a:rPr>
              <a:t>=</a:t>
            </a:r>
            <a:endParaRPr lang="en-US" sz="2400" dirty="0"/>
          </a:p>
        </p:txBody>
      </p:sp>
      <p:sp>
        <p:nvSpPr>
          <p:cNvPr id="4" name="Rectangle 3"/>
          <p:cNvSpPr/>
          <p:nvPr/>
        </p:nvSpPr>
        <p:spPr>
          <a:xfrm>
            <a:off x="1066800" y="914400"/>
            <a:ext cx="569387" cy="461665"/>
          </a:xfrm>
          <a:prstGeom prst="rect">
            <a:avLst/>
          </a:prstGeom>
        </p:spPr>
        <p:txBody>
          <a:bodyPr wrap="none">
            <a:spAutoFit/>
          </a:bodyPr>
          <a:lstStyle/>
          <a:p>
            <a:r>
              <a:rPr lang="el-GR" sz="2400" b="1" dirty="0" smtClean="0">
                <a:latin typeface="Times New Roman" pitchFamily="18" charset="0"/>
                <a:cs typeface="Times New Roman" pitchFamily="18" charset="0"/>
              </a:rPr>
              <a:t>ε</a:t>
            </a:r>
            <a:r>
              <a:rPr lang="en-US" sz="2400" b="1" baseline="-25000" dirty="0" smtClean="0">
                <a:latin typeface="Times New Roman" pitchFamily="18" charset="0"/>
                <a:cs typeface="Times New Roman" pitchFamily="18" charset="0"/>
              </a:rPr>
              <a:t>T+</a:t>
            </a:r>
            <a:endParaRPr lang="en-US" sz="2400" dirty="0"/>
          </a:p>
        </p:txBody>
      </p:sp>
      <p:pic>
        <p:nvPicPr>
          <p:cNvPr id="5" name="Picture 3"/>
          <p:cNvPicPr>
            <a:picLocks noChangeAspect="1" noChangeArrowheads="1"/>
          </p:cNvPicPr>
          <p:nvPr/>
        </p:nvPicPr>
        <p:blipFill>
          <a:blip r:embed="rId2"/>
          <a:srcRect/>
          <a:stretch>
            <a:fillRect/>
          </a:stretch>
        </p:blipFill>
        <p:spPr bwMode="auto">
          <a:xfrm>
            <a:off x="1676400" y="1066800"/>
            <a:ext cx="990600" cy="396240"/>
          </a:xfrm>
          <a:prstGeom prst="rect">
            <a:avLst/>
          </a:prstGeom>
          <a:noFill/>
          <a:ln w="9525">
            <a:noFill/>
            <a:miter lim="800000"/>
            <a:headEnd/>
            <a:tailEnd/>
          </a:ln>
          <a:effectLst/>
        </p:spPr>
      </p:pic>
      <p:sp>
        <p:nvSpPr>
          <p:cNvPr id="6" name="Rectangle 5"/>
          <p:cNvSpPr/>
          <p:nvPr/>
        </p:nvSpPr>
        <p:spPr>
          <a:xfrm>
            <a:off x="1828800" y="685800"/>
            <a:ext cx="530915" cy="461665"/>
          </a:xfrm>
          <a:prstGeom prst="rect">
            <a:avLst/>
          </a:prstGeom>
        </p:spPr>
        <p:txBody>
          <a:bodyPr wrap="none">
            <a:spAutoFit/>
          </a:bodyPr>
          <a:lstStyle/>
          <a:p>
            <a:r>
              <a:rPr lang="el-GR" sz="2400" dirty="0" smtClean="0">
                <a:latin typeface="Times New Roman" pitchFamily="18" charset="0"/>
                <a:cs typeface="Times New Roman" pitchFamily="18" charset="0"/>
              </a:rPr>
              <a:t>σ </a:t>
            </a:r>
            <a:r>
              <a:rPr lang="en-US" sz="2400" baseline="-250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p:txBody>
      </p:sp>
      <p:sp>
        <p:nvSpPr>
          <p:cNvPr id="7" name="TextBox 6"/>
          <p:cNvSpPr txBox="1"/>
          <p:nvPr/>
        </p:nvSpPr>
        <p:spPr>
          <a:xfrm>
            <a:off x="1752600" y="12954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E</a:t>
            </a:r>
            <a:endParaRPr lang="en-US" sz="2400" dirty="0">
              <a:latin typeface="Times New Roman" pitchFamily="18" charset="0"/>
              <a:cs typeface="Times New Roman" pitchFamily="18" charset="0"/>
            </a:endParaRPr>
          </a:p>
        </p:txBody>
      </p:sp>
      <p:sp>
        <p:nvSpPr>
          <p:cNvPr id="8" name="TextBox 7"/>
          <p:cNvSpPr txBox="1"/>
          <p:nvPr/>
        </p:nvSpPr>
        <p:spPr>
          <a:xfrm>
            <a:off x="2743200" y="1066800"/>
            <a:ext cx="5486400" cy="369332"/>
          </a:xfrm>
          <a:prstGeom prst="rect">
            <a:avLst/>
          </a:prstGeom>
          <a:noFill/>
        </p:spPr>
        <p:txBody>
          <a:bodyPr wrap="square" rtlCol="0">
            <a:spAutoFit/>
          </a:bodyPr>
          <a:lstStyle/>
          <a:p>
            <a:r>
              <a:rPr lang="en-US" dirty="0" smtClean="0"/>
              <a:t>=</a:t>
            </a:r>
            <a:r>
              <a:rPr lang="en-US" dirty="0" smtClean="0">
                <a:latin typeface="Times New Roman" pitchFamily="18" charset="0"/>
                <a:cs typeface="Times New Roman" pitchFamily="18" charset="0"/>
              </a:rPr>
              <a:t> -812.5 ×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+ 1083.4×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a:t>
            </a:r>
            <a:r>
              <a:rPr lang="en-US" baseline="30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271×10</a:t>
            </a:r>
            <a:r>
              <a:rPr lang="en-US" baseline="30000" dirty="0" smtClean="0">
                <a:latin typeface="Times New Roman" pitchFamily="18" charset="0"/>
                <a:cs typeface="Times New Roman" pitchFamily="18" charset="0"/>
              </a:rPr>
              <a:t>-6</a:t>
            </a:r>
            <a:r>
              <a:rPr lang="en-US" dirty="0" smtClean="0"/>
              <a:t> </a:t>
            </a:r>
            <a:endParaRPr lang="en-US" dirty="0"/>
          </a:p>
        </p:txBody>
      </p:sp>
      <p:sp>
        <p:nvSpPr>
          <p:cNvPr id="9" name="TextBox 8"/>
          <p:cNvSpPr txBox="1"/>
          <p:nvPr/>
        </p:nvSpPr>
        <p:spPr>
          <a:xfrm>
            <a:off x="4357116" y="1981200"/>
            <a:ext cx="4405884"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برای کرنش در قسمت </a:t>
            </a:r>
            <a:r>
              <a:rPr lang="en-US" sz="2400" b="1" dirty="0" smtClean="0">
                <a:cs typeface="B Nazanin" pitchFamily="2" charset="-78"/>
              </a:rPr>
              <a:t>CB</a:t>
            </a:r>
            <a:r>
              <a:rPr lang="fa-IR" sz="2400" b="1" dirty="0" smtClean="0">
                <a:cs typeface="B Nazanin" pitchFamily="2" charset="-78"/>
              </a:rPr>
              <a:t> نیز داریم:</a:t>
            </a:r>
            <a:endParaRPr lang="en-US" sz="2400" b="1" dirty="0">
              <a:cs typeface="B Nazanin" pitchFamily="2" charset="-78"/>
            </a:endParaRPr>
          </a:p>
        </p:txBody>
      </p:sp>
      <p:sp>
        <p:nvSpPr>
          <p:cNvPr id="10" name="Rectangle 9"/>
          <p:cNvSpPr/>
          <p:nvPr/>
        </p:nvSpPr>
        <p:spPr>
          <a:xfrm>
            <a:off x="228600" y="2743200"/>
            <a:ext cx="1012789" cy="461665"/>
          </a:xfrm>
          <a:prstGeom prst="rect">
            <a:avLst/>
          </a:prstGeom>
        </p:spPr>
        <p:txBody>
          <a:bodyPr wrap="square">
            <a:spAutoFit/>
          </a:bodyPr>
          <a:lstStyle/>
          <a:p>
            <a:r>
              <a:rPr lang="el-GR" sz="2400" b="1" dirty="0" smtClean="0">
                <a:latin typeface="Times New Roman" pitchFamily="18" charset="0"/>
                <a:cs typeface="Times New Roman" pitchFamily="18" charset="0"/>
              </a:rPr>
              <a:t>ε</a:t>
            </a:r>
            <a:r>
              <a:rPr lang="en-US" sz="2400" b="1" baseline="-25000" dirty="0" smtClean="0">
                <a:latin typeface="Times New Roman" pitchFamily="18" charset="0"/>
                <a:cs typeface="Times New Roman" pitchFamily="18" charset="0"/>
              </a:rPr>
              <a:t>CB</a:t>
            </a:r>
            <a:r>
              <a:rPr lang="en-US" sz="2400" dirty="0" smtClean="0">
                <a:latin typeface="Times New Roman" pitchFamily="18" charset="0"/>
                <a:cs typeface="Times New Roman" pitchFamily="18" charset="0"/>
              </a:rPr>
              <a:t>=</a:t>
            </a:r>
            <a:endParaRPr lang="en-US" sz="2400" dirty="0"/>
          </a:p>
        </p:txBody>
      </p:sp>
      <p:sp>
        <p:nvSpPr>
          <p:cNvPr id="11" name="Rectangle 10"/>
          <p:cNvSpPr/>
          <p:nvPr/>
        </p:nvSpPr>
        <p:spPr>
          <a:xfrm>
            <a:off x="1066800" y="2667000"/>
            <a:ext cx="569387" cy="461665"/>
          </a:xfrm>
          <a:prstGeom prst="rect">
            <a:avLst/>
          </a:prstGeom>
        </p:spPr>
        <p:txBody>
          <a:bodyPr wrap="none">
            <a:spAutoFit/>
          </a:bodyPr>
          <a:lstStyle/>
          <a:p>
            <a:r>
              <a:rPr lang="el-GR" sz="2400" b="1" dirty="0" smtClean="0">
                <a:latin typeface="Times New Roman" pitchFamily="18" charset="0"/>
                <a:cs typeface="Times New Roman" pitchFamily="18" charset="0"/>
              </a:rPr>
              <a:t>ε</a:t>
            </a:r>
            <a:r>
              <a:rPr lang="en-US" sz="2400" b="1" baseline="-25000" dirty="0" smtClean="0">
                <a:latin typeface="Times New Roman" pitchFamily="18" charset="0"/>
                <a:cs typeface="Times New Roman" pitchFamily="18" charset="0"/>
              </a:rPr>
              <a:t>T+</a:t>
            </a:r>
            <a:endParaRPr lang="en-US" sz="2400" dirty="0"/>
          </a:p>
        </p:txBody>
      </p:sp>
      <p:pic>
        <p:nvPicPr>
          <p:cNvPr id="12" name="Picture 3"/>
          <p:cNvPicPr>
            <a:picLocks noChangeAspect="1" noChangeArrowheads="1"/>
          </p:cNvPicPr>
          <p:nvPr/>
        </p:nvPicPr>
        <p:blipFill>
          <a:blip r:embed="rId2"/>
          <a:srcRect/>
          <a:stretch>
            <a:fillRect/>
          </a:stretch>
        </p:blipFill>
        <p:spPr bwMode="auto">
          <a:xfrm>
            <a:off x="1676400" y="2819400"/>
            <a:ext cx="990600" cy="396240"/>
          </a:xfrm>
          <a:prstGeom prst="rect">
            <a:avLst/>
          </a:prstGeom>
          <a:noFill/>
          <a:ln w="9525">
            <a:noFill/>
            <a:miter lim="800000"/>
            <a:headEnd/>
            <a:tailEnd/>
          </a:ln>
          <a:effectLst/>
        </p:spPr>
      </p:pic>
      <p:sp>
        <p:nvSpPr>
          <p:cNvPr id="13" name="Rectangle 12"/>
          <p:cNvSpPr/>
          <p:nvPr/>
        </p:nvSpPr>
        <p:spPr>
          <a:xfrm>
            <a:off x="1828800" y="2438400"/>
            <a:ext cx="530915" cy="461665"/>
          </a:xfrm>
          <a:prstGeom prst="rect">
            <a:avLst/>
          </a:prstGeom>
        </p:spPr>
        <p:txBody>
          <a:bodyPr wrap="none">
            <a:spAutoFit/>
          </a:bodyPr>
          <a:lstStyle/>
          <a:p>
            <a:r>
              <a:rPr lang="el-GR" sz="2400" dirty="0" smtClean="0">
                <a:latin typeface="Times New Roman" pitchFamily="18" charset="0"/>
                <a:cs typeface="Times New Roman" pitchFamily="18" charset="0"/>
              </a:rPr>
              <a:t>σ </a:t>
            </a:r>
            <a:r>
              <a:rPr lang="en-US" sz="2400" baseline="-250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p:txBody>
      </p:sp>
      <p:sp>
        <p:nvSpPr>
          <p:cNvPr id="14" name="TextBox 13"/>
          <p:cNvSpPr txBox="1"/>
          <p:nvPr/>
        </p:nvSpPr>
        <p:spPr>
          <a:xfrm>
            <a:off x="1752600" y="30480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E</a:t>
            </a:r>
            <a:endParaRPr lang="en-US" sz="2400" dirty="0">
              <a:latin typeface="Times New Roman" pitchFamily="18" charset="0"/>
              <a:cs typeface="Times New Roman" pitchFamily="18" charset="0"/>
            </a:endParaRPr>
          </a:p>
        </p:txBody>
      </p:sp>
      <p:sp>
        <p:nvSpPr>
          <p:cNvPr id="15" name="TextBox 14"/>
          <p:cNvSpPr txBox="1"/>
          <p:nvPr/>
        </p:nvSpPr>
        <p:spPr>
          <a:xfrm>
            <a:off x="2743200" y="2819400"/>
            <a:ext cx="5486400" cy="369332"/>
          </a:xfrm>
          <a:prstGeom prst="rect">
            <a:avLst/>
          </a:prstGeom>
          <a:noFill/>
        </p:spPr>
        <p:txBody>
          <a:bodyPr wrap="square" rtlCol="0">
            <a:spAutoFit/>
          </a:bodyPr>
          <a:lstStyle/>
          <a:p>
            <a:r>
              <a:rPr lang="en-US" dirty="0" smtClean="0"/>
              <a:t>=</a:t>
            </a:r>
            <a:r>
              <a:rPr lang="en-US" dirty="0" smtClean="0">
                <a:latin typeface="Times New Roman" pitchFamily="18" charset="0"/>
                <a:cs typeface="Times New Roman" pitchFamily="18" charset="0"/>
              </a:rPr>
              <a:t> -812.5 ×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+ 541.7×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a:t>
            </a:r>
            <a:r>
              <a:rPr lang="en-US" baseline="30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-271×10</a:t>
            </a:r>
            <a:r>
              <a:rPr lang="en-US" baseline="30000" dirty="0" smtClean="0">
                <a:latin typeface="Times New Roman" pitchFamily="18" charset="0"/>
                <a:cs typeface="Times New Roman" pitchFamily="18" charset="0"/>
              </a:rPr>
              <a:t>-6</a:t>
            </a:r>
            <a:r>
              <a:rPr lang="en-US" dirty="0" smtClean="0"/>
              <a:t> </a:t>
            </a:r>
            <a:endParaRPr lang="en-US" dirty="0"/>
          </a:p>
        </p:txBody>
      </p:sp>
      <p:sp>
        <p:nvSpPr>
          <p:cNvPr id="16" name="TextBox 15"/>
          <p:cNvSpPr txBox="1"/>
          <p:nvPr/>
        </p:nvSpPr>
        <p:spPr>
          <a:xfrm>
            <a:off x="3429000" y="3657600"/>
            <a:ext cx="53340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تغییر شکل ها در دو قشمت میله هم چنین است:</a:t>
            </a:r>
            <a:endParaRPr lang="en-US" sz="2400" b="1" dirty="0">
              <a:cs typeface="B Nazanin" pitchFamily="2" charset="-78"/>
            </a:endParaRPr>
          </a:p>
        </p:txBody>
      </p:sp>
      <p:sp>
        <p:nvSpPr>
          <p:cNvPr id="17" name="Rectangle 16"/>
          <p:cNvSpPr/>
          <p:nvPr/>
        </p:nvSpPr>
        <p:spPr>
          <a:xfrm>
            <a:off x="381000" y="4191000"/>
            <a:ext cx="1012789" cy="461665"/>
          </a:xfrm>
          <a:prstGeom prst="rect">
            <a:avLst/>
          </a:prstGeom>
        </p:spPr>
        <p:txBody>
          <a:bodyPr wrap="square">
            <a:spAutoFit/>
          </a:bodyPr>
          <a:lstStyle/>
          <a:p>
            <a:r>
              <a:rPr lang="el-GR" sz="2400" b="1" dirty="0" smtClean="0">
                <a:latin typeface="Times New Roman" pitchFamily="18" charset="0"/>
                <a:cs typeface="Times New Roman" pitchFamily="18" charset="0"/>
              </a:rPr>
              <a:t>δ</a:t>
            </a:r>
            <a:r>
              <a:rPr lang="en-US" sz="2400" b="1" baseline="-25000" dirty="0" smtClean="0">
                <a:latin typeface="Times New Roman" pitchFamily="18" charset="0"/>
                <a:cs typeface="Times New Roman" pitchFamily="18" charset="0"/>
              </a:rPr>
              <a:t>AC</a:t>
            </a:r>
            <a:r>
              <a:rPr lang="en-US" sz="2400" dirty="0" smtClean="0">
                <a:latin typeface="Times New Roman" pitchFamily="18" charset="0"/>
                <a:cs typeface="Times New Roman" pitchFamily="18" charset="0"/>
              </a:rPr>
              <a:t>=</a:t>
            </a:r>
            <a:endParaRPr lang="en-US" sz="2400" dirty="0"/>
          </a:p>
        </p:txBody>
      </p:sp>
      <p:sp>
        <p:nvSpPr>
          <p:cNvPr id="18" name="Rectangle 17"/>
          <p:cNvSpPr/>
          <p:nvPr/>
        </p:nvSpPr>
        <p:spPr>
          <a:xfrm>
            <a:off x="1143000" y="4191000"/>
            <a:ext cx="505267" cy="369332"/>
          </a:xfrm>
          <a:prstGeom prst="rect">
            <a:avLst/>
          </a:prstGeom>
        </p:spPr>
        <p:txBody>
          <a:bodyPr wrap="none">
            <a:spAutoFit/>
          </a:bodyPr>
          <a:lstStyle/>
          <a:p>
            <a:r>
              <a:rPr lang="el-GR" b="1" dirty="0" smtClean="0">
                <a:latin typeface="Times New Roman" pitchFamily="18" charset="0"/>
                <a:cs typeface="Times New Roman" pitchFamily="18" charset="0"/>
              </a:rPr>
              <a:t>ε</a:t>
            </a:r>
            <a:r>
              <a:rPr lang="en-US" b="1" baseline="-25000" dirty="0" smtClean="0">
                <a:latin typeface="Times New Roman" pitchFamily="18" charset="0"/>
                <a:cs typeface="Times New Roman" pitchFamily="18" charset="0"/>
              </a:rPr>
              <a:t>AC</a:t>
            </a:r>
            <a:endParaRPr lang="en-US" dirty="0"/>
          </a:p>
        </p:txBody>
      </p:sp>
      <p:sp>
        <p:nvSpPr>
          <p:cNvPr id="19" name="TextBox 18"/>
          <p:cNvSpPr txBox="1"/>
          <p:nvPr/>
        </p:nvSpPr>
        <p:spPr>
          <a:xfrm>
            <a:off x="1600200" y="4267200"/>
            <a:ext cx="914400" cy="369332"/>
          </a:xfrm>
          <a:prstGeom prst="rect">
            <a:avLst/>
          </a:prstGeom>
          <a:noFill/>
        </p:spPr>
        <p:txBody>
          <a:bodyPr wrap="square" rtlCol="0">
            <a:spAutoFit/>
          </a:bodyPr>
          <a:lstStyle/>
          <a:p>
            <a:r>
              <a:rPr lang="en-US" dirty="0" smtClean="0"/>
              <a:t>(AC)= </a:t>
            </a:r>
            <a:endParaRPr lang="en-US" dirty="0"/>
          </a:p>
        </p:txBody>
      </p:sp>
      <p:sp>
        <p:nvSpPr>
          <p:cNvPr id="20" name="TextBox 19"/>
          <p:cNvSpPr txBox="1"/>
          <p:nvPr/>
        </p:nvSpPr>
        <p:spPr>
          <a:xfrm>
            <a:off x="2209800" y="4267200"/>
            <a:ext cx="34290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(271×10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(12)= 3.25 × 10</a:t>
            </a:r>
            <a:r>
              <a:rPr lang="en-US" baseline="30000" dirty="0" smtClean="0">
                <a:latin typeface="Times New Roman" pitchFamily="18" charset="0"/>
                <a:cs typeface="Times New Roman" pitchFamily="18" charset="0"/>
              </a:rPr>
              <a:t>-3</a:t>
            </a:r>
            <a:r>
              <a:rPr lang="en-US" dirty="0" smtClean="0"/>
              <a:t> </a:t>
            </a:r>
            <a:endParaRPr lang="en-US" dirty="0"/>
          </a:p>
        </p:txBody>
      </p:sp>
      <p:sp>
        <p:nvSpPr>
          <p:cNvPr id="21" name="Rectangle 20"/>
          <p:cNvSpPr/>
          <p:nvPr/>
        </p:nvSpPr>
        <p:spPr>
          <a:xfrm>
            <a:off x="457200" y="5029200"/>
            <a:ext cx="1012789" cy="461665"/>
          </a:xfrm>
          <a:prstGeom prst="rect">
            <a:avLst/>
          </a:prstGeom>
        </p:spPr>
        <p:txBody>
          <a:bodyPr wrap="square">
            <a:spAutoFit/>
          </a:bodyPr>
          <a:lstStyle/>
          <a:p>
            <a:r>
              <a:rPr lang="el-GR" sz="2400" b="1" dirty="0" smtClean="0">
                <a:latin typeface="Times New Roman" pitchFamily="18" charset="0"/>
                <a:cs typeface="Times New Roman" pitchFamily="18" charset="0"/>
              </a:rPr>
              <a:t>δ</a:t>
            </a:r>
            <a:r>
              <a:rPr lang="en-US" sz="2400" b="1" baseline="-25000" dirty="0" smtClean="0">
                <a:latin typeface="Times New Roman" pitchFamily="18" charset="0"/>
                <a:cs typeface="Times New Roman" pitchFamily="18" charset="0"/>
              </a:rPr>
              <a:t>CB</a:t>
            </a:r>
            <a:r>
              <a:rPr lang="en-US" sz="2400" dirty="0" smtClean="0">
                <a:latin typeface="Times New Roman" pitchFamily="18" charset="0"/>
                <a:cs typeface="Times New Roman" pitchFamily="18" charset="0"/>
              </a:rPr>
              <a:t>=</a:t>
            </a:r>
            <a:endParaRPr lang="en-US" sz="2400" dirty="0"/>
          </a:p>
        </p:txBody>
      </p:sp>
      <p:sp>
        <p:nvSpPr>
          <p:cNvPr id="22" name="Rectangle 21"/>
          <p:cNvSpPr/>
          <p:nvPr/>
        </p:nvSpPr>
        <p:spPr>
          <a:xfrm>
            <a:off x="1219200" y="5029200"/>
            <a:ext cx="497252" cy="369332"/>
          </a:xfrm>
          <a:prstGeom prst="rect">
            <a:avLst/>
          </a:prstGeom>
        </p:spPr>
        <p:txBody>
          <a:bodyPr wrap="none">
            <a:spAutoFit/>
          </a:bodyPr>
          <a:lstStyle/>
          <a:p>
            <a:r>
              <a:rPr lang="el-GR" b="1" dirty="0" smtClean="0">
                <a:latin typeface="Times New Roman" pitchFamily="18" charset="0"/>
                <a:cs typeface="Times New Roman" pitchFamily="18" charset="0"/>
              </a:rPr>
              <a:t>ε</a:t>
            </a:r>
            <a:r>
              <a:rPr lang="en-US" b="1" baseline="-25000" dirty="0" smtClean="0">
                <a:latin typeface="Times New Roman" pitchFamily="18" charset="0"/>
                <a:cs typeface="Times New Roman" pitchFamily="18" charset="0"/>
              </a:rPr>
              <a:t>CB</a:t>
            </a:r>
            <a:endParaRPr lang="en-US" dirty="0"/>
          </a:p>
        </p:txBody>
      </p:sp>
      <p:sp>
        <p:nvSpPr>
          <p:cNvPr id="23" name="TextBox 22"/>
          <p:cNvSpPr txBox="1"/>
          <p:nvPr/>
        </p:nvSpPr>
        <p:spPr>
          <a:xfrm>
            <a:off x="1676400" y="5105400"/>
            <a:ext cx="914400" cy="369332"/>
          </a:xfrm>
          <a:prstGeom prst="rect">
            <a:avLst/>
          </a:prstGeom>
          <a:noFill/>
        </p:spPr>
        <p:txBody>
          <a:bodyPr wrap="square" rtlCol="0">
            <a:spAutoFit/>
          </a:bodyPr>
          <a:lstStyle/>
          <a:p>
            <a:r>
              <a:rPr lang="en-US" dirty="0" smtClean="0"/>
              <a:t>(CB)= </a:t>
            </a:r>
            <a:endParaRPr lang="en-US" dirty="0"/>
          </a:p>
        </p:txBody>
      </p:sp>
      <p:sp>
        <p:nvSpPr>
          <p:cNvPr id="24" name="TextBox 23"/>
          <p:cNvSpPr txBox="1"/>
          <p:nvPr/>
        </p:nvSpPr>
        <p:spPr>
          <a:xfrm>
            <a:off x="2286000" y="5105400"/>
            <a:ext cx="34290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(-271×10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(12)= -3.25 × 10</a:t>
            </a:r>
            <a:r>
              <a:rPr lang="en-US" baseline="30000" dirty="0" smtClean="0">
                <a:latin typeface="Times New Roman" pitchFamily="18" charset="0"/>
                <a:cs typeface="Times New Roman" pitchFamily="18" charset="0"/>
              </a:rPr>
              <a:t>-3</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1000"/>
                                        <p:tgtEl>
                                          <p:spTgt spid="17"/>
                                        </p:tgtEl>
                                      </p:cBhvr>
                                    </p:animEffect>
                                    <p:anim calcmode="lin" valueType="num">
                                      <p:cBhvr>
                                        <p:cTn id="87" dur="1000" fill="hold"/>
                                        <p:tgtEl>
                                          <p:spTgt spid="17"/>
                                        </p:tgtEl>
                                        <p:attrNameLst>
                                          <p:attrName>ppt_x</p:attrName>
                                        </p:attrNameLst>
                                      </p:cBhvr>
                                      <p:tavLst>
                                        <p:tav tm="0">
                                          <p:val>
                                            <p:strVal val="#ppt_x"/>
                                          </p:val>
                                        </p:tav>
                                        <p:tav tm="100000">
                                          <p:val>
                                            <p:strVal val="#ppt_x"/>
                                          </p:val>
                                        </p:tav>
                                      </p:tavLst>
                                    </p:anim>
                                    <p:anim calcmode="lin" valueType="num">
                                      <p:cBhvr>
                                        <p:cTn id="88" dur="1000" fill="hold"/>
                                        <p:tgtEl>
                                          <p:spTgt spid="1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1000"/>
                                        <p:tgtEl>
                                          <p:spTgt spid="19"/>
                                        </p:tgtEl>
                                      </p:cBhvr>
                                    </p:animEffect>
                                    <p:anim calcmode="lin" valueType="num">
                                      <p:cBhvr>
                                        <p:cTn id="97" dur="1000" fill="hold"/>
                                        <p:tgtEl>
                                          <p:spTgt spid="19"/>
                                        </p:tgtEl>
                                        <p:attrNameLst>
                                          <p:attrName>ppt_x</p:attrName>
                                        </p:attrNameLst>
                                      </p:cBhvr>
                                      <p:tavLst>
                                        <p:tav tm="0">
                                          <p:val>
                                            <p:strVal val="#ppt_x"/>
                                          </p:val>
                                        </p:tav>
                                        <p:tav tm="100000">
                                          <p:val>
                                            <p:strVal val="#ppt_x"/>
                                          </p:val>
                                        </p:tav>
                                      </p:tavLst>
                                    </p:anim>
                                    <p:anim calcmode="lin" valueType="num">
                                      <p:cBhvr>
                                        <p:cTn id="98" dur="1000" fill="hold"/>
                                        <p:tgtEl>
                                          <p:spTgt spid="1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1000"/>
                                        <p:tgtEl>
                                          <p:spTgt spid="20"/>
                                        </p:tgtEl>
                                      </p:cBhvr>
                                    </p:animEffect>
                                    <p:anim calcmode="lin" valueType="num">
                                      <p:cBhvr>
                                        <p:cTn id="102" dur="1000" fill="hold"/>
                                        <p:tgtEl>
                                          <p:spTgt spid="20"/>
                                        </p:tgtEl>
                                        <p:attrNameLst>
                                          <p:attrName>ppt_x</p:attrName>
                                        </p:attrNameLst>
                                      </p:cBhvr>
                                      <p:tavLst>
                                        <p:tav tm="0">
                                          <p:val>
                                            <p:strVal val="#ppt_x"/>
                                          </p:val>
                                        </p:tav>
                                        <p:tav tm="100000">
                                          <p:val>
                                            <p:strVal val="#ppt_x"/>
                                          </p:val>
                                        </p:tav>
                                      </p:tavLst>
                                    </p:anim>
                                    <p:anim calcmode="lin" valueType="num">
                                      <p:cBhvr>
                                        <p:cTn id="103" dur="1000" fill="hold"/>
                                        <p:tgtEl>
                                          <p:spTgt spid="20"/>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1000"/>
                                        <p:tgtEl>
                                          <p:spTgt spid="21"/>
                                        </p:tgtEl>
                                      </p:cBhvr>
                                    </p:animEffect>
                                    <p:anim calcmode="lin" valueType="num">
                                      <p:cBhvr>
                                        <p:cTn id="107" dur="1000" fill="hold"/>
                                        <p:tgtEl>
                                          <p:spTgt spid="21"/>
                                        </p:tgtEl>
                                        <p:attrNameLst>
                                          <p:attrName>ppt_x</p:attrName>
                                        </p:attrNameLst>
                                      </p:cBhvr>
                                      <p:tavLst>
                                        <p:tav tm="0">
                                          <p:val>
                                            <p:strVal val="#ppt_x"/>
                                          </p:val>
                                        </p:tav>
                                        <p:tav tm="100000">
                                          <p:val>
                                            <p:strVal val="#ppt_x"/>
                                          </p:val>
                                        </p:tav>
                                      </p:tavLst>
                                    </p:anim>
                                    <p:anim calcmode="lin" valueType="num">
                                      <p:cBhvr>
                                        <p:cTn id="108" dur="1000" fill="hold"/>
                                        <p:tgtEl>
                                          <p:spTgt spid="21"/>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anim calcmode="lin" valueType="num">
                                      <p:cBhvr>
                                        <p:cTn id="112" dur="1000" fill="hold"/>
                                        <p:tgtEl>
                                          <p:spTgt spid="22"/>
                                        </p:tgtEl>
                                        <p:attrNameLst>
                                          <p:attrName>ppt_x</p:attrName>
                                        </p:attrNameLst>
                                      </p:cBhvr>
                                      <p:tavLst>
                                        <p:tav tm="0">
                                          <p:val>
                                            <p:strVal val="#ppt_x"/>
                                          </p:val>
                                        </p:tav>
                                        <p:tav tm="100000">
                                          <p:val>
                                            <p:strVal val="#ppt_x"/>
                                          </p:val>
                                        </p:tav>
                                      </p:tavLst>
                                    </p:anim>
                                    <p:anim calcmode="lin" valueType="num">
                                      <p:cBhvr>
                                        <p:cTn id="113" dur="1000" fill="hold"/>
                                        <p:tgtEl>
                                          <p:spTgt spid="22"/>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fade">
                                      <p:cBhvr>
                                        <p:cTn id="116" dur="1000"/>
                                        <p:tgtEl>
                                          <p:spTgt spid="23"/>
                                        </p:tgtEl>
                                      </p:cBhvr>
                                    </p:animEffect>
                                    <p:anim calcmode="lin" valueType="num">
                                      <p:cBhvr>
                                        <p:cTn id="117" dur="1000" fill="hold"/>
                                        <p:tgtEl>
                                          <p:spTgt spid="23"/>
                                        </p:tgtEl>
                                        <p:attrNameLst>
                                          <p:attrName>ppt_x</p:attrName>
                                        </p:attrNameLst>
                                      </p:cBhvr>
                                      <p:tavLst>
                                        <p:tav tm="0">
                                          <p:val>
                                            <p:strVal val="#ppt_x"/>
                                          </p:val>
                                        </p:tav>
                                        <p:tav tm="100000">
                                          <p:val>
                                            <p:strVal val="#ppt_x"/>
                                          </p:val>
                                        </p:tav>
                                      </p:tavLst>
                                    </p:anim>
                                    <p:anim calcmode="lin" valueType="num">
                                      <p:cBhvr>
                                        <p:cTn id="118" dur="1000" fill="hold"/>
                                        <p:tgtEl>
                                          <p:spTgt spid="23"/>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fade">
                                      <p:cBhvr>
                                        <p:cTn id="121" dur="1000"/>
                                        <p:tgtEl>
                                          <p:spTgt spid="24"/>
                                        </p:tgtEl>
                                      </p:cBhvr>
                                    </p:animEffect>
                                    <p:anim calcmode="lin" valueType="num">
                                      <p:cBhvr>
                                        <p:cTn id="122" dur="1000" fill="hold"/>
                                        <p:tgtEl>
                                          <p:spTgt spid="24"/>
                                        </p:tgtEl>
                                        <p:attrNameLst>
                                          <p:attrName>ppt_x</p:attrName>
                                        </p:attrNameLst>
                                      </p:cBhvr>
                                      <p:tavLst>
                                        <p:tav tm="0">
                                          <p:val>
                                            <p:strVal val="#ppt_x"/>
                                          </p:val>
                                        </p:tav>
                                        <p:tav tm="100000">
                                          <p:val>
                                            <p:strVal val="#ppt_x"/>
                                          </p:val>
                                        </p:tav>
                                      </p:tavLst>
                                    </p:anim>
                                    <p:anim calcmode="lin" valueType="num">
                                      <p:cBhvr>
                                        <p:cTn id="1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P spid="8" grpId="0"/>
      <p:bldP spid="9" grpId="0" animBg="1"/>
      <p:bldP spid="10" grpId="0"/>
      <p:bldP spid="11" grpId="0"/>
      <p:bldP spid="13" grpId="0"/>
      <p:bldP spid="14" grpId="0"/>
      <p:bldP spid="15" grpId="0"/>
      <p:bldP spid="16" grpId="0" animBg="1"/>
      <p:bldP spid="17" grpId="0"/>
      <p:bldP spid="18" grpId="0"/>
      <p:bldP spid="19" grpId="0"/>
      <p:bldP spid="20" grpId="0"/>
      <p:bldP spid="21" grpId="0"/>
      <p:bldP spid="22" grpId="0"/>
      <p:bldP spid="23" grpId="0"/>
      <p:bldP spid="2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8610600" cy="1569660"/>
          </a:xfrm>
          <a:prstGeom prst="rect">
            <a:avLst/>
          </a:prstGeom>
          <a:solidFill>
            <a:schemeClr val="bg2">
              <a:lumMod val="90000"/>
            </a:schemeClr>
          </a:solidFill>
        </p:spPr>
        <p:txBody>
          <a:bodyPr wrap="square" rtlCol="0">
            <a:spAutoFit/>
          </a:bodyPr>
          <a:lstStyle/>
          <a:p>
            <a:pPr algn="just" rtl="1"/>
            <a:r>
              <a:rPr lang="fa-IR" sz="2400" dirty="0" smtClean="0">
                <a:cs typeface="B Nazanin" pitchFamily="2" charset="-78"/>
              </a:rPr>
              <a:t>مثال: میله </a:t>
            </a:r>
            <a:r>
              <a:rPr lang="en-US" sz="2000" dirty="0" smtClean="0">
                <a:latin typeface="Times New Roman" pitchFamily="18" charset="0"/>
                <a:cs typeface="Times New Roman" pitchFamily="18" charset="0"/>
              </a:rPr>
              <a:t>CE</a:t>
            </a:r>
            <a:r>
              <a:rPr lang="fa-IR" sz="2400" dirty="0" smtClean="0">
                <a:cs typeface="B Nazanin" pitchFamily="2" charset="-78"/>
              </a:rPr>
              <a:t> به قطر </a:t>
            </a:r>
            <a:r>
              <a:rPr lang="en-US" sz="2400" dirty="0" smtClean="0">
                <a:cs typeface="B Nazanin" pitchFamily="2" charset="-78"/>
              </a:rPr>
              <a:t>12 </a:t>
            </a:r>
            <a:r>
              <a:rPr lang="en-US" sz="2000" dirty="0" smtClean="0">
                <a:latin typeface="Times New Roman" pitchFamily="18" charset="0"/>
                <a:cs typeface="Times New Roman" pitchFamily="18" charset="0"/>
              </a:rPr>
              <a:t>mm</a:t>
            </a:r>
            <a:r>
              <a:rPr lang="fa-IR" sz="2400" dirty="0" smtClean="0">
                <a:cs typeface="B Nazanin" pitchFamily="2" charset="-78"/>
              </a:rPr>
              <a:t> و میله </a:t>
            </a:r>
            <a:r>
              <a:rPr lang="en-US" sz="2400" dirty="0" smtClean="0">
                <a:cs typeface="B Nazanin" pitchFamily="2" charset="-78"/>
              </a:rPr>
              <a:t>DF</a:t>
            </a:r>
            <a:r>
              <a:rPr lang="fa-IR" sz="2400" dirty="0" smtClean="0">
                <a:cs typeface="B Nazanin" pitchFamily="2" charset="-78"/>
              </a:rPr>
              <a:t> به قطر </a:t>
            </a:r>
            <a:r>
              <a:rPr lang="en-US" sz="2400" dirty="0" smtClean="0">
                <a:cs typeface="B Nazanin" pitchFamily="2" charset="-78"/>
              </a:rPr>
              <a:t>18</a:t>
            </a:r>
            <a:r>
              <a:rPr lang="en-US" sz="2000" dirty="0" smtClean="0">
                <a:latin typeface="Times New Roman" pitchFamily="18" charset="0"/>
                <a:cs typeface="Times New Roman" pitchFamily="18" charset="0"/>
              </a:rPr>
              <a:t>mm</a:t>
            </a:r>
            <a:r>
              <a:rPr lang="fa-IR" sz="2400" dirty="0" smtClean="0">
                <a:cs typeface="B Nazanin" pitchFamily="2" charset="-78"/>
              </a:rPr>
              <a:t> مطابق شکل به میله صلب </a:t>
            </a:r>
            <a:r>
              <a:rPr lang="en-US" sz="2000" dirty="0" smtClean="0">
                <a:latin typeface="Times New Roman" pitchFamily="18" charset="0"/>
                <a:cs typeface="Times New Roman" pitchFamily="18" charset="0"/>
              </a:rPr>
              <a:t>ABCD</a:t>
            </a:r>
            <a:r>
              <a:rPr lang="fa-IR" sz="2400" dirty="0" smtClean="0">
                <a:cs typeface="B Nazanin" pitchFamily="2" charset="-78"/>
              </a:rPr>
              <a:t> متصل شده اند. با فرض اینکه همه میله ها از آلومینیوم ساخته شده اند که در آن </a:t>
            </a:r>
            <a:r>
              <a:rPr lang="en-US" sz="2000" dirty="0" smtClean="0">
                <a:latin typeface="Times New Roman" pitchFamily="18" charset="0"/>
                <a:cs typeface="Times New Roman" pitchFamily="18" charset="0"/>
              </a:rPr>
              <a:t>E</a:t>
            </a:r>
            <a:r>
              <a:rPr lang="en-US" sz="2400" dirty="0" smtClean="0">
                <a:cs typeface="B Nazanin" pitchFamily="2" charset="-78"/>
              </a:rPr>
              <a:t>=70 </a:t>
            </a:r>
            <a:r>
              <a:rPr lang="en-US" sz="2400" dirty="0" err="1" smtClean="0">
                <a:cs typeface="B Nazanin" pitchFamily="2" charset="-78"/>
              </a:rPr>
              <a:t>GPa</a:t>
            </a:r>
            <a:r>
              <a:rPr lang="fa-IR" sz="2400" dirty="0" smtClean="0">
                <a:cs typeface="B Nazanin" pitchFamily="2" charset="-78"/>
              </a:rPr>
              <a:t> مطلوب است الف) نیروی هر میله در اثر بارگذاری نشان داده شده، ب) خیز متناظر نقطه </a:t>
            </a:r>
            <a:r>
              <a:rPr lang="en-US" sz="2000" dirty="0" smtClean="0">
                <a:latin typeface="Times New Roman" pitchFamily="18" charset="0"/>
                <a:cs typeface="Times New Roman" pitchFamily="18" charset="0"/>
              </a:rPr>
              <a:t>A</a:t>
            </a:r>
            <a:r>
              <a:rPr lang="fa-IR" sz="2400" dirty="0" smtClean="0">
                <a:cs typeface="B Nazanin" pitchFamily="2" charset="-78"/>
              </a:rPr>
              <a:t>.</a:t>
            </a:r>
            <a:endParaRPr lang="en-US" sz="2400"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990600" y="2133600"/>
            <a:ext cx="6915150" cy="420233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838200" y="838200"/>
            <a:ext cx="7068065" cy="5029200"/>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752600" y="3200400"/>
            <a:ext cx="4953000" cy="2900362"/>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838200" y="1905000"/>
            <a:ext cx="7909791" cy="990600"/>
          </a:xfrm>
          <a:prstGeom prst="rect">
            <a:avLst/>
          </a:prstGeom>
          <a:noFill/>
          <a:ln w="9525">
            <a:noFill/>
            <a:miter lim="800000"/>
            <a:headEnd/>
            <a:tailEnd/>
          </a:ln>
          <a:effectLst/>
        </p:spPr>
      </p:pic>
      <p:sp>
        <p:nvSpPr>
          <p:cNvPr id="4" name="TextBox 3"/>
          <p:cNvSpPr txBox="1"/>
          <p:nvPr/>
        </p:nvSpPr>
        <p:spPr>
          <a:xfrm>
            <a:off x="0" y="381000"/>
            <a:ext cx="9144000" cy="830997"/>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استاتیک. </a:t>
            </a:r>
            <a:r>
              <a:rPr lang="fa-IR" sz="2400" dirty="0" smtClean="0">
                <a:cs typeface="B Nazanin" pitchFamily="2" charset="-78"/>
              </a:rPr>
              <a:t>با رسم نمودار پیکر آزاد میله </a:t>
            </a:r>
            <a:r>
              <a:rPr lang="en-US" sz="2000" dirty="0" smtClean="0">
                <a:latin typeface="Times New Roman" pitchFamily="18" charset="0"/>
                <a:cs typeface="Times New Roman" pitchFamily="18" charset="0"/>
              </a:rPr>
              <a:t>ABCD</a:t>
            </a:r>
            <a:r>
              <a:rPr lang="fa-IR" sz="2400" dirty="0" smtClean="0">
                <a:cs typeface="B Nazanin" pitchFamily="2" charset="-78"/>
              </a:rPr>
              <a:t> در می یابیم که واکنش در </a:t>
            </a:r>
            <a:r>
              <a:rPr lang="en-US" sz="2000" dirty="0" smtClean="0">
                <a:latin typeface="Times New Roman" pitchFamily="18" charset="0"/>
                <a:cs typeface="Times New Roman" pitchFamily="18" charset="0"/>
              </a:rPr>
              <a:t>B</a:t>
            </a:r>
            <a:r>
              <a:rPr lang="fa-IR" sz="2400" dirty="0" smtClean="0">
                <a:cs typeface="B Nazanin" pitchFamily="2" charset="-78"/>
              </a:rPr>
              <a:t> و نیروهای حاصل از میله های </a:t>
            </a:r>
            <a:r>
              <a:rPr lang="en-US" sz="2000" dirty="0" smtClean="0">
                <a:latin typeface="Times New Roman" pitchFamily="18" charset="0"/>
                <a:cs typeface="Times New Roman" pitchFamily="18" charset="0"/>
              </a:rPr>
              <a:t>CE</a:t>
            </a:r>
            <a:r>
              <a:rPr lang="fa-IR" sz="2400" dirty="0" smtClean="0">
                <a:cs typeface="B Nazanin" pitchFamily="2" charset="-78"/>
              </a:rPr>
              <a:t> و </a:t>
            </a:r>
            <a:r>
              <a:rPr lang="en-US" sz="2000" dirty="0" smtClean="0">
                <a:latin typeface="Times New Roman" pitchFamily="18" charset="0"/>
                <a:cs typeface="Times New Roman" pitchFamily="18" charset="0"/>
              </a:rPr>
              <a:t>DF</a:t>
            </a:r>
            <a:r>
              <a:rPr lang="fa-IR" sz="2400" dirty="0" smtClean="0">
                <a:cs typeface="B Nazanin" pitchFamily="2" charset="-78"/>
              </a:rPr>
              <a:t> نامعین هستند. اما به کمک استاتیک می نویسیم:</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387"/>
                                        </p:tgtEl>
                                        <p:attrNameLst>
                                          <p:attrName>style.visibility</p:attrName>
                                        </p:attrNameLst>
                                      </p:cBhvr>
                                      <p:to>
                                        <p:strVal val="visible"/>
                                      </p:to>
                                    </p:set>
                                    <p:animEffect transition="in" filter="fade">
                                      <p:cBhvr>
                                        <p:cTn id="19" dur="1000"/>
                                        <p:tgtEl>
                                          <p:spTgt spid="16387"/>
                                        </p:tgtEl>
                                      </p:cBhvr>
                                    </p:animEffect>
                                    <p:anim calcmode="lin" valueType="num">
                                      <p:cBhvr>
                                        <p:cTn id="20" dur="1000" fill="hold"/>
                                        <p:tgtEl>
                                          <p:spTgt spid="16387"/>
                                        </p:tgtEl>
                                        <p:attrNameLst>
                                          <p:attrName>ppt_x</p:attrName>
                                        </p:attrNameLst>
                                      </p:cBhvr>
                                      <p:tavLst>
                                        <p:tav tm="0">
                                          <p:val>
                                            <p:strVal val="#ppt_x"/>
                                          </p:val>
                                        </p:tav>
                                        <p:tav tm="100000">
                                          <p:val>
                                            <p:strVal val="#ppt_x"/>
                                          </p:val>
                                        </p:tav>
                                      </p:tavLst>
                                    </p:anim>
                                    <p:anim calcmode="lin" valueType="num">
                                      <p:cBhvr>
                                        <p:cTn id="21"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0"/>
            <a:ext cx="8534400" cy="830997"/>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هندسه. </a:t>
            </a:r>
            <a:r>
              <a:rPr lang="fa-IR" sz="2400" dirty="0" smtClean="0">
                <a:cs typeface="B Nazanin" pitchFamily="2" charset="-78"/>
              </a:rPr>
              <a:t>بعد از اعمال بار 40 کیلونیوتن میله به وضعیت </a:t>
            </a:r>
            <a:r>
              <a:rPr lang="en-US" sz="2400" dirty="0" smtClean="0">
                <a:cs typeface="+mj-cs"/>
              </a:rPr>
              <a:t>A´B´C´D´</a:t>
            </a:r>
            <a:r>
              <a:rPr lang="fa-IR" sz="2400" dirty="0" smtClean="0">
                <a:cs typeface="+mj-cs"/>
              </a:rPr>
              <a:t> </a:t>
            </a:r>
            <a:r>
              <a:rPr lang="fa-IR" sz="2400" dirty="0" smtClean="0">
                <a:cs typeface="B Nazanin" pitchFamily="2" charset="-78"/>
              </a:rPr>
              <a:t>می رسد. در مثلث های متشابه´ </a:t>
            </a:r>
            <a:r>
              <a:rPr lang="en-US" sz="2400" dirty="0" smtClean="0">
                <a:cs typeface="+mj-cs"/>
              </a:rPr>
              <a:t>BAA</a:t>
            </a:r>
            <a:r>
              <a:rPr lang="fa-IR" sz="2400" dirty="0" smtClean="0">
                <a:cs typeface="B Nazanin" pitchFamily="2" charset="-78"/>
              </a:rPr>
              <a:t>، </a:t>
            </a:r>
            <a:r>
              <a:rPr lang="en-US" sz="2400" dirty="0" smtClean="0">
                <a:cs typeface="+mj-cs"/>
              </a:rPr>
              <a:t>BCC</a:t>
            </a:r>
            <a:r>
              <a:rPr lang="en-US" sz="2400" dirty="0" smtClean="0">
                <a:cs typeface="B Nazanin" pitchFamily="2" charset="-78"/>
              </a:rPr>
              <a:t>´</a:t>
            </a:r>
            <a:r>
              <a:rPr lang="fa-IR" sz="2400" dirty="0" smtClean="0">
                <a:cs typeface="B Nazanin" pitchFamily="2" charset="-78"/>
              </a:rPr>
              <a:t> و </a:t>
            </a:r>
            <a:r>
              <a:rPr lang="en-US" sz="2400" dirty="0" smtClean="0">
                <a:cs typeface="+mj-cs"/>
              </a:rPr>
              <a:t>BDD´</a:t>
            </a:r>
            <a:r>
              <a:rPr lang="fa-IR" sz="2400" dirty="0" smtClean="0">
                <a:cs typeface="+mj-cs"/>
              </a:rPr>
              <a:t> </a:t>
            </a:r>
            <a:r>
              <a:rPr lang="fa-IR" sz="2400" dirty="0" smtClean="0">
                <a:cs typeface="B Nazanin" pitchFamily="2" charset="-78"/>
              </a:rPr>
              <a:t>داریم:</a:t>
            </a:r>
            <a:endParaRPr lang="en-US" sz="2400" dirty="0">
              <a:cs typeface="B Nazanin" pitchFamily="2" charset="-78"/>
            </a:endParaRPr>
          </a:p>
        </p:txBody>
      </p:sp>
      <p:pic>
        <p:nvPicPr>
          <p:cNvPr id="17410" name="Picture 2"/>
          <p:cNvPicPr>
            <a:picLocks noChangeAspect="1" noChangeArrowheads="1"/>
          </p:cNvPicPr>
          <p:nvPr/>
        </p:nvPicPr>
        <p:blipFill>
          <a:blip r:embed="rId2"/>
          <a:srcRect/>
          <a:stretch>
            <a:fillRect/>
          </a:stretch>
        </p:blipFill>
        <p:spPr bwMode="auto">
          <a:xfrm>
            <a:off x="685800" y="2895600"/>
            <a:ext cx="7061322" cy="270510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914400" y="990600"/>
            <a:ext cx="7435678" cy="220980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4"/>
          <a:srcRect/>
          <a:stretch>
            <a:fillRect/>
          </a:stretch>
        </p:blipFill>
        <p:spPr bwMode="auto">
          <a:xfrm>
            <a:off x="1371600" y="5295900"/>
            <a:ext cx="5164748" cy="15621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Effect transition="in" filter="fade">
                                      <p:cBhvr>
                                        <p:cTn id="19" dur="1000"/>
                                        <p:tgtEl>
                                          <p:spTgt spid="17411"/>
                                        </p:tgtEl>
                                      </p:cBhvr>
                                    </p:animEffect>
                                    <p:anim calcmode="lin" valueType="num">
                                      <p:cBhvr>
                                        <p:cTn id="20" dur="1000" fill="hold"/>
                                        <p:tgtEl>
                                          <p:spTgt spid="17411"/>
                                        </p:tgtEl>
                                        <p:attrNameLst>
                                          <p:attrName>ppt_x</p:attrName>
                                        </p:attrNameLst>
                                      </p:cBhvr>
                                      <p:tavLst>
                                        <p:tav tm="0">
                                          <p:val>
                                            <p:strVal val="#ppt_x"/>
                                          </p:val>
                                        </p:tav>
                                        <p:tav tm="100000">
                                          <p:val>
                                            <p:strVal val="#ppt_x"/>
                                          </p:val>
                                        </p:tav>
                                      </p:tavLst>
                                    </p:anim>
                                    <p:anim calcmode="lin" valueType="num">
                                      <p:cBhvr>
                                        <p:cTn id="21"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0600" y="457200"/>
            <a:ext cx="14224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تغییر شکل. </a:t>
            </a:r>
            <a:endParaRPr lang="en-US" sz="2400" b="1" dirty="0">
              <a:cs typeface="B Nazanin" pitchFamily="2" charset="-78"/>
            </a:endParaRPr>
          </a:p>
        </p:txBody>
      </p:sp>
      <p:pic>
        <p:nvPicPr>
          <p:cNvPr id="18434" name="Picture 2"/>
          <p:cNvPicPr>
            <a:picLocks noChangeAspect="1" noChangeArrowheads="1"/>
          </p:cNvPicPr>
          <p:nvPr/>
        </p:nvPicPr>
        <p:blipFill>
          <a:blip r:embed="rId2"/>
          <a:srcRect/>
          <a:stretch>
            <a:fillRect/>
          </a:stretch>
        </p:blipFill>
        <p:spPr bwMode="auto">
          <a:xfrm>
            <a:off x="381000" y="533400"/>
            <a:ext cx="5981700" cy="106680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2057400" y="3810000"/>
            <a:ext cx="4514850" cy="2819400"/>
          </a:xfrm>
          <a:prstGeom prst="rect">
            <a:avLst/>
          </a:prstGeom>
          <a:noFill/>
          <a:ln w="9525">
            <a:noFill/>
            <a:miter lim="800000"/>
            <a:headEnd/>
            <a:tailEnd/>
          </a:ln>
          <a:effectLst/>
        </p:spPr>
      </p:pic>
      <p:sp>
        <p:nvSpPr>
          <p:cNvPr id="5" name="TextBox 4"/>
          <p:cNvSpPr txBox="1"/>
          <p:nvPr/>
        </p:nvSpPr>
        <p:spPr>
          <a:xfrm>
            <a:off x="5638800" y="2133600"/>
            <a:ext cx="32004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با قرار دادن </a:t>
            </a:r>
            <a:r>
              <a:rPr lang="el-GR" sz="2400" b="1" dirty="0" smtClean="0">
                <a:cs typeface="B Nazanin" pitchFamily="2" charset="-78"/>
              </a:rPr>
              <a:t>δ</a:t>
            </a:r>
            <a:r>
              <a:rPr lang="en-US" sz="2400" b="1" baseline="-25000" dirty="0" smtClean="0">
                <a:cs typeface="B Nazanin" pitchFamily="2" charset="-78"/>
              </a:rPr>
              <a:t>C</a:t>
            </a:r>
            <a:r>
              <a:rPr lang="fa-IR" sz="2400" b="1" dirty="0" smtClean="0">
                <a:cs typeface="B Nazanin" pitchFamily="2" charset="-78"/>
              </a:rPr>
              <a:t> و</a:t>
            </a:r>
            <a:r>
              <a:rPr lang="el-GR" sz="2400" b="1" dirty="0" smtClean="0">
                <a:cs typeface="B Nazanin" pitchFamily="2" charset="-78"/>
              </a:rPr>
              <a:t> δ</a:t>
            </a:r>
            <a:r>
              <a:rPr lang="en-US" sz="2400" b="1" baseline="-25000" dirty="0" smtClean="0">
                <a:cs typeface="B Nazanin" pitchFamily="2" charset="-78"/>
              </a:rPr>
              <a:t>D</a:t>
            </a:r>
            <a:r>
              <a:rPr lang="fa-IR" sz="2400" b="1" dirty="0" smtClean="0">
                <a:cs typeface="B Nazanin" pitchFamily="2" charset="-78"/>
              </a:rPr>
              <a:t> داریم: </a:t>
            </a:r>
            <a:endParaRPr lang="en-US" sz="2400" b="1" dirty="0">
              <a:cs typeface="B Nazanin" pitchFamily="2" charset="-78"/>
            </a:endParaRPr>
          </a:p>
        </p:txBody>
      </p:sp>
      <p:pic>
        <p:nvPicPr>
          <p:cNvPr id="18436" name="Picture 4"/>
          <p:cNvPicPr>
            <a:picLocks noChangeAspect="1" noChangeArrowheads="1"/>
          </p:cNvPicPr>
          <p:nvPr/>
        </p:nvPicPr>
        <p:blipFill>
          <a:blip r:embed="rId4"/>
          <a:srcRect/>
          <a:stretch>
            <a:fillRect/>
          </a:stretch>
        </p:blipFill>
        <p:spPr bwMode="auto">
          <a:xfrm>
            <a:off x="0" y="1981200"/>
            <a:ext cx="5715000" cy="838200"/>
          </a:xfrm>
          <a:prstGeom prst="rect">
            <a:avLst/>
          </a:prstGeom>
          <a:noFill/>
          <a:ln w="9525">
            <a:noFill/>
            <a:miter lim="800000"/>
            <a:headEnd/>
            <a:tailEnd/>
          </a:ln>
          <a:effectLst/>
        </p:spPr>
      </p:pic>
      <p:pic>
        <p:nvPicPr>
          <p:cNvPr id="18437" name="Picture 5"/>
          <p:cNvPicPr>
            <a:picLocks noChangeAspect="1" noChangeArrowheads="1"/>
          </p:cNvPicPr>
          <p:nvPr/>
        </p:nvPicPr>
        <p:blipFill>
          <a:blip r:embed="rId5"/>
          <a:srcRect/>
          <a:stretch>
            <a:fillRect/>
          </a:stretch>
        </p:blipFill>
        <p:spPr bwMode="auto">
          <a:xfrm>
            <a:off x="457200" y="2895600"/>
            <a:ext cx="7239000" cy="838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8434"/>
                                        </p:tgtEl>
                                        <p:attrNameLst>
                                          <p:attrName>style.visibility</p:attrName>
                                        </p:attrNameLst>
                                      </p:cBhvr>
                                      <p:to>
                                        <p:strVal val="visible"/>
                                      </p:to>
                                    </p:set>
                                    <p:animEffect transition="in" filter="wipe(down)">
                                      <p:cBhvr>
                                        <p:cTn id="23" dur="580">
                                          <p:stCondLst>
                                            <p:cond delay="0"/>
                                          </p:stCondLst>
                                        </p:cTn>
                                        <p:tgtEl>
                                          <p:spTgt spid="18434"/>
                                        </p:tgtEl>
                                      </p:cBhvr>
                                    </p:animEffect>
                                    <p:anim calcmode="lin" valueType="num">
                                      <p:cBhvr>
                                        <p:cTn id="24" dur="1822" tmFilter="0,0; 0.14,0.36; 0.43,0.73; 0.71,0.91; 1.0,1.0">
                                          <p:stCondLst>
                                            <p:cond delay="0"/>
                                          </p:stCondLst>
                                        </p:cTn>
                                        <p:tgtEl>
                                          <p:spTgt spid="1843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43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43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43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434"/>
                                        </p:tgtEl>
                                        <p:attrNameLst>
                                          <p:attrName>ppt_y</p:attrName>
                                        </p:attrNameLst>
                                      </p:cBhvr>
                                      <p:tavLst>
                                        <p:tav tm="0" fmla="#ppt_y-sin(pi*$)/81">
                                          <p:val>
                                            <p:fltVal val="0"/>
                                          </p:val>
                                        </p:tav>
                                        <p:tav tm="100000">
                                          <p:val>
                                            <p:fltVal val="1"/>
                                          </p:val>
                                        </p:tav>
                                      </p:tavLst>
                                    </p:anim>
                                    <p:animScale>
                                      <p:cBhvr>
                                        <p:cTn id="29" dur="26">
                                          <p:stCondLst>
                                            <p:cond delay="650"/>
                                          </p:stCondLst>
                                        </p:cTn>
                                        <p:tgtEl>
                                          <p:spTgt spid="18434"/>
                                        </p:tgtEl>
                                      </p:cBhvr>
                                      <p:to x="100000" y="60000"/>
                                    </p:animScale>
                                    <p:animScale>
                                      <p:cBhvr>
                                        <p:cTn id="30" dur="166" decel="50000">
                                          <p:stCondLst>
                                            <p:cond delay="676"/>
                                          </p:stCondLst>
                                        </p:cTn>
                                        <p:tgtEl>
                                          <p:spTgt spid="18434"/>
                                        </p:tgtEl>
                                      </p:cBhvr>
                                      <p:to x="100000" y="100000"/>
                                    </p:animScale>
                                    <p:animScale>
                                      <p:cBhvr>
                                        <p:cTn id="31" dur="26">
                                          <p:stCondLst>
                                            <p:cond delay="1312"/>
                                          </p:stCondLst>
                                        </p:cTn>
                                        <p:tgtEl>
                                          <p:spTgt spid="18434"/>
                                        </p:tgtEl>
                                      </p:cBhvr>
                                      <p:to x="100000" y="80000"/>
                                    </p:animScale>
                                    <p:animScale>
                                      <p:cBhvr>
                                        <p:cTn id="32" dur="166" decel="50000">
                                          <p:stCondLst>
                                            <p:cond delay="1338"/>
                                          </p:stCondLst>
                                        </p:cTn>
                                        <p:tgtEl>
                                          <p:spTgt spid="18434"/>
                                        </p:tgtEl>
                                      </p:cBhvr>
                                      <p:to x="100000" y="100000"/>
                                    </p:animScale>
                                    <p:animScale>
                                      <p:cBhvr>
                                        <p:cTn id="33" dur="26">
                                          <p:stCondLst>
                                            <p:cond delay="1642"/>
                                          </p:stCondLst>
                                        </p:cTn>
                                        <p:tgtEl>
                                          <p:spTgt spid="18434"/>
                                        </p:tgtEl>
                                      </p:cBhvr>
                                      <p:to x="100000" y="90000"/>
                                    </p:animScale>
                                    <p:animScale>
                                      <p:cBhvr>
                                        <p:cTn id="34" dur="166" decel="50000">
                                          <p:stCondLst>
                                            <p:cond delay="1668"/>
                                          </p:stCondLst>
                                        </p:cTn>
                                        <p:tgtEl>
                                          <p:spTgt spid="18434"/>
                                        </p:tgtEl>
                                      </p:cBhvr>
                                      <p:to x="100000" y="100000"/>
                                    </p:animScale>
                                    <p:animScale>
                                      <p:cBhvr>
                                        <p:cTn id="35" dur="26">
                                          <p:stCondLst>
                                            <p:cond delay="1808"/>
                                          </p:stCondLst>
                                        </p:cTn>
                                        <p:tgtEl>
                                          <p:spTgt spid="18434"/>
                                        </p:tgtEl>
                                      </p:cBhvr>
                                      <p:to x="100000" y="95000"/>
                                    </p:animScale>
                                    <p:animScale>
                                      <p:cBhvr>
                                        <p:cTn id="36" dur="166" decel="50000">
                                          <p:stCondLst>
                                            <p:cond delay="1834"/>
                                          </p:stCondLst>
                                        </p:cTn>
                                        <p:tgtEl>
                                          <p:spTgt spid="1843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436"/>
                                        </p:tgtEl>
                                        <p:attrNameLst>
                                          <p:attrName>style.visibility</p:attrName>
                                        </p:attrNameLst>
                                      </p:cBhvr>
                                      <p:to>
                                        <p:strVal val="visible"/>
                                      </p:to>
                                    </p:set>
                                    <p:animEffect transition="in" filter="fade">
                                      <p:cBhvr>
                                        <p:cTn id="46" dur="1000"/>
                                        <p:tgtEl>
                                          <p:spTgt spid="18436"/>
                                        </p:tgtEl>
                                      </p:cBhvr>
                                    </p:animEffect>
                                    <p:anim calcmode="lin" valueType="num">
                                      <p:cBhvr>
                                        <p:cTn id="47" dur="1000" fill="hold"/>
                                        <p:tgtEl>
                                          <p:spTgt spid="18436"/>
                                        </p:tgtEl>
                                        <p:attrNameLst>
                                          <p:attrName>ppt_x</p:attrName>
                                        </p:attrNameLst>
                                      </p:cBhvr>
                                      <p:tavLst>
                                        <p:tav tm="0">
                                          <p:val>
                                            <p:strVal val="#ppt_x"/>
                                          </p:val>
                                        </p:tav>
                                        <p:tav tm="100000">
                                          <p:val>
                                            <p:strVal val="#ppt_x"/>
                                          </p:val>
                                        </p:tav>
                                      </p:tavLst>
                                    </p:anim>
                                    <p:anim calcmode="lin" valueType="num">
                                      <p:cBhvr>
                                        <p:cTn id="48" dur="1000" fill="hold"/>
                                        <p:tgtEl>
                                          <p:spTgt spid="1843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437"/>
                                        </p:tgtEl>
                                        <p:attrNameLst>
                                          <p:attrName>style.visibility</p:attrName>
                                        </p:attrNameLst>
                                      </p:cBhvr>
                                      <p:to>
                                        <p:strVal val="visible"/>
                                      </p:to>
                                    </p:set>
                                    <p:animEffect transition="in" filter="fade">
                                      <p:cBhvr>
                                        <p:cTn id="51" dur="1000"/>
                                        <p:tgtEl>
                                          <p:spTgt spid="18437"/>
                                        </p:tgtEl>
                                      </p:cBhvr>
                                    </p:animEffect>
                                    <p:anim calcmode="lin" valueType="num">
                                      <p:cBhvr>
                                        <p:cTn id="52" dur="1000" fill="hold"/>
                                        <p:tgtEl>
                                          <p:spTgt spid="18437"/>
                                        </p:tgtEl>
                                        <p:attrNameLst>
                                          <p:attrName>ppt_x</p:attrName>
                                        </p:attrNameLst>
                                      </p:cBhvr>
                                      <p:tavLst>
                                        <p:tav tm="0">
                                          <p:val>
                                            <p:strVal val="#ppt_x"/>
                                          </p:val>
                                        </p:tav>
                                        <p:tav tm="100000">
                                          <p:val>
                                            <p:strVal val="#ppt_x"/>
                                          </p:val>
                                        </p:tav>
                                      </p:tavLst>
                                    </p:anim>
                                    <p:anim calcmode="lin" valueType="num">
                                      <p:cBhvr>
                                        <p:cTn id="53" dur="1000" fill="hold"/>
                                        <p:tgtEl>
                                          <p:spTgt spid="1843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8435"/>
                                        </p:tgtEl>
                                        <p:attrNameLst>
                                          <p:attrName>style.visibility</p:attrName>
                                        </p:attrNameLst>
                                      </p:cBhvr>
                                      <p:to>
                                        <p:strVal val="visible"/>
                                      </p:to>
                                    </p:set>
                                    <p:animEffect transition="in" filter="fade">
                                      <p:cBhvr>
                                        <p:cTn id="56" dur="1000"/>
                                        <p:tgtEl>
                                          <p:spTgt spid="18435"/>
                                        </p:tgtEl>
                                      </p:cBhvr>
                                    </p:animEffect>
                                    <p:anim calcmode="lin" valueType="num">
                                      <p:cBhvr>
                                        <p:cTn id="57" dur="1000" fill="hold"/>
                                        <p:tgtEl>
                                          <p:spTgt spid="18435"/>
                                        </p:tgtEl>
                                        <p:attrNameLst>
                                          <p:attrName>ppt_x</p:attrName>
                                        </p:attrNameLst>
                                      </p:cBhvr>
                                      <p:tavLst>
                                        <p:tav tm="0">
                                          <p:val>
                                            <p:strVal val="#ppt_x"/>
                                          </p:val>
                                        </p:tav>
                                        <p:tav tm="100000">
                                          <p:val>
                                            <p:strVal val="#ppt_x"/>
                                          </p:val>
                                        </p:tav>
                                      </p:tavLst>
                                    </p:anim>
                                    <p:anim calcmode="lin" valueType="num">
                                      <p:cBhvr>
                                        <p:cTn id="58" dur="10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457200"/>
            <a:ext cx="57912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نیرو در هر میله. </a:t>
            </a:r>
            <a:r>
              <a:rPr lang="fa-IR" sz="2400" dirty="0" smtClean="0">
                <a:cs typeface="B Nazanin" pitchFamily="2" charset="-78"/>
              </a:rPr>
              <a:t>با قرار دادن مقدار </a:t>
            </a:r>
            <a:r>
              <a:rPr lang="en-US" sz="2400" dirty="0" smtClean="0">
                <a:cs typeface="B Nazanin" pitchFamily="2" charset="-78"/>
              </a:rPr>
              <a:t>F</a:t>
            </a:r>
            <a:r>
              <a:rPr lang="en-US" sz="2400" baseline="-25000" dirty="0" smtClean="0">
                <a:cs typeface="B Nazanin" pitchFamily="2" charset="-78"/>
              </a:rPr>
              <a:t>CE</a:t>
            </a:r>
            <a:r>
              <a:rPr lang="fa-IR" sz="2400" dirty="0" smtClean="0">
                <a:cs typeface="B Nazanin" pitchFamily="2" charset="-78"/>
              </a:rPr>
              <a:t> در معادله 1 داریم:</a:t>
            </a:r>
            <a:endParaRPr lang="en-US" sz="2400" dirty="0">
              <a:cs typeface="B Nazanin" pitchFamily="2" charset="-78"/>
            </a:endParaRPr>
          </a:p>
        </p:txBody>
      </p:sp>
      <p:pic>
        <p:nvPicPr>
          <p:cNvPr id="19458" name="Picture 2"/>
          <p:cNvPicPr>
            <a:picLocks noChangeAspect="1" noChangeArrowheads="1"/>
          </p:cNvPicPr>
          <p:nvPr/>
        </p:nvPicPr>
        <p:blipFill>
          <a:blip r:embed="rId2"/>
          <a:srcRect/>
          <a:stretch>
            <a:fillRect/>
          </a:stretch>
        </p:blipFill>
        <p:spPr bwMode="auto">
          <a:xfrm>
            <a:off x="838200" y="1371600"/>
            <a:ext cx="7718425" cy="942975"/>
          </a:xfrm>
          <a:prstGeom prst="rect">
            <a:avLst/>
          </a:prstGeom>
          <a:noFill/>
          <a:ln w="9525">
            <a:noFill/>
            <a:miter lim="800000"/>
            <a:headEnd/>
            <a:tailEnd/>
          </a:ln>
          <a:effectLst/>
        </p:spPr>
      </p:pic>
      <p:sp>
        <p:nvSpPr>
          <p:cNvPr id="4" name="TextBox 3"/>
          <p:cNvSpPr txBox="1"/>
          <p:nvPr/>
        </p:nvSpPr>
        <p:spPr>
          <a:xfrm>
            <a:off x="5334000" y="2971800"/>
            <a:ext cx="34290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خیز. </a:t>
            </a:r>
            <a:r>
              <a:rPr lang="fa-IR" sz="2400" dirty="0" smtClean="0">
                <a:cs typeface="B Nazanin" pitchFamily="2" charset="-78"/>
              </a:rPr>
              <a:t>خیز در نقطه </a:t>
            </a:r>
            <a:r>
              <a:rPr lang="en-US" sz="2400" dirty="0" smtClean="0">
                <a:cs typeface="B Nazanin" pitchFamily="2" charset="-78"/>
              </a:rPr>
              <a:t>B</a:t>
            </a:r>
            <a:r>
              <a:rPr lang="fa-IR" sz="2400" dirty="0" smtClean="0">
                <a:cs typeface="B Nazanin" pitchFamily="2" charset="-78"/>
              </a:rPr>
              <a:t> برابر است با:</a:t>
            </a:r>
            <a:endParaRPr lang="en-US" sz="2400" dirty="0">
              <a:cs typeface="B Nazanin" pitchFamily="2" charset="-78"/>
            </a:endParaRPr>
          </a:p>
        </p:txBody>
      </p:sp>
      <p:pic>
        <p:nvPicPr>
          <p:cNvPr id="19459" name="Picture 3"/>
          <p:cNvPicPr>
            <a:picLocks noChangeAspect="1" noChangeArrowheads="1"/>
          </p:cNvPicPr>
          <p:nvPr/>
        </p:nvPicPr>
        <p:blipFill>
          <a:blip r:embed="rId3"/>
          <a:srcRect/>
          <a:stretch>
            <a:fillRect/>
          </a:stretch>
        </p:blipFill>
        <p:spPr bwMode="auto">
          <a:xfrm>
            <a:off x="485775" y="3657600"/>
            <a:ext cx="8658225" cy="962025"/>
          </a:xfrm>
          <a:prstGeom prst="rect">
            <a:avLst/>
          </a:prstGeom>
          <a:noFill/>
          <a:ln w="9525">
            <a:noFill/>
            <a:miter lim="800000"/>
            <a:headEnd/>
            <a:tailEnd/>
          </a:ln>
          <a:effectLst/>
        </p:spPr>
      </p:pic>
      <p:sp>
        <p:nvSpPr>
          <p:cNvPr id="6" name="TextBox 5"/>
          <p:cNvSpPr txBox="1"/>
          <p:nvPr/>
        </p:nvSpPr>
        <p:spPr>
          <a:xfrm>
            <a:off x="5063289" y="5105400"/>
            <a:ext cx="3699711" cy="461665"/>
          </a:xfrm>
          <a:prstGeom prst="rect">
            <a:avLst/>
          </a:prstGeom>
          <a:solidFill>
            <a:schemeClr val="bg2">
              <a:lumMod val="90000"/>
            </a:schemeClr>
          </a:solidFill>
        </p:spPr>
        <p:txBody>
          <a:bodyPr wrap="square" rtlCol="0">
            <a:spAutoFit/>
          </a:bodyPr>
          <a:lstStyle/>
          <a:p>
            <a:pPr algn="r" rtl="1"/>
            <a:r>
              <a:rPr lang="fa-IR" sz="2400" dirty="0" smtClean="0">
                <a:cs typeface="B Nazanin" pitchFamily="2" charset="-78"/>
              </a:rPr>
              <a:t>به کمک معادله 3 می نویسیم:</a:t>
            </a:r>
            <a:endParaRPr lang="en-US" sz="2400" dirty="0">
              <a:cs typeface="B Nazanin" pitchFamily="2" charset="-78"/>
            </a:endParaRPr>
          </a:p>
        </p:txBody>
      </p:sp>
      <p:pic>
        <p:nvPicPr>
          <p:cNvPr id="19460" name="Picture 4"/>
          <p:cNvPicPr>
            <a:picLocks noChangeAspect="1" noChangeArrowheads="1"/>
          </p:cNvPicPr>
          <p:nvPr/>
        </p:nvPicPr>
        <p:blipFill>
          <a:blip r:embed="rId4"/>
          <a:srcRect/>
          <a:stretch>
            <a:fillRect/>
          </a:stretch>
        </p:blipFill>
        <p:spPr bwMode="auto">
          <a:xfrm>
            <a:off x="457200" y="5867400"/>
            <a:ext cx="6660662" cy="533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459"/>
                                        </p:tgtEl>
                                        <p:attrNameLst>
                                          <p:attrName>style.visibility</p:attrName>
                                        </p:attrNameLst>
                                      </p:cBhvr>
                                      <p:to>
                                        <p:strVal val="visible"/>
                                      </p:to>
                                    </p:set>
                                    <p:animEffect transition="in" filter="fade">
                                      <p:cBhvr>
                                        <p:cTn id="24" dur="1000"/>
                                        <p:tgtEl>
                                          <p:spTgt spid="19459"/>
                                        </p:tgtEl>
                                      </p:cBhvr>
                                    </p:animEffect>
                                    <p:anim calcmode="lin" valueType="num">
                                      <p:cBhvr>
                                        <p:cTn id="25" dur="1000" fill="hold"/>
                                        <p:tgtEl>
                                          <p:spTgt spid="19459"/>
                                        </p:tgtEl>
                                        <p:attrNameLst>
                                          <p:attrName>ppt_x</p:attrName>
                                        </p:attrNameLst>
                                      </p:cBhvr>
                                      <p:tavLst>
                                        <p:tav tm="0">
                                          <p:val>
                                            <p:strVal val="#ppt_x"/>
                                          </p:val>
                                        </p:tav>
                                        <p:tav tm="100000">
                                          <p:val>
                                            <p:strVal val="#ppt_x"/>
                                          </p:val>
                                        </p:tav>
                                      </p:tavLst>
                                    </p:anim>
                                    <p:anim calcmode="lin" valueType="num">
                                      <p:cBhvr>
                                        <p:cTn id="26"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460"/>
                                        </p:tgtEl>
                                        <p:attrNameLst>
                                          <p:attrName>style.visibility</p:attrName>
                                        </p:attrNameLst>
                                      </p:cBhvr>
                                      <p:to>
                                        <p:strVal val="visible"/>
                                      </p:to>
                                    </p:set>
                                    <p:animEffect transition="in" filter="fade">
                                      <p:cBhvr>
                                        <p:cTn id="36" dur="1000"/>
                                        <p:tgtEl>
                                          <p:spTgt spid="19460"/>
                                        </p:tgtEl>
                                      </p:cBhvr>
                                    </p:animEffect>
                                    <p:anim calcmode="lin" valueType="num">
                                      <p:cBhvr>
                                        <p:cTn id="37" dur="1000" fill="hold"/>
                                        <p:tgtEl>
                                          <p:spTgt spid="19460"/>
                                        </p:tgtEl>
                                        <p:attrNameLst>
                                          <p:attrName>ppt_x</p:attrName>
                                        </p:attrNameLst>
                                      </p:cBhvr>
                                      <p:tavLst>
                                        <p:tav tm="0">
                                          <p:val>
                                            <p:strVal val="#ppt_x"/>
                                          </p:val>
                                        </p:tav>
                                        <p:tav tm="100000">
                                          <p:val>
                                            <p:strVal val="#ppt_x"/>
                                          </p:val>
                                        </p:tav>
                                      </p:tavLst>
                                    </p:anim>
                                    <p:anim calcmode="lin" valueType="num">
                                      <p:cBhvr>
                                        <p:cTn id="38"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610600" cy="2308324"/>
          </a:xfrm>
          <a:prstGeom prst="rect">
            <a:avLst/>
          </a:prstGeom>
          <a:solidFill>
            <a:schemeClr val="accent3">
              <a:lumMod val="20000"/>
              <a:lumOff val="80000"/>
            </a:schemeClr>
          </a:solidFill>
        </p:spPr>
        <p:txBody>
          <a:bodyPr wrap="square" rtlCol="0">
            <a:spAutoFit/>
          </a:bodyPr>
          <a:lstStyle/>
          <a:p>
            <a:pPr algn="just" rtl="1"/>
            <a:r>
              <a:rPr lang="fa-IR" sz="2400" dirty="0" smtClean="0">
                <a:cs typeface="B Nazanin" pitchFamily="2" charset="-78"/>
              </a:rPr>
              <a:t>مثال. میله صلب </a:t>
            </a:r>
            <a:r>
              <a:rPr lang="en-US" sz="2400" dirty="0" smtClean="0">
                <a:cs typeface="B Nazanin" pitchFamily="2" charset="-78"/>
              </a:rPr>
              <a:t>CDE</a:t>
            </a:r>
            <a:r>
              <a:rPr lang="fa-IR" sz="2400" dirty="0" smtClean="0">
                <a:cs typeface="B Nazanin" pitchFamily="2" charset="-78"/>
              </a:rPr>
              <a:t> در نقطه </a:t>
            </a:r>
            <a:r>
              <a:rPr lang="en-US" sz="2400" dirty="0" smtClean="0">
                <a:cs typeface="B Nazanin" pitchFamily="2" charset="-78"/>
              </a:rPr>
              <a:t>E</a:t>
            </a:r>
            <a:r>
              <a:rPr lang="fa-IR" sz="2400" dirty="0" smtClean="0">
                <a:cs typeface="B Nazanin" pitchFamily="2" charset="-78"/>
              </a:rPr>
              <a:t> به تکیه گاهی پینی متصل است و بر استوانه برنجی </a:t>
            </a:r>
            <a:r>
              <a:rPr lang="en-US" sz="2400" dirty="0" smtClean="0">
                <a:cs typeface="B Nazanin" pitchFamily="2" charset="-78"/>
              </a:rPr>
              <a:t>BD </a:t>
            </a:r>
            <a:r>
              <a:rPr lang="fa-IR" sz="2400" dirty="0" smtClean="0">
                <a:cs typeface="B Nazanin" pitchFamily="2" charset="-78"/>
              </a:rPr>
              <a:t> به قطر </a:t>
            </a:r>
            <a:r>
              <a:rPr lang="en-US" sz="2400" dirty="0" smtClean="0">
                <a:cs typeface="B Nazanin" pitchFamily="2" charset="-78"/>
              </a:rPr>
              <a:t>mm</a:t>
            </a:r>
            <a:r>
              <a:rPr lang="fa-IR" sz="2400" dirty="0" smtClean="0">
                <a:cs typeface="B Nazanin" pitchFamily="2" charset="-78"/>
              </a:rPr>
              <a:t> 30تکیه دارد. میله فولادی </a:t>
            </a:r>
            <a:r>
              <a:rPr lang="en-US" sz="2400" dirty="0" smtClean="0">
                <a:cs typeface="B Nazanin" pitchFamily="2" charset="-78"/>
              </a:rPr>
              <a:t>AC</a:t>
            </a:r>
            <a:r>
              <a:rPr lang="fa-IR" sz="2400" dirty="0" smtClean="0">
                <a:cs typeface="B Nazanin" pitchFamily="2" charset="-78"/>
              </a:rPr>
              <a:t> به قطر </a:t>
            </a:r>
            <a:r>
              <a:rPr lang="en-US" sz="2400" dirty="0" smtClean="0">
                <a:cs typeface="B Nazanin" pitchFamily="2" charset="-78"/>
              </a:rPr>
              <a:t>mm</a:t>
            </a:r>
            <a:r>
              <a:rPr lang="fa-IR" sz="2400" dirty="0" smtClean="0">
                <a:cs typeface="B Nazanin" pitchFamily="2" charset="-78"/>
              </a:rPr>
              <a:t> 22 از سوراخی درون میله </a:t>
            </a:r>
            <a:r>
              <a:rPr lang="en-US" sz="2400" dirty="0" smtClean="0">
                <a:cs typeface="B Nazanin" pitchFamily="2" charset="-78"/>
              </a:rPr>
              <a:t>CDE</a:t>
            </a:r>
            <a:r>
              <a:rPr lang="fa-IR" sz="2400" dirty="0" smtClean="0">
                <a:cs typeface="B Nazanin" pitchFamily="2" charset="-78"/>
              </a:rPr>
              <a:t> می گذرد و توسط مهره ای محکم شده که وقتی دمای کل مجموعه </a:t>
            </a:r>
            <a:r>
              <a:rPr lang="en-US" sz="2400" dirty="0" smtClean="0">
                <a:cs typeface="B Nazanin" pitchFamily="2" charset="-78"/>
              </a:rPr>
              <a:t>°C</a:t>
            </a:r>
            <a:r>
              <a:rPr lang="fa-IR" sz="2400" dirty="0" smtClean="0">
                <a:cs typeface="B Nazanin" pitchFamily="2" charset="-78"/>
              </a:rPr>
              <a:t> 20</a:t>
            </a:r>
            <a:r>
              <a:rPr lang="en-US" sz="2400" dirty="0" smtClean="0">
                <a:cs typeface="B Nazanin" pitchFamily="2" charset="-78"/>
              </a:rPr>
              <a:t> </a:t>
            </a:r>
            <a:r>
              <a:rPr lang="fa-IR" sz="2400" dirty="0" smtClean="0">
                <a:cs typeface="B Nazanin" pitchFamily="2" charset="-78"/>
              </a:rPr>
              <a:t> است این مهره راحت جا می افتد. سپس دمای استوانه برنجی به 50 درجه رسانده می شود ولی دمای میله فولادی </a:t>
            </a:r>
            <a:r>
              <a:rPr lang="en-US" sz="2400" dirty="0" smtClean="0">
                <a:cs typeface="B Nazanin" pitchFamily="2" charset="-78"/>
              </a:rPr>
              <a:t>C</a:t>
            </a:r>
            <a:r>
              <a:rPr lang="fa-IR" sz="2400" dirty="0" smtClean="0">
                <a:cs typeface="B Nazanin" pitchFamily="2" charset="-78"/>
              </a:rPr>
              <a:t>° 20 می ماند. با فرض اینکه قبل از تغییر دما تنش وجود ندارد تنش استوانه را تعیین کنید؟ </a:t>
            </a:r>
            <a:endParaRPr lang="en-US" sz="2400" dirty="0">
              <a:cs typeface="B Nazanin" pitchFamily="2" charset="-78"/>
            </a:endParaRPr>
          </a:p>
        </p:txBody>
      </p:sp>
      <p:pic>
        <p:nvPicPr>
          <p:cNvPr id="20483" name="Picture 3"/>
          <p:cNvPicPr>
            <a:picLocks noChangeAspect="1" noChangeArrowheads="1"/>
          </p:cNvPicPr>
          <p:nvPr/>
        </p:nvPicPr>
        <p:blipFill>
          <a:blip r:embed="rId2"/>
          <a:srcRect/>
          <a:stretch>
            <a:fillRect/>
          </a:stretch>
        </p:blipFill>
        <p:spPr bwMode="auto">
          <a:xfrm>
            <a:off x="0" y="2362200"/>
            <a:ext cx="4495800" cy="1371600"/>
          </a:xfrm>
          <a:prstGeom prst="rect">
            <a:avLst/>
          </a:prstGeom>
          <a:noFill/>
          <a:ln w="9525">
            <a:noFill/>
            <a:miter lim="800000"/>
            <a:headEnd/>
            <a:tailEnd/>
          </a:ln>
          <a:effectLst/>
        </p:spPr>
      </p:pic>
      <p:sp>
        <p:nvSpPr>
          <p:cNvPr id="5" name="TextBox 4"/>
          <p:cNvSpPr txBox="1"/>
          <p:nvPr/>
        </p:nvSpPr>
        <p:spPr>
          <a:xfrm>
            <a:off x="2590800" y="3733800"/>
            <a:ext cx="1600200" cy="461665"/>
          </a:xfrm>
          <a:prstGeom prst="rect">
            <a:avLst/>
          </a:prstGeom>
          <a:noFill/>
        </p:spPr>
        <p:txBody>
          <a:bodyPr wrap="square" rtlCol="0">
            <a:spAutoFit/>
          </a:bodyPr>
          <a:lstStyle/>
          <a:p>
            <a:pPr algn="ctr"/>
            <a:r>
              <a:rPr lang="fa-IR" sz="2400" dirty="0" smtClean="0">
                <a:cs typeface="B Nazanin" pitchFamily="2" charset="-78"/>
              </a:rPr>
              <a:t>ویژگی برنج</a:t>
            </a:r>
            <a:endParaRPr lang="en-US" sz="2400" dirty="0" smtClean="0">
              <a:cs typeface="B Nazanin" pitchFamily="2" charset="-78"/>
            </a:endParaRPr>
          </a:p>
        </p:txBody>
      </p:sp>
      <p:sp>
        <p:nvSpPr>
          <p:cNvPr id="6" name="TextBox 5"/>
          <p:cNvSpPr txBox="1"/>
          <p:nvPr/>
        </p:nvSpPr>
        <p:spPr>
          <a:xfrm>
            <a:off x="381000" y="3733800"/>
            <a:ext cx="1600200" cy="461665"/>
          </a:xfrm>
          <a:prstGeom prst="rect">
            <a:avLst/>
          </a:prstGeom>
          <a:noFill/>
        </p:spPr>
        <p:txBody>
          <a:bodyPr wrap="square" rtlCol="0">
            <a:spAutoFit/>
          </a:bodyPr>
          <a:lstStyle/>
          <a:p>
            <a:pPr algn="ctr"/>
            <a:r>
              <a:rPr lang="fa-IR" sz="2400" dirty="0" smtClean="0">
                <a:cs typeface="B Nazanin" pitchFamily="2" charset="-78"/>
              </a:rPr>
              <a:t>ویژگی فولاد</a:t>
            </a:r>
            <a:endParaRPr lang="en-US" sz="2400" dirty="0" smtClean="0">
              <a:cs typeface="B Nazanin" pitchFamily="2" charset="-78"/>
            </a:endParaRPr>
          </a:p>
        </p:txBody>
      </p:sp>
      <p:pic>
        <p:nvPicPr>
          <p:cNvPr id="3" name="Picture 2"/>
          <p:cNvPicPr>
            <a:picLocks noChangeAspect="1" noChangeArrowheads="1"/>
          </p:cNvPicPr>
          <p:nvPr/>
        </p:nvPicPr>
        <p:blipFill>
          <a:blip r:embed="rId3"/>
          <a:srcRect/>
          <a:stretch>
            <a:fillRect/>
          </a:stretch>
        </p:blipFill>
        <p:spPr bwMode="auto">
          <a:xfrm>
            <a:off x="4343400" y="2660336"/>
            <a:ext cx="4505325" cy="40452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fade">
                                      <p:cBhvr>
                                        <p:cTn id="12" dur="1000"/>
                                        <p:tgtEl>
                                          <p:spTgt spid="20483"/>
                                        </p:tgtEl>
                                      </p:cBhvr>
                                    </p:animEffect>
                                    <p:anim calcmode="lin" valueType="num">
                                      <p:cBhvr>
                                        <p:cTn id="13" dur="1000" fill="hold"/>
                                        <p:tgtEl>
                                          <p:spTgt spid="20483"/>
                                        </p:tgtEl>
                                        <p:attrNameLst>
                                          <p:attrName>ppt_x</p:attrName>
                                        </p:attrNameLst>
                                      </p:cBhvr>
                                      <p:tavLst>
                                        <p:tav tm="0">
                                          <p:val>
                                            <p:strVal val="#ppt_x"/>
                                          </p:val>
                                        </p:tav>
                                        <p:tav tm="100000">
                                          <p:val>
                                            <p:strVal val="#ppt_x"/>
                                          </p:val>
                                        </p:tav>
                                      </p:tavLst>
                                    </p:anim>
                                    <p:anim calcmode="lin" valueType="num">
                                      <p:cBhvr>
                                        <p:cTn id="14" dur="1000" fill="hold"/>
                                        <p:tgtEl>
                                          <p:spTgt spid="2048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304800"/>
            <a:ext cx="67056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استاتیک</a:t>
            </a:r>
            <a:r>
              <a:rPr lang="fa-IR" sz="2400" dirty="0" smtClean="0">
                <a:cs typeface="B Nazanin" pitchFamily="2" charset="-78"/>
              </a:rPr>
              <a:t>. اگر نمودار پیکر آزاد کل مجموعه را در نظر بگیریم داریم:</a:t>
            </a:r>
            <a:endParaRPr lang="en-US" sz="2400" dirty="0">
              <a:cs typeface="B Nazanin" pitchFamily="2" charset="-78"/>
            </a:endParaRPr>
          </a:p>
        </p:txBody>
      </p:sp>
      <p:pic>
        <p:nvPicPr>
          <p:cNvPr id="21507" name="Picture 3"/>
          <p:cNvPicPr>
            <a:picLocks noChangeAspect="1" noChangeArrowheads="1"/>
          </p:cNvPicPr>
          <p:nvPr/>
        </p:nvPicPr>
        <p:blipFill>
          <a:blip r:embed="rId2"/>
          <a:srcRect/>
          <a:stretch>
            <a:fillRect/>
          </a:stretch>
        </p:blipFill>
        <p:spPr bwMode="auto">
          <a:xfrm>
            <a:off x="914400" y="1371600"/>
            <a:ext cx="7753350" cy="762000"/>
          </a:xfrm>
          <a:prstGeom prst="rect">
            <a:avLst/>
          </a:prstGeom>
          <a:noFill/>
          <a:ln w="9525">
            <a:noFill/>
            <a:miter lim="800000"/>
            <a:headEnd/>
            <a:tailEnd/>
          </a:ln>
          <a:effectLst/>
        </p:spPr>
      </p:pic>
      <p:pic>
        <p:nvPicPr>
          <p:cNvPr id="2" name="Picture 2"/>
          <p:cNvPicPr>
            <a:picLocks noChangeAspect="1" noChangeArrowheads="1"/>
          </p:cNvPicPr>
          <p:nvPr/>
        </p:nvPicPr>
        <p:blipFill>
          <a:blip r:embed="rId3"/>
          <a:srcRect/>
          <a:stretch>
            <a:fillRect/>
          </a:stretch>
        </p:blipFill>
        <p:spPr bwMode="auto">
          <a:xfrm>
            <a:off x="2286000" y="2514600"/>
            <a:ext cx="4252913" cy="368585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fade">
                                      <p:cBhvr>
                                        <p:cTn id="14" dur="1000"/>
                                        <p:tgtEl>
                                          <p:spTgt spid="21507"/>
                                        </p:tgtEl>
                                      </p:cBhvr>
                                    </p:animEffect>
                                    <p:anim calcmode="lin" valueType="num">
                                      <p:cBhvr>
                                        <p:cTn id="15" dur="1000" fill="hold"/>
                                        <p:tgtEl>
                                          <p:spTgt spid="21507"/>
                                        </p:tgtEl>
                                        <p:attrNameLst>
                                          <p:attrName>ppt_x</p:attrName>
                                        </p:attrNameLst>
                                      </p:cBhvr>
                                      <p:tavLst>
                                        <p:tav tm="0">
                                          <p:val>
                                            <p:strVal val="#ppt_x"/>
                                          </p:val>
                                        </p:tav>
                                        <p:tav tm="100000">
                                          <p:val>
                                            <p:strVal val="#ppt_x"/>
                                          </p:val>
                                        </p:tav>
                                      </p:tavLst>
                                    </p:anim>
                                    <p:anim calcmode="lin" valueType="num">
                                      <p:cBhvr>
                                        <p:cTn id="16"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9218" name="Picture 2"/>
          <p:cNvPicPr>
            <a:picLocks noChangeAspect="1" noChangeArrowheads="1"/>
          </p:cNvPicPr>
          <p:nvPr/>
        </p:nvPicPr>
        <p:blipFill>
          <a:blip r:embed="rId3"/>
          <a:srcRect/>
          <a:stretch>
            <a:fillRect/>
          </a:stretch>
        </p:blipFill>
        <p:spPr bwMode="auto">
          <a:xfrm>
            <a:off x="2133600" y="381000"/>
            <a:ext cx="6505575" cy="13716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a:srcRect/>
          <a:stretch>
            <a:fillRect/>
          </a:stretch>
        </p:blipFill>
        <p:spPr bwMode="auto">
          <a:xfrm>
            <a:off x="7543800" y="1600200"/>
            <a:ext cx="1323975" cy="60960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a:srcRect/>
          <a:stretch>
            <a:fillRect/>
          </a:stretch>
        </p:blipFill>
        <p:spPr bwMode="auto">
          <a:xfrm>
            <a:off x="685800" y="2438400"/>
            <a:ext cx="8058150" cy="1981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500"/>
                                        <p:tgtEl>
                                          <p:spTgt spid="9218"/>
                                        </p:tgtEl>
                                      </p:cBhvr>
                                    </p:animEffect>
                                  </p:childTnLst>
                                </p:cTn>
                              </p:par>
                              <p:par>
                                <p:cTn id="8" presetID="4" presetClass="entr" presetSubtype="16"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box(in)">
                                      <p:cBhvr>
                                        <p:cTn id="10" dur="500"/>
                                        <p:tgtEl>
                                          <p:spTgt spid="9219"/>
                                        </p:tgtEl>
                                      </p:cBhvr>
                                    </p:animEffect>
                                  </p:childTnLst>
                                </p:cTn>
                              </p:par>
                              <p:par>
                                <p:cTn id="11" presetID="4" presetClass="entr" presetSubtype="16"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box(in)">
                                      <p:cBhvr>
                                        <p:cTn id="13"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86800" cy="1569660"/>
          </a:xfrm>
          <a:prstGeom prst="rect">
            <a:avLst/>
          </a:prstGeom>
          <a:solidFill>
            <a:schemeClr val="accent3">
              <a:lumMod val="20000"/>
              <a:lumOff val="80000"/>
            </a:schemeClr>
          </a:solidFill>
        </p:spPr>
        <p:txBody>
          <a:bodyPr wrap="square" rtlCol="0">
            <a:spAutoFit/>
          </a:bodyPr>
          <a:lstStyle/>
          <a:p>
            <a:pPr algn="just" rtl="1"/>
            <a:r>
              <a:rPr lang="fa-IR" sz="2400" b="1" dirty="0" smtClean="0">
                <a:cs typeface="B Nazanin" pitchFamily="2" charset="-78"/>
              </a:rPr>
              <a:t>تغییر شکلها. </a:t>
            </a:r>
            <a:r>
              <a:rPr lang="fa-IR" sz="2400" dirty="0" smtClean="0">
                <a:cs typeface="B Nazanin" pitchFamily="2" charset="-78"/>
              </a:rPr>
              <a:t>از روش جمع اثار استفاده میکنیم و </a:t>
            </a:r>
            <a:r>
              <a:rPr lang="en-US" sz="2400" dirty="0" smtClean="0">
                <a:cs typeface="B Nazanin" pitchFamily="2" charset="-78"/>
              </a:rPr>
              <a:t>R</a:t>
            </a:r>
            <a:r>
              <a:rPr lang="en-US" sz="2400" baseline="-25000" dirty="0" smtClean="0">
                <a:cs typeface="B Nazanin" pitchFamily="2" charset="-78"/>
              </a:rPr>
              <a:t>B</a:t>
            </a:r>
            <a:r>
              <a:rPr lang="fa-IR" sz="2400" dirty="0" smtClean="0">
                <a:cs typeface="B Nazanin" pitchFamily="2" charset="-78"/>
              </a:rPr>
              <a:t> را اضافه میگیریم. با داشتن تکیه گاه </a:t>
            </a:r>
            <a:r>
              <a:rPr lang="en-US" sz="2400" dirty="0" smtClean="0">
                <a:cs typeface="B Nazanin" pitchFamily="2" charset="-78"/>
              </a:rPr>
              <a:t>B</a:t>
            </a:r>
            <a:r>
              <a:rPr lang="fa-IR" sz="2400" dirty="0" smtClean="0">
                <a:cs typeface="B Nazanin" pitchFamily="2" charset="-78"/>
              </a:rPr>
              <a:t> افزایش دمای استوانه سبب میشود که نقطه ی </a:t>
            </a:r>
            <a:r>
              <a:rPr lang="en-US" sz="2400" dirty="0" smtClean="0">
                <a:cs typeface="B Nazanin" pitchFamily="2" charset="-78"/>
              </a:rPr>
              <a:t>B</a:t>
            </a:r>
            <a:r>
              <a:rPr lang="fa-IR" sz="2400" dirty="0" smtClean="0">
                <a:cs typeface="B Nazanin" pitchFamily="2" charset="-78"/>
              </a:rPr>
              <a:t> به اندازه ی </a:t>
            </a:r>
            <a:r>
              <a:rPr lang="el-GR" sz="2400" dirty="0" smtClean="0">
                <a:cs typeface="B Nazanin" pitchFamily="2" charset="-78"/>
              </a:rPr>
              <a:t>δ</a:t>
            </a:r>
            <a:r>
              <a:rPr lang="en-US" sz="2400" baseline="-25000" dirty="0" smtClean="0">
                <a:cs typeface="B Nazanin" pitchFamily="2" charset="-78"/>
              </a:rPr>
              <a:t>T</a:t>
            </a:r>
            <a:r>
              <a:rPr lang="fa-IR" sz="2400" dirty="0" smtClean="0">
                <a:cs typeface="B Nazanin" pitchFamily="2" charset="-78"/>
              </a:rPr>
              <a:t> به سمت پایین برود . واکنش </a:t>
            </a:r>
            <a:r>
              <a:rPr lang="en-US" sz="2400" dirty="0" smtClean="0">
                <a:cs typeface="B Nazanin" pitchFamily="2" charset="-78"/>
              </a:rPr>
              <a:t>R</a:t>
            </a:r>
            <a:r>
              <a:rPr lang="en-US" sz="2400" baseline="-25000" dirty="0" smtClean="0">
                <a:cs typeface="B Nazanin" pitchFamily="2" charset="-78"/>
              </a:rPr>
              <a:t>B</a:t>
            </a:r>
            <a:r>
              <a:rPr lang="fa-IR" sz="2400" dirty="0" smtClean="0">
                <a:cs typeface="B Nazanin" pitchFamily="2" charset="-78"/>
              </a:rPr>
              <a:t> باید خیز </a:t>
            </a:r>
            <a:r>
              <a:rPr lang="el-GR" sz="2400" dirty="0" smtClean="0">
                <a:cs typeface="B Nazanin" pitchFamily="2" charset="-78"/>
              </a:rPr>
              <a:t>δ</a:t>
            </a:r>
            <a:r>
              <a:rPr lang="en-US" sz="2400" baseline="-25000" dirty="0" smtClean="0">
                <a:cs typeface="B Nazanin" pitchFamily="2" charset="-78"/>
              </a:rPr>
              <a:t>1</a:t>
            </a:r>
            <a:r>
              <a:rPr lang="fa-IR" sz="2400" dirty="0" smtClean="0">
                <a:cs typeface="B Nazanin" pitchFamily="2" charset="-78"/>
              </a:rPr>
              <a:t> به همان اندازه </a:t>
            </a:r>
            <a:r>
              <a:rPr lang="el-GR" sz="2400" dirty="0" smtClean="0">
                <a:cs typeface="B Nazanin" pitchFamily="2" charset="-78"/>
              </a:rPr>
              <a:t>δ</a:t>
            </a:r>
            <a:r>
              <a:rPr lang="en-US" sz="2400" baseline="-25000" dirty="0" smtClean="0">
                <a:cs typeface="B Nazanin" pitchFamily="2" charset="-78"/>
              </a:rPr>
              <a:t>T</a:t>
            </a:r>
            <a:r>
              <a:rPr lang="fa-IR" sz="2400" dirty="0" smtClean="0">
                <a:cs typeface="B Nazanin" pitchFamily="2" charset="-78"/>
              </a:rPr>
              <a:t> ایجاد کند تا خیز نهایی نقطه ی </a:t>
            </a:r>
            <a:r>
              <a:rPr lang="en-US" sz="2400" dirty="0" smtClean="0">
                <a:cs typeface="B Nazanin" pitchFamily="2" charset="-78"/>
              </a:rPr>
              <a:t>B</a:t>
            </a:r>
            <a:r>
              <a:rPr lang="fa-IR" sz="2400" dirty="0" smtClean="0">
                <a:cs typeface="B Nazanin" pitchFamily="2" charset="-78"/>
              </a:rPr>
              <a:t> صفر شود(شکل 3) . </a:t>
            </a:r>
          </a:p>
        </p:txBody>
      </p:sp>
      <p:sp>
        <p:nvSpPr>
          <p:cNvPr id="3" name="TextBox 2"/>
          <p:cNvSpPr txBox="1"/>
          <p:nvPr/>
        </p:nvSpPr>
        <p:spPr>
          <a:xfrm>
            <a:off x="0" y="4800600"/>
            <a:ext cx="8895184" cy="830997"/>
          </a:xfrm>
          <a:prstGeom prst="rect">
            <a:avLst/>
          </a:prstGeom>
          <a:solidFill>
            <a:schemeClr val="bg2"/>
          </a:solidFill>
        </p:spPr>
        <p:txBody>
          <a:bodyPr wrap="square" rtlCol="0">
            <a:spAutoFit/>
          </a:bodyPr>
          <a:lstStyle/>
          <a:p>
            <a:pPr algn="r" rtl="1"/>
            <a:r>
              <a:rPr lang="fa-IR" sz="2400" b="1" dirty="0" smtClean="0">
                <a:cs typeface="B Nazanin" pitchFamily="2" charset="-78"/>
              </a:rPr>
              <a:t>خیز </a:t>
            </a:r>
            <a:r>
              <a:rPr lang="el-GR" sz="2400" b="1" dirty="0" smtClean="0">
                <a:cs typeface="B Nazanin" pitchFamily="2" charset="-78"/>
              </a:rPr>
              <a:t>δ</a:t>
            </a:r>
            <a:r>
              <a:rPr lang="en-US" sz="2400" b="1" baseline="-25000" dirty="0" smtClean="0">
                <a:cs typeface="B Nazanin" pitchFamily="2" charset="-78"/>
              </a:rPr>
              <a:t>T</a:t>
            </a:r>
            <a:r>
              <a:rPr lang="fa-IR" sz="2400" b="1" dirty="0" smtClean="0">
                <a:cs typeface="B Nazanin" pitchFamily="2" charset="-78"/>
              </a:rPr>
              <a:t>. </a:t>
            </a:r>
            <a:r>
              <a:rPr lang="fa-IR" sz="2400" dirty="0" smtClean="0">
                <a:cs typeface="B Nazanin" pitchFamily="2" charset="-78"/>
              </a:rPr>
              <a:t>در اثر تغییر دمای </a:t>
            </a:r>
            <a:r>
              <a:rPr lang="en-US" sz="2400" dirty="0" smtClean="0">
                <a:cs typeface="B Nazanin" pitchFamily="2" charset="-78"/>
              </a:rPr>
              <a:t>50°-20°=30°C</a:t>
            </a:r>
            <a:r>
              <a:rPr lang="fa-IR" sz="2400" dirty="0" smtClean="0">
                <a:cs typeface="B Nazanin" pitchFamily="2" charset="-78"/>
              </a:rPr>
              <a:t> طول استوانه ی برنجی به اندازه </a:t>
            </a:r>
            <a:r>
              <a:rPr lang="el-GR" sz="2400" dirty="0" smtClean="0">
                <a:cs typeface="B Nazanin" pitchFamily="2" charset="-78"/>
              </a:rPr>
              <a:t>δ</a:t>
            </a:r>
            <a:r>
              <a:rPr lang="en-US" sz="2400" baseline="-25000" dirty="0" smtClean="0">
                <a:cs typeface="B Nazanin" pitchFamily="2" charset="-78"/>
              </a:rPr>
              <a:t>T</a:t>
            </a:r>
            <a:r>
              <a:rPr lang="fa-IR" sz="2400" dirty="0" smtClean="0">
                <a:cs typeface="B Nazanin" pitchFamily="2" charset="-78"/>
              </a:rPr>
              <a:t> افزایش می باد</a:t>
            </a:r>
            <a:endParaRPr lang="en-US" sz="2400" dirty="0">
              <a:cs typeface="B Nazanin" pitchFamily="2" charset="-78"/>
            </a:endParaRPr>
          </a:p>
        </p:txBody>
      </p:sp>
      <p:pic>
        <p:nvPicPr>
          <p:cNvPr id="22531" name="Picture 3"/>
          <p:cNvPicPr>
            <a:picLocks noChangeAspect="1" noChangeArrowheads="1"/>
          </p:cNvPicPr>
          <p:nvPr/>
        </p:nvPicPr>
        <p:blipFill>
          <a:blip r:embed="rId2"/>
          <a:srcRect/>
          <a:stretch>
            <a:fillRect/>
          </a:stretch>
        </p:blipFill>
        <p:spPr bwMode="auto">
          <a:xfrm>
            <a:off x="255104" y="5562600"/>
            <a:ext cx="8507896" cy="8382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381000" y="2057400"/>
            <a:ext cx="8214301" cy="24907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22531"/>
                                        </p:tgtEl>
                                        <p:attrNameLst>
                                          <p:attrName>style.visibility</p:attrName>
                                        </p:attrNameLst>
                                      </p:cBhvr>
                                      <p:to>
                                        <p:strVal val="visible"/>
                                      </p:to>
                                    </p:set>
                                    <p:anim calcmode="lin" valueType="num">
                                      <p:cBhvr additive="base">
                                        <p:cTn id="25" dur="1000" fill="hold"/>
                                        <p:tgtEl>
                                          <p:spTgt spid="22531"/>
                                        </p:tgtEl>
                                        <p:attrNameLst>
                                          <p:attrName>ppt_x</p:attrName>
                                        </p:attrNameLst>
                                      </p:cBhvr>
                                      <p:tavLst>
                                        <p:tav tm="0">
                                          <p:val>
                                            <p:strVal val="#ppt_x"/>
                                          </p:val>
                                        </p:tav>
                                        <p:tav tm="100000">
                                          <p:val>
                                            <p:strVal val="#ppt_x"/>
                                          </p:val>
                                        </p:tav>
                                      </p:tavLst>
                                    </p:anim>
                                    <p:anim calcmode="lin" valueType="num">
                                      <p:cBhvr additive="base">
                                        <p:cTn id="26" dur="1000" fill="hold"/>
                                        <p:tgtEl>
                                          <p:spTgt spid="22531"/>
                                        </p:tgtEl>
                                        <p:attrNameLst>
                                          <p:attrName>ppt_y</p:attrName>
                                        </p:attrNameLst>
                                      </p:cBhvr>
                                      <p:tavLst>
                                        <p:tav tm="0">
                                          <p:val>
                                            <p:strVal val="1+#ppt_h/2"/>
                                          </p:val>
                                        </p:tav>
                                        <p:tav tm="100000">
                                          <p:val>
                                            <p:strVal val="#ppt_y"/>
                                          </p:val>
                                        </p:tav>
                                      </p:tavLst>
                                    </p:anim>
                                  </p:childTnLst>
                                </p:cTn>
                              </p:par>
                              <p:par>
                                <p:cTn id="27" presetID="7"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914400"/>
            <a:ext cx="442750" cy="369332"/>
          </a:xfrm>
          <a:prstGeom prst="rect">
            <a:avLst/>
          </a:prstGeom>
        </p:spPr>
        <p:txBody>
          <a:bodyPr wrap="none">
            <a:spAutoFit/>
          </a:bodyPr>
          <a:lstStyle/>
          <a:p>
            <a:r>
              <a:rPr lang="el-GR" dirty="0" smtClean="0">
                <a:cs typeface="+mj-cs"/>
              </a:rPr>
              <a:t>δ</a:t>
            </a:r>
            <a:r>
              <a:rPr lang="en-US" baseline="-25000" dirty="0" smtClean="0">
                <a:cs typeface="+mj-cs"/>
              </a:rPr>
              <a:t>C</a:t>
            </a:r>
            <a:r>
              <a:rPr lang="fa-IR" dirty="0" smtClean="0">
                <a:cs typeface="+mj-cs"/>
              </a:rPr>
              <a:t> </a:t>
            </a:r>
            <a:endParaRPr lang="en-US" dirty="0">
              <a:cs typeface="+mj-cs"/>
            </a:endParaRPr>
          </a:p>
        </p:txBody>
      </p:sp>
      <p:pic>
        <p:nvPicPr>
          <p:cNvPr id="3" name="Picture 3"/>
          <p:cNvPicPr>
            <a:picLocks noChangeAspect="1" noChangeArrowheads="1"/>
          </p:cNvPicPr>
          <p:nvPr/>
        </p:nvPicPr>
        <p:blipFill>
          <a:blip r:embed="rId2"/>
          <a:srcRect/>
          <a:stretch>
            <a:fillRect/>
          </a:stretch>
        </p:blipFill>
        <p:spPr bwMode="auto">
          <a:xfrm>
            <a:off x="1447800" y="1219200"/>
            <a:ext cx="990600" cy="396240"/>
          </a:xfrm>
          <a:prstGeom prst="rect">
            <a:avLst/>
          </a:prstGeom>
          <a:noFill/>
          <a:ln w="9525">
            <a:noFill/>
            <a:miter lim="800000"/>
            <a:headEnd/>
            <a:tailEnd/>
          </a:ln>
          <a:effectLst/>
        </p:spPr>
      </p:pic>
      <p:sp>
        <p:nvSpPr>
          <p:cNvPr id="4" name="Rectangle 3"/>
          <p:cNvSpPr/>
          <p:nvPr/>
        </p:nvSpPr>
        <p:spPr>
          <a:xfrm>
            <a:off x="1752600" y="1447800"/>
            <a:ext cx="399468" cy="369332"/>
          </a:xfrm>
          <a:prstGeom prst="rect">
            <a:avLst/>
          </a:prstGeom>
        </p:spPr>
        <p:txBody>
          <a:bodyPr wrap="none">
            <a:spAutoFit/>
          </a:bodyPr>
          <a:lstStyle/>
          <a:p>
            <a:r>
              <a:rPr lang="el-GR" dirty="0" smtClean="0">
                <a:cs typeface="+mj-cs"/>
              </a:rPr>
              <a:t>δ</a:t>
            </a:r>
            <a:r>
              <a:rPr lang="en-US" baseline="-25000" dirty="0" smtClean="0">
                <a:cs typeface="+mj-cs"/>
              </a:rPr>
              <a:t>D</a:t>
            </a:r>
            <a:endParaRPr lang="en-US" dirty="0">
              <a:cs typeface="+mj-cs"/>
            </a:endParaRPr>
          </a:p>
        </p:txBody>
      </p:sp>
      <p:sp>
        <p:nvSpPr>
          <p:cNvPr id="5" name="TextBox 4"/>
          <p:cNvSpPr txBox="1"/>
          <p:nvPr/>
        </p:nvSpPr>
        <p:spPr>
          <a:xfrm>
            <a:off x="2514600" y="1219200"/>
            <a:ext cx="381000" cy="369332"/>
          </a:xfrm>
          <a:prstGeom prst="rect">
            <a:avLst/>
          </a:prstGeom>
          <a:noFill/>
        </p:spPr>
        <p:txBody>
          <a:bodyPr wrap="square" rtlCol="0">
            <a:spAutoFit/>
          </a:bodyPr>
          <a:lstStyle/>
          <a:p>
            <a:r>
              <a:rPr lang="en-US" dirty="0" smtClean="0"/>
              <a:t>=</a:t>
            </a:r>
            <a:endParaRPr lang="en-US" dirty="0"/>
          </a:p>
        </p:txBody>
      </p:sp>
      <p:pic>
        <p:nvPicPr>
          <p:cNvPr id="6" name="Picture 3"/>
          <p:cNvPicPr>
            <a:picLocks noChangeAspect="1" noChangeArrowheads="1"/>
          </p:cNvPicPr>
          <p:nvPr/>
        </p:nvPicPr>
        <p:blipFill>
          <a:blip r:embed="rId2"/>
          <a:srcRect/>
          <a:stretch>
            <a:fillRect/>
          </a:stretch>
        </p:blipFill>
        <p:spPr bwMode="auto">
          <a:xfrm>
            <a:off x="2819400" y="1219200"/>
            <a:ext cx="990600" cy="396240"/>
          </a:xfrm>
          <a:prstGeom prst="rect">
            <a:avLst/>
          </a:prstGeom>
          <a:noFill/>
          <a:ln w="9525">
            <a:noFill/>
            <a:miter lim="800000"/>
            <a:headEnd/>
            <a:tailEnd/>
          </a:ln>
          <a:effectLst/>
        </p:spPr>
      </p:pic>
      <p:sp>
        <p:nvSpPr>
          <p:cNvPr id="7" name="TextBox 6"/>
          <p:cNvSpPr txBox="1"/>
          <p:nvPr/>
        </p:nvSpPr>
        <p:spPr>
          <a:xfrm>
            <a:off x="2971800" y="990600"/>
            <a:ext cx="838200" cy="369332"/>
          </a:xfrm>
          <a:prstGeom prst="rect">
            <a:avLst/>
          </a:prstGeom>
          <a:noFill/>
        </p:spPr>
        <p:txBody>
          <a:bodyPr wrap="square" rtlCol="0">
            <a:spAutoFit/>
          </a:bodyPr>
          <a:lstStyle/>
          <a:p>
            <a:r>
              <a:rPr lang="en-US" dirty="0" smtClean="0">
                <a:cs typeface="+mj-cs"/>
              </a:rPr>
              <a:t>0.75</a:t>
            </a:r>
            <a:endParaRPr lang="en-US" dirty="0">
              <a:cs typeface="+mj-cs"/>
            </a:endParaRPr>
          </a:p>
        </p:txBody>
      </p:sp>
      <p:sp>
        <p:nvSpPr>
          <p:cNvPr id="8" name="TextBox 7"/>
          <p:cNvSpPr txBox="1"/>
          <p:nvPr/>
        </p:nvSpPr>
        <p:spPr>
          <a:xfrm>
            <a:off x="2819400" y="1447800"/>
            <a:ext cx="990600" cy="369332"/>
          </a:xfrm>
          <a:prstGeom prst="rect">
            <a:avLst/>
          </a:prstGeom>
          <a:noFill/>
        </p:spPr>
        <p:txBody>
          <a:bodyPr wrap="square" rtlCol="0">
            <a:spAutoFit/>
          </a:bodyPr>
          <a:lstStyle/>
          <a:p>
            <a:pPr algn="ctr"/>
            <a:r>
              <a:rPr lang="en-US" dirty="0" smtClean="0">
                <a:cs typeface="+mj-cs"/>
              </a:rPr>
              <a:t>0.3</a:t>
            </a:r>
            <a:endParaRPr lang="en-US" dirty="0">
              <a:cs typeface="+mj-cs"/>
            </a:endParaRPr>
          </a:p>
        </p:txBody>
      </p:sp>
      <p:sp>
        <p:nvSpPr>
          <p:cNvPr id="9" name="TextBox 8"/>
          <p:cNvSpPr txBox="1"/>
          <p:nvPr/>
        </p:nvSpPr>
        <p:spPr>
          <a:xfrm>
            <a:off x="3733800" y="1066800"/>
            <a:ext cx="990600" cy="369332"/>
          </a:xfrm>
          <a:prstGeom prst="rect">
            <a:avLst/>
          </a:prstGeom>
          <a:noFill/>
        </p:spPr>
        <p:txBody>
          <a:bodyPr wrap="square" rtlCol="0">
            <a:spAutoFit/>
          </a:bodyPr>
          <a:lstStyle/>
          <a:p>
            <a:pPr algn="ctr"/>
            <a:r>
              <a:rPr lang="fa-IR" b="1" dirty="0" smtClean="0">
                <a:cs typeface="B Nazanin" pitchFamily="2" charset="-78"/>
              </a:rPr>
              <a:t>کل</a:t>
            </a:r>
            <a:endParaRPr lang="en-US" b="1" dirty="0">
              <a:cs typeface="B Nazanin" pitchFamily="2" charset="-78"/>
            </a:endParaRPr>
          </a:p>
        </p:txBody>
      </p:sp>
      <p:sp>
        <p:nvSpPr>
          <p:cNvPr id="10" name="TextBox 9"/>
          <p:cNvSpPr txBox="1"/>
          <p:nvPr/>
        </p:nvSpPr>
        <p:spPr>
          <a:xfrm>
            <a:off x="3733800" y="1524000"/>
            <a:ext cx="685800" cy="369332"/>
          </a:xfrm>
          <a:prstGeom prst="rect">
            <a:avLst/>
          </a:prstGeom>
          <a:noFill/>
        </p:spPr>
        <p:txBody>
          <a:bodyPr wrap="square" rtlCol="0">
            <a:spAutoFit/>
          </a:bodyPr>
          <a:lstStyle/>
          <a:p>
            <a:r>
              <a:rPr lang="fa-IR" b="1" dirty="0" smtClean="0">
                <a:cs typeface="B Nazanin" pitchFamily="2" charset="-78"/>
              </a:rPr>
              <a:t>جزء</a:t>
            </a:r>
            <a:endParaRPr lang="en-US" b="1" dirty="0">
              <a:cs typeface="B Nazanin" pitchFamily="2" charset="-78"/>
            </a:endParaRPr>
          </a:p>
        </p:txBody>
      </p:sp>
      <p:pic>
        <p:nvPicPr>
          <p:cNvPr id="23554" name="Picture 2"/>
          <p:cNvPicPr>
            <a:picLocks noChangeAspect="1" noChangeArrowheads="1"/>
          </p:cNvPicPr>
          <p:nvPr/>
        </p:nvPicPr>
        <p:blipFill>
          <a:blip r:embed="rId3"/>
          <a:srcRect/>
          <a:stretch>
            <a:fillRect/>
          </a:stretch>
        </p:blipFill>
        <p:spPr bwMode="auto">
          <a:xfrm>
            <a:off x="5638800" y="1066800"/>
            <a:ext cx="3247464" cy="685800"/>
          </a:xfrm>
          <a:prstGeom prst="rect">
            <a:avLst/>
          </a:prstGeom>
          <a:noFill/>
          <a:ln w="9525">
            <a:noFill/>
            <a:miter lim="800000"/>
            <a:headEnd/>
            <a:tailEnd/>
          </a:ln>
          <a:effectLst/>
        </p:spPr>
      </p:pic>
      <p:sp>
        <p:nvSpPr>
          <p:cNvPr id="12" name="Right Arrow 11"/>
          <p:cNvSpPr/>
          <p:nvPr/>
        </p:nvSpPr>
        <p:spPr>
          <a:xfrm>
            <a:off x="4495800" y="1295400"/>
            <a:ext cx="1143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43400" y="2286000"/>
            <a:ext cx="4495800" cy="461665"/>
          </a:xfrm>
          <a:prstGeom prst="rect">
            <a:avLst/>
          </a:prstGeom>
          <a:solidFill>
            <a:schemeClr val="accent3">
              <a:lumMod val="20000"/>
              <a:lumOff val="80000"/>
            </a:schemeClr>
          </a:solidFill>
        </p:spPr>
        <p:txBody>
          <a:bodyPr wrap="square" rtlCol="0">
            <a:spAutoFit/>
          </a:bodyPr>
          <a:lstStyle/>
          <a:p>
            <a:pPr algn="r" rtl="1"/>
            <a:r>
              <a:rPr lang="fa-IR" sz="2400" b="1" dirty="0" smtClean="0">
                <a:cs typeface="B Nazanin" pitchFamily="2" charset="-78"/>
              </a:rPr>
              <a:t>خیز </a:t>
            </a:r>
            <a:r>
              <a:rPr lang="el-GR" sz="2400" b="1" dirty="0" smtClean="0">
                <a:cs typeface="B Nazanin" pitchFamily="2" charset="-78"/>
              </a:rPr>
              <a:t>δ</a:t>
            </a:r>
            <a:r>
              <a:rPr lang="en-US" sz="2400" b="1" baseline="-25000" dirty="0" smtClean="0">
                <a:cs typeface="B Nazanin" pitchFamily="2" charset="-78"/>
              </a:rPr>
              <a:t>1</a:t>
            </a:r>
            <a:r>
              <a:rPr lang="fa-IR" sz="2400" b="1" dirty="0" smtClean="0">
                <a:cs typeface="B Nazanin" pitchFamily="2" charset="-78"/>
              </a:rPr>
              <a:t> . </a:t>
            </a:r>
            <a:r>
              <a:rPr lang="fa-IR" sz="2400" dirty="0" smtClean="0">
                <a:cs typeface="B Nazanin" pitchFamily="2" charset="-78"/>
              </a:rPr>
              <a:t>با توجه به شکل 2 درمی یابیم که: </a:t>
            </a:r>
            <a:endParaRPr lang="en-US" sz="2400" dirty="0">
              <a:cs typeface="B Nazanin" pitchFamily="2" charset="-78"/>
            </a:endParaRPr>
          </a:p>
        </p:txBody>
      </p:sp>
      <p:pic>
        <p:nvPicPr>
          <p:cNvPr id="23555" name="Picture 3"/>
          <p:cNvPicPr>
            <a:picLocks noChangeAspect="1" noChangeArrowheads="1"/>
          </p:cNvPicPr>
          <p:nvPr/>
        </p:nvPicPr>
        <p:blipFill>
          <a:blip r:embed="rId4"/>
          <a:srcRect/>
          <a:stretch>
            <a:fillRect/>
          </a:stretch>
        </p:blipFill>
        <p:spPr bwMode="auto">
          <a:xfrm>
            <a:off x="533401" y="2667000"/>
            <a:ext cx="4572000" cy="781050"/>
          </a:xfrm>
          <a:prstGeom prst="rect">
            <a:avLst/>
          </a:prstGeom>
          <a:noFill/>
          <a:ln w="9525">
            <a:noFill/>
            <a:miter lim="800000"/>
            <a:headEnd/>
            <a:tailEnd/>
          </a:ln>
          <a:effectLst/>
        </p:spPr>
      </p:pic>
      <p:pic>
        <p:nvPicPr>
          <p:cNvPr id="23556" name="Picture 4"/>
          <p:cNvPicPr>
            <a:picLocks noChangeAspect="1" noChangeArrowheads="1"/>
          </p:cNvPicPr>
          <p:nvPr/>
        </p:nvPicPr>
        <p:blipFill>
          <a:blip r:embed="rId5"/>
          <a:srcRect/>
          <a:stretch>
            <a:fillRect/>
          </a:stretch>
        </p:blipFill>
        <p:spPr bwMode="auto">
          <a:xfrm>
            <a:off x="228600" y="3581400"/>
            <a:ext cx="6589324" cy="1981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554"/>
                                        </p:tgtEl>
                                        <p:attrNameLst>
                                          <p:attrName>style.visibility</p:attrName>
                                        </p:attrNameLst>
                                      </p:cBhvr>
                                      <p:to>
                                        <p:strVal val="visible"/>
                                      </p:to>
                                    </p:set>
                                    <p:animEffect transition="in" filter="fade">
                                      <p:cBhvr>
                                        <p:cTn id="57" dur="1000"/>
                                        <p:tgtEl>
                                          <p:spTgt spid="23554"/>
                                        </p:tgtEl>
                                      </p:cBhvr>
                                    </p:animEffect>
                                    <p:anim calcmode="lin" valueType="num">
                                      <p:cBhvr>
                                        <p:cTn id="58" dur="1000" fill="hold"/>
                                        <p:tgtEl>
                                          <p:spTgt spid="23554"/>
                                        </p:tgtEl>
                                        <p:attrNameLst>
                                          <p:attrName>ppt_x</p:attrName>
                                        </p:attrNameLst>
                                      </p:cBhvr>
                                      <p:tavLst>
                                        <p:tav tm="0">
                                          <p:val>
                                            <p:strVal val="#ppt_x"/>
                                          </p:val>
                                        </p:tav>
                                        <p:tav tm="100000">
                                          <p:val>
                                            <p:strVal val="#ppt_x"/>
                                          </p:val>
                                        </p:tav>
                                      </p:tavLst>
                                    </p:anim>
                                    <p:anim calcmode="lin" valueType="num">
                                      <p:cBhvr>
                                        <p:cTn id="59"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3555"/>
                                        </p:tgtEl>
                                        <p:attrNameLst>
                                          <p:attrName>style.visibility</p:attrName>
                                        </p:attrNameLst>
                                      </p:cBhvr>
                                      <p:to>
                                        <p:strVal val="visible"/>
                                      </p:to>
                                    </p:set>
                                    <p:animEffect transition="in" filter="fade">
                                      <p:cBhvr>
                                        <p:cTn id="69" dur="1000"/>
                                        <p:tgtEl>
                                          <p:spTgt spid="23555"/>
                                        </p:tgtEl>
                                      </p:cBhvr>
                                    </p:animEffect>
                                    <p:anim calcmode="lin" valueType="num">
                                      <p:cBhvr>
                                        <p:cTn id="70" dur="1000" fill="hold"/>
                                        <p:tgtEl>
                                          <p:spTgt spid="23555"/>
                                        </p:tgtEl>
                                        <p:attrNameLst>
                                          <p:attrName>ppt_x</p:attrName>
                                        </p:attrNameLst>
                                      </p:cBhvr>
                                      <p:tavLst>
                                        <p:tav tm="0">
                                          <p:val>
                                            <p:strVal val="#ppt_x"/>
                                          </p:val>
                                        </p:tav>
                                        <p:tav tm="100000">
                                          <p:val>
                                            <p:strVal val="#ppt_x"/>
                                          </p:val>
                                        </p:tav>
                                      </p:tavLst>
                                    </p:anim>
                                    <p:anim calcmode="lin" valueType="num">
                                      <p:cBhvr>
                                        <p:cTn id="71" dur="1000" fill="hold"/>
                                        <p:tgtEl>
                                          <p:spTgt spid="2355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3556"/>
                                        </p:tgtEl>
                                        <p:attrNameLst>
                                          <p:attrName>style.visibility</p:attrName>
                                        </p:attrNameLst>
                                      </p:cBhvr>
                                      <p:to>
                                        <p:strVal val="visible"/>
                                      </p:to>
                                    </p:set>
                                    <p:animEffect transition="in" filter="fade">
                                      <p:cBhvr>
                                        <p:cTn id="74" dur="1000"/>
                                        <p:tgtEl>
                                          <p:spTgt spid="23556"/>
                                        </p:tgtEl>
                                      </p:cBhvr>
                                    </p:animEffect>
                                    <p:anim calcmode="lin" valueType="num">
                                      <p:cBhvr>
                                        <p:cTn id="75" dur="1000" fill="hold"/>
                                        <p:tgtEl>
                                          <p:spTgt spid="23556"/>
                                        </p:tgtEl>
                                        <p:attrNameLst>
                                          <p:attrName>ppt_x</p:attrName>
                                        </p:attrNameLst>
                                      </p:cBhvr>
                                      <p:tavLst>
                                        <p:tav tm="0">
                                          <p:val>
                                            <p:strVal val="#ppt_x"/>
                                          </p:val>
                                        </p:tav>
                                        <p:tav tm="100000">
                                          <p:val>
                                            <p:strVal val="#ppt_x"/>
                                          </p:val>
                                        </p:tav>
                                      </p:tavLst>
                                    </p:anim>
                                    <p:anim calcmode="lin" valueType="num">
                                      <p:cBhvr>
                                        <p:cTn id="76" dur="1000" fill="hold"/>
                                        <p:tgtEl>
                                          <p:spTgt spid="23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P spid="9" grpId="0"/>
      <p:bldP spid="10" grpId="0"/>
      <p:bldP spid="12" grpId="0" animBg="1"/>
      <p:bldP spid="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8400" y="533400"/>
            <a:ext cx="2514600" cy="461665"/>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از رابطه 1 می دانیم که: </a:t>
            </a:r>
            <a:endParaRPr lang="en-US" sz="2400" dirty="0">
              <a:cs typeface="B Nazanin" pitchFamily="2" charset="-78"/>
            </a:endParaRPr>
          </a:p>
        </p:txBody>
      </p:sp>
      <p:pic>
        <p:nvPicPr>
          <p:cNvPr id="24578" name="Picture 2"/>
          <p:cNvPicPr>
            <a:picLocks noChangeAspect="1" noChangeArrowheads="1"/>
          </p:cNvPicPr>
          <p:nvPr/>
        </p:nvPicPr>
        <p:blipFill>
          <a:blip r:embed="rId2"/>
          <a:srcRect/>
          <a:stretch>
            <a:fillRect/>
          </a:stretch>
        </p:blipFill>
        <p:spPr bwMode="auto">
          <a:xfrm>
            <a:off x="914400" y="533400"/>
            <a:ext cx="2072787" cy="657225"/>
          </a:xfrm>
          <a:prstGeom prst="rect">
            <a:avLst/>
          </a:prstGeom>
          <a:noFill/>
          <a:ln w="9525">
            <a:noFill/>
            <a:miter lim="800000"/>
            <a:headEnd/>
            <a:tailEnd/>
          </a:ln>
          <a:effectLst/>
        </p:spPr>
      </p:pic>
      <p:pic>
        <p:nvPicPr>
          <p:cNvPr id="24579" name="Picture 3"/>
          <p:cNvPicPr>
            <a:picLocks noChangeAspect="1" noChangeArrowheads="1"/>
          </p:cNvPicPr>
          <p:nvPr/>
        </p:nvPicPr>
        <p:blipFill>
          <a:blip r:embed="rId3"/>
          <a:srcRect/>
          <a:stretch>
            <a:fillRect/>
          </a:stretch>
        </p:blipFill>
        <p:spPr bwMode="auto">
          <a:xfrm>
            <a:off x="685800" y="2057400"/>
            <a:ext cx="7348538" cy="481012"/>
          </a:xfrm>
          <a:prstGeom prst="rect">
            <a:avLst/>
          </a:prstGeom>
          <a:noFill/>
          <a:ln w="9525">
            <a:noFill/>
            <a:miter lim="800000"/>
            <a:headEnd/>
            <a:tailEnd/>
          </a:ln>
          <a:effectLst/>
        </p:spPr>
      </p:pic>
      <p:sp>
        <p:nvSpPr>
          <p:cNvPr id="6" name="TextBox 5"/>
          <p:cNvSpPr txBox="1"/>
          <p:nvPr/>
        </p:nvSpPr>
        <p:spPr>
          <a:xfrm>
            <a:off x="6781801" y="1447800"/>
            <a:ext cx="1981200" cy="461665"/>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پس می نویسیم:</a:t>
            </a:r>
            <a:endParaRPr lang="en-US" sz="2400" dirty="0">
              <a:cs typeface="B Nazanin" pitchFamily="2" charset="-78"/>
            </a:endParaRPr>
          </a:p>
        </p:txBody>
      </p:sp>
      <p:sp>
        <p:nvSpPr>
          <p:cNvPr id="7" name="TextBox 6"/>
          <p:cNvSpPr txBox="1"/>
          <p:nvPr/>
        </p:nvSpPr>
        <p:spPr>
          <a:xfrm>
            <a:off x="5032131" y="3048000"/>
            <a:ext cx="3578469" cy="461665"/>
          </a:xfrm>
          <a:prstGeom prst="rect">
            <a:avLst/>
          </a:prstGeom>
          <a:noFill/>
        </p:spPr>
        <p:txBody>
          <a:bodyPr wrap="square" rtlCol="0">
            <a:spAutoFit/>
          </a:bodyPr>
          <a:lstStyle/>
          <a:p>
            <a:pPr algn="r" rtl="1"/>
            <a:r>
              <a:rPr lang="fa-IR" sz="2400" dirty="0" smtClean="0">
                <a:cs typeface="B Nazanin" pitchFamily="2" charset="-78"/>
              </a:rPr>
              <a:t>چون  </a:t>
            </a:r>
            <a:r>
              <a:rPr lang="el-GR" sz="2400" b="1" dirty="0" smtClean="0">
                <a:cs typeface="B Nazanin" pitchFamily="2" charset="-78"/>
              </a:rPr>
              <a:t> </a:t>
            </a:r>
            <a:r>
              <a:rPr lang="en-US" sz="2400" b="1" baseline="-25000" dirty="0" smtClean="0">
                <a:cs typeface="B Nazanin" pitchFamily="2" charset="-78"/>
              </a:rPr>
              <a:t>=</a:t>
            </a:r>
            <a:r>
              <a:rPr lang="el-GR" sz="2400" b="1" dirty="0" smtClean="0">
                <a:cs typeface="B Nazanin" pitchFamily="2" charset="-78"/>
              </a:rPr>
              <a:t>δ</a:t>
            </a:r>
            <a:r>
              <a:rPr lang="en-US" sz="2400" b="1" baseline="-25000" dirty="0" smtClean="0">
                <a:cs typeface="B Nazanin" pitchFamily="2" charset="-78"/>
              </a:rPr>
              <a:t>1</a:t>
            </a:r>
            <a:r>
              <a:rPr lang="fa-IR" sz="2400" dirty="0" smtClean="0">
                <a:cs typeface="B Nazanin" pitchFamily="2" charset="-78"/>
              </a:rPr>
              <a:t> </a:t>
            </a:r>
            <a:r>
              <a:rPr lang="el-GR" sz="2400" b="1" dirty="0" smtClean="0">
                <a:cs typeface="B Nazanin" pitchFamily="2" charset="-78"/>
              </a:rPr>
              <a:t>δ</a:t>
            </a:r>
            <a:r>
              <a:rPr lang="en-US" sz="2400" b="1" baseline="-25000" dirty="0" smtClean="0">
                <a:cs typeface="B Nazanin" pitchFamily="2" charset="-78"/>
              </a:rPr>
              <a:t>T</a:t>
            </a:r>
            <a:endParaRPr lang="en-US" sz="2400" dirty="0">
              <a:cs typeface="B Nazanin" pitchFamily="2" charset="-78"/>
            </a:endParaRPr>
          </a:p>
        </p:txBody>
      </p:sp>
      <p:pic>
        <p:nvPicPr>
          <p:cNvPr id="24580" name="Picture 4"/>
          <p:cNvPicPr>
            <a:picLocks noChangeAspect="1" noChangeArrowheads="1"/>
          </p:cNvPicPr>
          <p:nvPr/>
        </p:nvPicPr>
        <p:blipFill>
          <a:blip r:embed="rId4"/>
          <a:srcRect/>
          <a:stretch>
            <a:fillRect/>
          </a:stretch>
        </p:blipFill>
        <p:spPr bwMode="auto">
          <a:xfrm>
            <a:off x="533400" y="3581400"/>
            <a:ext cx="7254240" cy="323850"/>
          </a:xfrm>
          <a:prstGeom prst="rect">
            <a:avLst/>
          </a:prstGeom>
          <a:noFill/>
          <a:ln w="9525">
            <a:noFill/>
            <a:miter lim="800000"/>
            <a:headEnd/>
            <a:tailEnd/>
          </a:ln>
          <a:effectLst/>
        </p:spPr>
      </p:pic>
      <p:sp>
        <p:nvSpPr>
          <p:cNvPr id="9" name="TextBox 8"/>
          <p:cNvSpPr txBox="1"/>
          <p:nvPr/>
        </p:nvSpPr>
        <p:spPr>
          <a:xfrm>
            <a:off x="7162799" y="4800600"/>
            <a:ext cx="1676401" cy="461665"/>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تنش در استوانه</a:t>
            </a:r>
            <a:endParaRPr lang="en-US" sz="2400" dirty="0">
              <a:cs typeface="B Nazanin" pitchFamily="2" charset="-78"/>
            </a:endParaRPr>
          </a:p>
        </p:txBody>
      </p:sp>
      <p:pic>
        <p:nvPicPr>
          <p:cNvPr id="24581" name="Picture 5"/>
          <p:cNvPicPr>
            <a:picLocks noChangeAspect="1" noChangeArrowheads="1"/>
          </p:cNvPicPr>
          <p:nvPr/>
        </p:nvPicPr>
        <p:blipFill>
          <a:blip r:embed="rId5"/>
          <a:srcRect/>
          <a:stretch>
            <a:fillRect/>
          </a:stretch>
        </p:blipFill>
        <p:spPr bwMode="auto">
          <a:xfrm>
            <a:off x="685800" y="5029200"/>
            <a:ext cx="5562600" cy="13132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1000"/>
                                        <p:tgtEl>
                                          <p:spTgt spid="24578"/>
                                        </p:tgtEl>
                                      </p:cBhvr>
                                    </p:animEffect>
                                    <p:anim calcmode="lin" valueType="num">
                                      <p:cBhvr>
                                        <p:cTn id="13" dur="1000" fill="hold"/>
                                        <p:tgtEl>
                                          <p:spTgt spid="24578"/>
                                        </p:tgtEl>
                                        <p:attrNameLst>
                                          <p:attrName>ppt_x</p:attrName>
                                        </p:attrNameLst>
                                      </p:cBhvr>
                                      <p:tavLst>
                                        <p:tav tm="0">
                                          <p:val>
                                            <p:strVal val="#ppt_x"/>
                                          </p:val>
                                        </p:tav>
                                        <p:tav tm="100000">
                                          <p:val>
                                            <p:strVal val="#ppt_x"/>
                                          </p:val>
                                        </p:tav>
                                      </p:tavLst>
                                    </p:anim>
                                    <p:anim calcmode="lin" valueType="num">
                                      <p:cBhvr>
                                        <p:cTn id="14"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579"/>
                                        </p:tgtEl>
                                        <p:attrNameLst>
                                          <p:attrName>style.visibility</p:attrName>
                                        </p:attrNameLst>
                                      </p:cBhvr>
                                      <p:to>
                                        <p:strVal val="visible"/>
                                      </p:to>
                                    </p:set>
                                    <p:animEffect transition="in" filter="fade">
                                      <p:cBhvr>
                                        <p:cTn id="24" dur="1000"/>
                                        <p:tgtEl>
                                          <p:spTgt spid="24579"/>
                                        </p:tgtEl>
                                      </p:cBhvr>
                                    </p:animEffect>
                                    <p:anim calcmode="lin" valueType="num">
                                      <p:cBhvr>
                                        <p:cTn id="25" dur="1000" fill="hold"/>
                                        <p:tgtEl>
                                          <p:spTgt spid="24579"/>
                                        </p:tgtEl>
                                        <p:attrNameLst>
                                          <p:attrName>ppt_x</p:attrName>
                                        </p:attrNameLst>
                                      </p:cBhvr>
                                      <p:tavLst>
                                        <p:tav tm="0">
                                          <p:val>
                                            <p:strVal val="#ppt_x"/>
                                          </p:val>
                                        </p:tav>
                                        <p:tav tm="100000">
                                          <p:val>
                                            <p:strVal val="#ppt_x"/>
                                          </p:val>
                                        </p:tav>
                                      </p:tavLst>
                                    </p:anim>
                                    <p:anim calcmode="lin" valueType="num">
                                      <p:cBhvr>
                                        <p:cTn id="26" dur="1000" fill="hold"/>
                                        <p:tgtEl>
                                          <p:spTgt spid="245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580"/>
                                        </p:tgtEl>
                                        <p:attrNameLst>
                                          <p:attrName>style.visibility</p:attrName>
                                        </p:attrNameLst>
                                      </p:cBhvr>
                                      <p:to>
                                        <p:strVal val="visible"/>
                                      </p:to>
                                    </p:set>
                                    <p:animEffect transition="in" filter="fade">
                                      <p:cBhvr>
                                        <p:cTn id="34" dur="1000"/>
                                        <p:tgtEl>
                                          <p:spTgt spid="24580"/>
                                        </p:tgtEl>
                                      </p:cBhvr>
                                    </p:animEffect>
                                    <p:anim calcmode="lin" valueType="num">
                                      <p:cBhvr>
                                        <p:cTn id="35" dur="1000" fill="hold"/>
                                        <p:tgtEl>
                                          <p:spTgt spid="24580"/>
                                        </p:tgtEl>
                                        <p:attrNameLst>
                                          <p:attrName>ppt_x</p:attrName>
                                        </p:attrNameLst>
                                      </p:cBhvr>
                                      <p:tavLst>
                                        <p:tav tm="0">
                                          <p:val>
                                            <p:strVal val="#ppt_x"/>
                                          </p:val>
                                        </p:tav>
                                        <p:tav tm="100000">
                                          <p:val>
                                            <p:strVal val="#ppt_x"/>
                                          </p:val>
                                        </p:tav>
                                      </p:tavLst>
                                    </p:anim>
                                    <p:anim calcmode="lin" valueType="num">
                                      <p:cBhvr>
                                        <p:cTn id="36"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4581"/>
                                        </p:tgtEl>
                                        <p:attrNameLst>
                                          <p:attrName>style.visibility</p:attrName>
                                        </p:attrNameLst>
                                      </p:cBhvr>
                                      <p:to>
                                        <p:strVal val="visible"/>
                                      </p:to>
                                    </p:set>
                                    <p:animEffect transition="in" filter="fade">
                                      <p:cBhvr>
                                        <p:cTn id="46" dur="1000"/>
                                        <p:tgtEl>
                                          <p:spTgt spid="24581"/>
                                        </p:tgtEl>
                                      </p:cBhvr>
                                    </p:animEffect>
                                    <p:anim calcmode="lin" valueType="num">
                                      <p:cBhvr>
                                        <p:cTn id="47" dur="1000" fill="hold"/>
                                        <p:tgtEl>
                                          <p:spTgt spid="24581"/>
                                        </p:tgtEl>
                                        <p:attrNameLst>
                                          <p:attrName>ppt_x</p:attrName>
                                        </p:attrNameLst>
                                      </p:cBhvr>
                                      <p:tavLst>
                                        <p:tav tm="0">
                                          <p:val>
                                            <p:strVal val="#ppt_x"/>
                                          </p:val>
                                        </p:tav>
                                        <p:tav tm="100000">
                                          <p:val>
                                            <p:strVal val="#ppt_x"/>
                                          </p:val>
                                        </p:tav>
                                      </p:tavLst>
                                    </p:anim>
                                    <p:anim calcmode="lin" valueType="num">
                                      <p:cBhvr>
                                        <p:cTn id="48"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7993856" y="457200"/>
            <a:ext cx="1150144" cy="533400"/>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271462" y="533400"/>
            <a:ext cx="7805738" cy="433387"/>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a:srcRect/>
          <a:stretch>
            <a:fillRect/>
          </a:stretch>
        </p:blipFill>
        <p:spPr bwMode="auto">
          <a:xfrm>
            <a:off x="228600" y="1219200"/>
            <a:ext cx="3495675" cy="4057650"/>
          </a:xfrm>
          <a:prstGeom prst="rect">
            <a:avLst/>
          </a:prstGeom>
          <a:noFill/>
          <a:ln w="9525">
            <a:noFill/>
            <a:miter lim="800000"/>
            <a:headEnd/>
            <a:tailEnd/>
          </a:ln>
          <a:effectLst/>
        </p:spPr>
      </p:pic>
      <p:pic>
        <p:nvPicPr>
          <p:cNvPr id="25605" name="Picture 5"/>
          <p:cNvPicPr>
            <a:picLocks noChangeAspect="1" noChangeArrowheads="1"/>
          </p:cNvPicPr>
          <p:nvPr/>
        </p:nvPicPr>
        <p:blipFill>
          <a:blip r:embed="rId5"/>
          <a:srcRect/>
          <a:stretch>
            <a:fillRect/>
          </a:stretch>
        </p:blipFill>
        <p:spPr bwMode="auto">
          <a:xfrm>
            <a:off x="3962400" y="1981200"/>
            <a:ext cx="4949587" cy="1622307"/>
          </a:xfrm>
          <a:prstGeom prst="rect">
            <a:avLst/>
          </a:prstGeom>
          <a:noFill/>
          <a:ln w="9525">
            <a:noFill/>
            <a:miter lim="800000"/>
            <a:headEnd/>
            <a:tailEnd/>
          </a:ln>
          <a:effectLst/>
        </p:spPr>
      </p:pic>
      <p:pic>
        <p:nvPicPr>
          <p:cNvPr id="25606" name="Picture 6"/>
          <p:cNvPicPr>
            <a:picLocks noChangeAspect="1" noChangeArrowheads="1"/>
          </p:cNvPicPr>
          <p:nvPr/>
        </p:nvPicPr>
        <p:blipFill>
          <a:blip r:embed="rId6"/>
          <a:srcRect/>
          <a:stretch>
            <a:fillRect/>
          </a:stretch>
        </p:blipFill>
        <p:spPr bwMode="auto">
          <a:xfrm>
            <a:off x="304800" y="5638800"/>
            <a:ext cx="8031698" cy="8381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1000"/>
                                        <p:tgtEl>
                                          <p:spTgt spid="25603"/>
                                        </p:tgtEl>
                                      </p:cBhvr>
                                    </p:animEffect>
                                    <p:anim calcmode="lin" valueType="num">
                                      <p:cBhvr>
                                        <p:cTn id="8" dur="1000" fill="hold"/>
                                        <p:tgtEl>
                                          <p:spTgt spid="25603"/>
                                        </p:tgtEl>
                                        <p:attrNameLst>
                                          <p:attrName>ppt_x</p:attrName>
                                        </p:attrNameLst>
                                      </p:cBhvr>
                                      <p:tavLst>
                                        <p:tav tm="0">
                                          <p:val>
                                            <p:strVal val="#ppt_x"/>
                                          </p:val>
                                        </p:tav>
                                        <p:tav tm="100000">
                                          <p:val>
                                            <p:strVal val="#ppt_x"/>
                                          </p:val>
                                        </p:tav>
                                      </p:tavLst>
                                    </p:anim>
                                    <p:anim calcmode="lin" valueType="num">
                                      <p:cBhvr>
                                        <p:cTn id="9" dur="1000" fill="hold"/>
                                        <p:tgtEl>
                                          <p:spTgt spid="2560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1000"/>
                                        <p:tgtEl>
                                          <p:spTgt spid="25604"/>
                                        </p:tgtEl>
                                      </p:cBhvr>
                                    </p:animEffect>
                                    <p:anim calcmode="lin" valueType="num">
                                      <p:cBhvr>
                                        <p:cTn id="13" dur="1000" fill="hold"/>
                                        <p:tgtEl>
                                          <p:spTgt spid="25604"/>
                                        </p:tgtEl>
                                        <p:attrNameLst>
                                          <p:attrName>ppt_x</p:attrName>
                                        </p:attrNameLst>
                                      </p:cBhvr>
                                      <p:tavLst>
                                        <p:tav tm="0">
                                          <p:val>
                                            <p:strVal val="#ppt_x"/>
                                          </p:val>
                                        </p:tav>
                                        <p:tav tm="100000">
                                          <p:val>
                                            <p:strVal val="#ppt_x"/>
                                          </p:val>
                                        </p:tav>
                                      </p:tavLst>
                                    </p:anim>
                                    <p:anim calcmode="lin" valueType="num">
                                      <p:cBhvr>
                                        <p:cTn id="14" dur="1000" fill="hold"/>
                                        <p:tgtEl>
                                          <p:spTgt spid="2560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605"/>
                                        </p:tgtEl>
                                        <p:attrNameLst>
                                          <p:attrName>style.visibility</p:attrName>
                                        </p:attrNameLst>
                                      </p:cBhvr>
                                      <p:to>
                                        <p:strVal val="visible"/>
                                      </p:to>
                                    </p:set>
                                    <p:animEffect transition="in" filter="fade">
                                      <p:cBhvr>
                                        <p:cTn id="19" dur="1000"/>
                                        <p:tgtEl>
                                          <p:spTgt spid="25605"/>
                                        </p:tgtEl>
                                      </p:cBhvr>
                                    </p:animEffect>
                                    <p:anim calcmode="lin" valueType="num">
                                      <p:cBhvr>
                                        <p:cTn id="20" dur="1000" fill="hold"/>
                                        <p:tgtEl>
                                          <p:spTgt spid="25605"/>
                                        </p:tgtEl>
                                        <p:attrNameLst>
                                          <p:attrName>ppt_x</p:attrName>
                                        </p:attrNameLst>
                                      </p:cBhvr>
                                      <p:tavLst>
                                        <p:tav tm="0">
                                          <p:val>
                                            <p:strVal val="#ppt_x"/>
                                          </p:val>
                                        </p:tav>
                                        <p:tav tm="100000">
                                          <p:val>
                                            <p:strVal val="#ppt_x"/>
                                          </p:val>
                                        </p:tav>
                                      </p:tavLst>
                                    </p:anim>
                                    <p:anim calcmode="lin" valueType="num">
                                      <p:cBhvr>
                                        <p:cTn id="21" dur="1000" fill="hold"/>
                                        <p:tgtEl>
                                          <p:spTgt spid="2560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606"/>
                                        </p:tgtEl>
                                        <p:attrNameLst>
                                          <p:attrName>style.visibility</p:attrName>
                                        </p:attrNameLst>
                                      </p:cBhvr>
                                      <p:to>
                                        <p:strVal val="visible"/>
                                      </p:to>
                                    </p:set>
                                    <p:animEffect transition="in" filter="fade">
                                      <p:cBhvr>
                                        <p:cTn id="24" dur="1000"/>
                                        <p:tgtEl>
                                          <p:spTgt spid="25606"/>
                                        </p:tgtEl>
                                      </p:cBhvr>
                                    </p:animEffect>
                                    <p:anim calcmode="lin" valueType="num">
                                      <p:cBhvr>
                                        <p:cTn id="25" dur="1000" fill="hold"/>
                                        <p:tgtEl>
                                          <p:spTgt spid="25606"/>
                                        </p:tgtEl>
                                        <p:attrNameLst>
                                          <p:attrName>ppt_x</p:attrName>
                                        </p:attrNameLst>
                                      </p:cBhvr>
                                      <p:tavLst>
                                        <p:tav tm="0">
                                          <p:val>
                                            <p:strVal val="#ppt_x"/>
                                          </p:val>
                                        </p:tav>
                                        <p:tav tm="100000">
                                          <p:val>
                                            <p:strVal val="#ppt_x"/>
                                          </p:val>
                                        </p:tav>
                                      </p:tavLst>
                                    </p:anim>
                                    <p:anim calcmode="lin" valueType="num">
                                      <p:cBhvr>
                                        <p:cTn id="26" dur="1000" fill="hold"/>
                                        <p:tgtEl>
                                          <p:spTgt spid="256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8400" y="304800"/>
            <a:ext cx="2543175" cy="646331"/>
          </a:xfrm>
          <a:prstGeom prst="rect">
            <a:avLst/>
          </a:prstGeom>
          <a:solidFill>
            <a:schemeClr val="accent3"/>
          </a:solidFill>
        </p:spPr>
        <p:txBody>
          <a:bodyPr wrap="square" rtlCol="0">
            <a:spAutoFit/>
          </a:bodyPr>
          <a:lstStyle/>
          <a:p>
            <a:pPr algn="r" rtl="1"/>
            <a:r>
              <a:rPr lang="fa-IR" sz="3600" b="1" dirty="0" smtClean="0">
                <a:cs typeface="B Nazanin" pitchFamily="2" charset="-78"/>
              </a:rPr>
              <a:t>نسبت پواسون</a:t>
            </a:r>
            <a:endParaRPr lang="en-US" sz="3600" b="1" dirty="0">
              <a:cs typeface="B Nazanin" pitchFamily="2" charset="-78"/>
            </a:endParaRPr>
          </a:p>
        </p:txBody>
      </p:sp>
      <p:sp>
        <p:nvSpPr>
          <p:cNvPr id="3" name="TextBox 2"/>
          <p:cNvSpPr txBox="1"/>
          <p:nvPr/>
        </p:nvSpPr>
        <p:spPr>
          <a:xfrm>
            <a:off x="457200" y="1295400"/>
            <a:ext cx="685800" cy="646331"/>
          </a:xfrm>
          <a:prstGeom prst="rect">
            <a:avLst/>
          </a:prstGeom>
          <a:noFill/>
        </p:spPr>
        <p:txBody>
          <a:bodyPr wrap="square" rtlCol="0">
            <a:spAutoFit/>
          </a:bodyPr>
          <a:lstStyle/>
          <a:p>
            <a:r>
              <a:rPr lang="el-GR" sz="3600" dirty="0" smtClean="0"/>
              <a:t>ν</a:t>
            </a:r>
            <a:r>
              <a:rPr lang="en-US" sz="3600" dirty="0" smtClean="0"/>
              <a:t>=</a:t>
            </a:r>
            <a:endParaRPr lang="en-US" sz="3600" dirty="0"/>
          </a:p>
        </p:txBody>
      </p:sp>
      <p:pic>
        <p:nvPicPr>
          <p:cNvPr id="4" name="Picture 3"/>
          <p:cNvPicPr>
            <a:picLocks noChangeAspect="1" noChangeArrowheads="1"/>
          </p:cNvPicPr>
          <p:nvPr/>
        </p:nvPicPr>
        <p:blipFill>
          <a:blip r:embed="rId2"/>
          <a:srcRect/>
          <a:stretch>
            <a:fillRect/>
          </a:stretch>
        </p:blipFill>
        <p:spPr bwMode="auto">
          <a:xfrm>
            <a:off x="1295400" y="1447800"/>
            <a:ext cx="1828800" cy="396240"/>
          </a:xfrm>
          <a:prstGeom prst="rect">
            <a:avLst/>
          </a:prstGeom>
          <a:noFill/>
          <a:ln w="9525">
            <a:noFill/>
            <a:miter lim="800000"/>
            <a:headEnd/>
            <a:tailEnd/>
          </a:ln>
          <a:effectLst/>
        </p:spPr>
      </p:pic>
      <p:sp>
        <p:nvSpPr>
          <p:cNvPr id="5" name="TextBox 4"/>
          <p:cNvSpPr txBox="1"/>
          <p:nvPr/>
        </p:nvSpPr>
        <p:spPr>
          <a:xfrm>
            <a:off x="1371600" y="1066800"/>
            <a:ext cx="1676400" cy="461665"/>
          </a:xfrm>
          <a:prstGeom prst="rect">
            <a:avLst/>
          </a:prstGeom>
          <a:noFill/>
        </p:spPr>
        <p:txBody>
          <a:bodyPr wrap="square" rtlCol="0">
            <a:spAutoFit/>
          </a:bodyPr>
          <a:lstStyle/>
          <a:p>
            <a:pPr algn="ctr"/>
            <a:r>
              <a:rPr lang="fa-IR" sz="2400" dirty="0" smtClean="0">
                <a:cs typeface="B Nazanin" pitchFamily="2" charset="-78"/>
              </a:rPr>
              <a:t>کرنش جانبی</a:t>
            </a:r>
            <a:endParaRPr lang="en-US" sz="2400" dirty="0">
              <a:cs typeface="B Nazanin" pitchFamily="2" charset="-78"/>
            </a:endParaRPr>
          </a:p>
        </p:txBody>
      </p:sp>
      <p:sp>
        <p:nvSpPr>
          <p:cNvPr id="6" name="TextBox 5"/>
          <p:cNvSpPr txBox="1"/>
          <p:nvPr/>
        </p:nvSpPr>
        <p:spPr>
          <a:xfrm>
            <a:off x="1600200" y="1794933"/>
            <a:ext cx="2095500" cy="461665"/>
          </a:xfrm>
          <a:prstGeom prst="rect">
            <a:avLst/>
          </a:prstGeom>
          <a:noFill/>
        </p:spPr>
        <p:txBody>
          <a:bodyPr wrap="square" rtlCol="0">
            <a:spAutoFit/>
          </a:bodyPr>
          <a:lstStyle/>
          <a:p>
            <a:r>
              <a:rPr lang="fa-IR" sz="2400" dirty="0" smtClean="0">
                <a:cs typeface="B Nazanin" pitchFamily="2" charset="-78"/>
              </a:rPr>
              <a:t>کرنش محوری</a:t>
            </a:r>
            <a:endParaRPr lang="en-US" sz="2400" dirty="0">
              <a:cs typeface="B Nazanin" pitchFamily="2" charset="-78"/>
            </a:endParaRPr>
          </a:p>
        </p:txBody>
      </p:sp>
      <p:sp>
        <p:nvSpPr>
          <p:cNvPr id="7" name="Rectangle 6"/>
          <p:cNvSpPr/>
          <p:nvPr/>
        </p:nvSpPr>
        <p:spPr>
          <a:xfrm>
            <a:off x="3124200" y="914400"/>
            <a:ext cx="1066800" cy="1569660"/>
          </a:xfrm>
          <a:prstGeom prst="rect">
            <a:avLst/>
          </a:prstGeom>
        </p:spPr>
        <p:txBody>
          <a:bodyPr wrap="square">
            <a:spAutoFit/>
          </a:bodyPr>
          <a:lstStyle/>
          <a:p>
            <a:r>
              <a:rPr lang="en-US" sz="9600" dirty="0" smtClean="0"/>
              <a:t>l</a:t>
            </a:r>
            <a:endParaRPr lang="en-US" sz="9600" dirty="0"/>
          </a:p>
        </p:txBody>
      </p:sp>
      <p:sp>
        <p:nvSpPr>
          <p:cNvPr id="8" name="Rectangle 7"/>
          <p:cNvSpPr/>
          <p:nvPr/>
        </p:nvSpPr>
        <p:spPr>
          <a:xfrm>
            <a:off x="914400" y="914400"/>
            <a:ext cx="609600" cy="1569660"/>
          </a:xfrm>
          <a:prstGeom prst="rect">
            <a:avLst/>
          </a:prstGeom>
        </p:spPr>
        <p:txBody>
          <a:bodyPr wrap="square">
            <a:spAutoFit/>
          </a:bodyPr>
          <a:lstStyle/>
          <a:p>
            <a:r>
              <a:rPr lang="en-US" sz="9600" dirty="0" smtClean="0"/>
              <a:t>l</a:t>
            </a:r>
            <a:endParaRPr lang="en-US" sz="9600" dirty="0"/>
          </a:p>
        </p:txBody>
      </p:sp>
      <p:pic>
        <p:nvPicPr>
          <p:cNvPr id="15362" name="Picture 2"/>
          <p:cNvPicPr>
            <a:picLocks noChangeAspect="1" noChangeArrowheads="1"/>
          </p:cNvPicPr>
          <p:nvPr/>
        </p:nvPicPr>
        <p:blipFill>
          <a:blip r:embed="rId3"/>
          <a:srcRect/>
          <a:stretch>
            <a:fillRect/>
          </a:stretch>
        </p:blipFill>
        <p:spPr bwMode="auto">
          <a:xfrm>
            <a:off x="4419600" y="1066800"/>
            <a:ext cx="4114800" cy="4953000"/>
          </a:xfrm>
          <a:prstGeom prst="rect">
            <a:avLst/>
          </a:prstGeom>
          <a:noFill/>
          <a:ln w="9525">
            <a:noFill/>
            <a:miter lim="800000"/>
            <a:headEnd/>
            <a:tailEnd/>
          </a:ln>
          <a:effectLst/>
        </p:spPr>
      </p:pic>
      <p:sp>
        <p:nvSpPr>
          <p:cNvPr id="10" name="TextBox 9"/>
          <p:cNvSpPr txBox="1"/>
          <p:nvPr/>
        </p:nvSpPr>
        <p:spPr>
          <a:xfrm>
            <a:off x="1828800" y="4038600"/>
            <a:ext cx="3886200" cy="461665"/>
          </a:xfrm>
          <a:prstGeom prst="rect">
            <a:avLst/>
          </a:prstGeom>
          <a:solidFill>
            <a:schemeClr val="bg1">
              <a:lumMod val="65000"/>
            </a:schemeClr>
          </a:solidFill>
        </p:spPr>
        <p:txBody>
          <a:bodyPr wrap="square" rtlCol="0">
            <a:spAutoFit/>
          </a:bodyPr>
          <a:lstStyle/>
          <a:p>
            <a:pPr algn="ctr" rtl="1"/>
            <a:r>
              <a:rPr lang="fa-IR" sz="2400" b="1" dirty="0" smtClean="0">
                <a:cs typeface="B Nazanin" pitchFamily="2" charset="-78"/>
              </a:rPr>
              <a:t>تنش صفر ولی کرنش صفر نیست</a:t>
            </a:r>
            <a:endParaRPr lang="en-US" sz="2400" b="1" dirty="0">
              <a:cs typeface="B Nazanin" pitchFamily="2" charset="-78"/>
            </a:endParaRPr>
          </a:p>
        </p:txBody>
      </p:sp>
      <p:sp>
        <p:nvSpPr>
          <p:cNvPr id="11" name="TextBox 10"/>
          <p:cNvSpPr txBox="1"/>
          <p:nvPr/>
        </p:nvSpPr>
        <p:spPr>
          <a:xfrm>
            <a:off x="0" y="5105400"/>
            <a:ext cx="4267200" cy="830997"/>
          </a:xfrm>
          <a:prstGeom prst="rect">
            <a:avLst/>
          </a:prstGeom>
          <a:solidFill>
            <a:schemeClr val="bg1">
              <a:lumMod val="65000"/>
            </a:schemeClr>
          </a:solidFill>
        </p:spPr>
        <p:txBody>
          <a:bodyPr wrap="square" rtlCol="0">
            <a:spAutoFit/>
          </a:bodyPr>
          <a:lstStyle/>
          <a:p>
            <a:pPr algn="r" rtl="1"/>
            <a:r>
              <a:rPr lang="fa-IR" sz="2400" b="1" dirty="0" smtClean="0">
                <a:cs typeface="B Nazanin" pitchFamily="2" charset="-78"/>
              </a:rPr>
              <a:t>نیروی فشاری انقباض و نیروی کششی انبساط ایجاد می کند.</a:t>
            </a:r>
            <a:endParaRPr lang="en-US" sz="2400" b="1" dirty="0" smtClean="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5362"/>
                                        </p:tgtEl>
                                        <p:attrNameLst>
                                          <p:attrName>style.visibility</p:attrName>
                                        </p:attrNameLst>
                                      </p:cBhvr>
                                      <p:to>
                                        <p:strVal val="visible"/>
                                      </p:to>
                                    </p:set>
                                    <p:animEffect transition="in" filter="fade">
                                      <p:cBhvr>
                                        <p:cTn id="44" dur="1000"/>
                                        <p:tgtEl>
                                          <p:spTgt spid="15362"/>
                                        </p:tgtEl>
                                      </p:cBhvr>
                                    </p:animEffect>
                                    <p:anim calcmode="lin" valueType="num">
                                      <p:cBhvr>
                                        <p:cTn id="45" dur="1000" fill="hold"/>
                                        <p:tgtEl>
                                          <p:spTgt spid="15362"/>
                                        </p:tgtEl>
                                        <p:attrNameLst>
                                          <p:attrName>ppt_x</p:attrName>
                                        </p:attrNameLst>
                                      </p:cBhvr>
                                      <p:tavLst>
                                        <p:tav tm="0">
                                          <p:val>
                                            <p:strVal val="#ppt_x"/>
                                          </p:val>
                                        </p:tav>
                                        <p:tav tm="100000">
                                          <p:val>
                                            <p:strVal val="#ppt_x"/>
                                          </p:val>
                                        </p:tav>
                                      </p:tavLst>
                                    </p:anim>
                                    <p:anim calcmode="lin" valueType="num">
                                      <p:cBhvr>
                                        <p:cTn id="46" dur="1000" fill="hold"/>
                                        <p:tgtEl>
                                          <p:spTgt spid="1536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7" grpId="0"/>
      <p:bldP spid="8" grpId="0"/>
      <p:bldP spid="10" grpId="0" animBg="1"/>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457201" y="685800"/>
            <a:ext cx="3429000" cy="1317099"/>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1981200" y="3657600"/>
            <a:ext cx="4767263" cy="1466850"/>
          </a:xfrm>
          <a:prstGeom prst="rect">
            <a:avLst/>
          </a:prstGeom>
          <a:noFill/>
          <a:ln w="9525">
            <a:noFill/>
            <a:miter lim="800000"/>
            <a:headEnd/>
            <a:tailEnd/>
          </a:ln>
          <a:effectLst/>
        </p:spPr>
      </p:pic>
      <p:sp>
        <p:nvSpPr>
          <p:cNvPr id="4" name="TextBox 3"/>
          <p:cNvSpPr txBox="1"/>
          <p:nvPr/>
        </p:nvSpPr>
        <p:spPr>
          <a:xfrm>
            <a:off x="6096000" y="304800"/>
            <a:ext cx="2514600" cy="523220"/>
          </a:xfrm>
          <a:prstGeom prst="rect">
            <a:avLst/>
          </a:prstGeom>
          <a:solidFill>
            <a:schemeClr val="accent2">
              <a:lumMod val="40000"/>
              <a:lumOff val="60000"/>
            </a:schemeClr>
          </a:solidFill>
        </p:spPr>
        <p:txBody>
          <a:bodyPr wrap="square" rtlCol="0">
            <a:spAutoFit/>
          </a:bodyPr>
          <a:lstStyle/>
          <a:p>
            <a:pPr algn="r" rtl="1"/>
            <a:r>
              <a:rPr lang="fa-IR" sz="2800" b="1" dirty="0" smtClean="0">
                <a:cs typeface="B Nazanin" pitchFamily="2" charset="-78"/>
              </a:rPr>
              <a:t>برای شکل قبل:</a:t>
            </a:r>
            <a:endParaRPr lang="en-US" sz="2800" b="1" dirty="0">
              <a:cs typeface="B Nazanin" pitchFamily="2" charset="-78"/>
            </a:endParaRPr>
          </a:p>
        </p:txBody>
      </p:sp>
      <p:sp>
        <p:nvSpPr>
          <p:cNvPr id="5" name="TextBox 4"/>
          <p:cNvSpPr txBox="1"/>
          <p:nvPr/>
        </p:nvSpPr>
        <p:spPr>
          <a:xfrm>
            <a:off x="6248400" y="2667000"/>
            <a:ext cx="2438400" cy="523220"/>
          </a:xfrm>
          <a:prstGeom prst="rect">
            <a:avLst/>
          </a:prstGeom>
          <a:solidFill>
            <a:schemeClr val="accent2">
              <a:lumMod val="40000"/>
              <a:lumOff val="60000"/>
            </a:schemeClr>
          </a:solidFill>
        </p:spPr>
        <p:txBody>
          <a:bodyPr wrap="square" rtlCol="0">
            <a:spAutoFit/>
          </a:bodyPr>
          <a:lstStyle/>
          <a:p>
            <a:pPr algn="r" rtl="1"/>
            <a:r>
              <a:rPr lang="fa-IR" sz="2800" b="1" dirty="0" smtClean="0">
                <a:cs typeface="B Nazanin" pitchFamily="2" charset="-78"/>
              </a:rPr>
              <a:t>کرنش در جهت </a:t>
            </a:r>
            <a:r>
              <a:rPr lang="en-US" sz="2800" b="1" dirty="0" smtClean="0">
                <a:cs typeface="B Nazanin" pitchFamily="2" charset="-78"/>
              </a:rPr>
              <a:t>x</a:t>
            </a:r>
            <a:r>
              <a:rPr lang="fa-IR" sz="2800" b="1" dirty="0" smtClean="0">
                <a:cs typeface="B Nazanin" pitchFamily="2" charset="-78"/>
              </a:rPr>
              <a:t>:</a:t>
            </a:r>
            <a:endParaRPr lang="en-US" sz="28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6387"/>
                                        </p:tgtEl>
                                        <p:attrNameLst>
                                          <p:attrName>style.visibility</p:attrName>
                                        </p:attrNameLst>
                                      </p:cBhvr>
                                      <p:to>
                                        <p:strVal val="visible"/>
                                      </p:to>
                                    </p:set>
                                    <p:animEffect transition="in" filter="wipe(down)">
                                      <p:cBhvr>
                                        <p:cTn id="35" dur="580">
                                          <p:stCondLst>
                                            <p:cond delay="0"/>
                                          </p:stCondLst>
                                        </p:cTn>
                                        <p:tgtEl>
                                          <p:spTgt spid="16387"/>
                                        </p:tgtEl>
                                      </p:cBhvr>
                                    </p:animEffect>
                                    <p:anim calcmode="lin" valueType="num">
                                      <p:cBhvr>
                                        <p:cTn id="36"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41" dur="26">
                                          <p:stCondLst>
                                            <p:cond delay="650"/>
                                          </p:stCondLst>
                                        </p:cTn>
                                        <p:tgtEl>
                                          <p:spTgt spid="16387"/>
                                        </p:tgtEl>
                                      </p:cBhvr>
                                      <p:to x="100000" y="60000"/>
                                    </p:animScale>
                                    <p:animScale>
                                      <p:cBhvr>
                                        <p:cTn id="42" dur="166" decel="50000">
                                          <p:stCondLst>
                                            <p:cond delay="676"/>
                                          </p:stCondLst>
                                        </p:cTn>
                                        <p:tgtEl>
                                          <p:spTgt spid="16387"/>
                                        </p:tgtEl>
                                      </p:cBhvr>
                                      <p:to x="100000" y="100000"/>
                                    </p:animScale>
                                    <p:animScale>
                                      <p:cBhvr>
                                        <p:cTn id="43" dur="26">
                                          <p:stCondLst>
                                            <p:cond delay="1312"/>
                                          </p:stCondLst>
                                        </p:cTn>
                                        <p:tgtEl>
                                          <p:spTgt spid="16387"/>
                                        </p:tgtEl>
                                      </p:cBhvr>
                                      <p:to x="100000" y="80000"/>
                                    </p:animScale>
                                    <p:animScale>
                                      <p:cBhvr>
                                        <p:cTn id="44" dur="166" decel="50000">
                                          <p:stCondLst>
                                            <p:cond delay="1338"/>
                                          </p:stCondLst>
                                        </p:cTn>
                                        <p:tgtEl>
                                          <p:spTgt spid="16387"/>
                                        </p:tgtEl>
                                      </p:cBhvr>
                                      <p:to x="100000" y="100000"/>
                                    </p:animScale>
                                    <p:animScale>
                                      <p:cBhvr>
                                        <p:cTn id="45" dur="26">
                                          <p:stCondLst>
                                            <p:cond delay="1642"/>
                                          </p:stCondLst>
                                        </p:cTn>
                                        <p:tgtEl>
                                          <p:spTgt spid="16387"/>
                                        </p:tgtEl>
                                      </p:cBhvr>
                                      <p:to x="100000" y="90000"/>
                                    </p:animScale>
                                    <p:animScale>
                                      <p:cBhvr>
                                        <p:cTn id="46" dur="166" decel="50000">
                                          <p:stCondLst>
                                            <p:cond delay="1668"/>
                                          </p:stCondLst>
                                        </p:cTn>
                                        <p:tgtEl>
                                          <p:spTgt spid="16387"/>
                                        </p:tgtEl>
                                      </p:cBhvr>
                                      <p:to x="100000" y="100000"/>
                                    </p:animScale>
                                    <p:animScale>
                                      <p:cBhvr>
                                        <p:cTn id="47" dur="26">
                                          <p:stCondLst>
                                            <p:cond delay="1808"/>
                                          </p:stCondLst>
                                        </p:cTn>
                                        <p:tgtEl>
                                          <p:spTgt spid="16387"/>
                                        </p:tgtEl>
                                      </p:cBhvr>
                                      <p:to x="100000" y="95000"/>
                                    </p:animScale>
                                    <p:animScale>
                                      <p:cBhvr>
                                        <p:cTn id="48" dur="166" decel="50000">
                                          <p:stCondLst>
                                            <p:cond delay="1834"/>
                                          </p:stCondLst>
                                        </p:cTn>
                                        <p:tgtEl>
                                          <p:spTgt spid="163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457200"/>
            <a:ext cx="8458200" cy="1569660"/>
          </a:xfrm>
          <a:prstGeom prst="rect">
            <a:avLst/>
          </a:prstGeom>
          <a:solidFill>
            <a:schemeClr val="accent2">
              <a:lumMod val="40000"/>
              <a:lumOff val="60000"/>
            </a:schemeClr>
          </a:solidFill>
        </p:spPr>
        <p:txBody>
          <a:bodyPr wrap="square" rtlCol="0">
            <a:spAutoFit/>
          </a:bodyPr>
          <a:lstStyle/>
          <a:p>
            <a:pPr algn="just" rtl="1"/>
            <a:r>
              <a:rPr lang="fa-IR" sz="2400" dirty="0" smtClean="0">
                <a:cs typeface="B Nazanin" pitchFamily="2" charset="-78"/>
              </a:rPr>
              <a:t>مثال: میله ای به طول </a:t>
            </a:r>
            <a:r>
              <a:rPr lang="en-US" sz="2400" dirty="0" smtClean="0">
                <a:cs typeface="B Nazanin" pitchFamily="2" charset="-78"/>
              </a:rPr>
              <a:t>mm</a:t>
            </a:r>
            <a:r>
              <a:rPr lang="fa-IR" sz="2400" dirty="0" smtClean="0">
                <a:cs typeface="B Nazanin" pitchFamily="2" charset="-78"/>
              </a:rPr>
              <a:t> 500 و قطر</a:t>
            </a:r>
            <a:r>
              <a:rPr lang="en-US" sz="2400" dirty="0" smtClean="0">
                <a:cs typeface="B Nazanin" pitchFamily="2" charset="-78"/>
              </a:rPr>
              <a:t>mm</a:t>
            </a:r>
            <a:r>
              <a:rPr lang="fa-IR" sz="2400" dirty="0" smtClean="0">
                <a:cs typeface="B Nazanin" pitchFamily="2" charset="-78"/>
              </a:rPr>
              <a:t> 16 که از ماده ای همسانگرد و همگن ساخته شده وقتی در معرض بار</a:t>
            </a:r>
            <a:r>
              <a:rPr lang="en-US" sz="2400" dirty="0" err="1" smtClean="0">
                <a:cs typeface="B Nazanin" pitchFamily="2" charset="-78"/>
              </a:rPr>
              <a:t>kN</a:t>
            </a:r>
            <a:r>
              <a:rPr lang="fa-IR" sz="2400" dirty="0" smtClean="0">
                <a:cs typeface="B Nazanin" pitchFamily="2" charset="-78"/>
              </a:rPr>
              <a:t> 12 قرار میگیرد طولش به اندازه 300 میکرومتر افزایش و قطرش به اندازه 2.4 میکرومتر کاهش می یابد مدول کشسانی و نسبت پواسون این ماده را بیابید.</a:t>
            </a:r>
            <a:endParaRPr lang="en-US" sz="2400" dirty="0">
              <a:cs typeface="B Nazanin" pitchFamily="2" charset="-78"/>
            </a:endParaRPr>
          </a:p>
        </p:txBody>
      </p:sp>
      <p:pic>
        <p:nvPicPr>
          <p:cNvPr id="17411" name="Picture 3"/>
          <p:cNvPicPr>
            <a:picLocks noChangeAspect="1" noChangeArrowheads="1"/>
          </p:cNvPicPr>
          <p:nvPr/>
        </p:nvPicPr>
        <p:blipFill>
          <a:blip r:embed="rId2"/>
          <a:srcRect/>
          <a:stretch>
            <a:fillRect/>
          </a:stretch>
        </p:blipFill>
        <p:spPr bwMode="auto">
          <a:xfrm>
            <a:off x="762000" y="2286000"/>
            <a:ext cx="6656470" cy="382716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411"/>
                                        </p:tgtEl>
                                        <p:attrNameLst>
                                          <p:attrName>style.visibility</p:attrName>
                                        </p:attrNameLst>
                                      </p:cBhvr>
                                      <p:to>
                                        <p:strVal val="visible"/>
                                      </p:to>
                                    </p:set>
                                    <p:animEffect transition="in" filter="wipe(down)">
                                      <p:cBhvr>
                                        <p:cTn id="23" dur="580">
                                          <p:stCondLst>
                                            <p:cond delay="0"/>
                                          </p:stCondLst>
                                        </p:cTn>
                                        <p:tgtEl>
                                          <p:spTgt spid="17411"/>
                                        </p:tgtEl>
                                      </p:cBhvr>
                                    </p:animEffect>
                                    <p:anim calcmode="lin" valueType="num">
                                      <p:cBhvr>
                                        <p:cTn id="24" dur="1822" tmFilter="0,0; 0.14,0.36; 0.43,0.73; 0.71,0.91; 1.0,1.0">
                                          <p:stCondLst>
                                            <p:cond delay="0"/>
                                          </p:stCondLst>
                                        </p:cTn>
                                        <p:tgtEl>
                                          <p:spTgt spid="174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4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4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4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4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7411"/>
                                        </p:tgtEl>
                                      </p:cBhvr>
                                      <p:to x="100000" y="60000"/>
                                    </p:animScale>
                                    <p:animScale>
                                      <p:cBhvr>
                                        <p:cTn id="30" dur="166" decel="50000">
                                          <p:stCondLst>
                                            <p:cond delay="676"/>
                                          </p:stCondLst>
                                        </p:cTn>
                                        <p:tgtEl>
                                          <p:spTgt spid="17411"/>
                                        </p:tgtEl>
                                      </p:cBhvr>
                                      <p:to x="100000" y="100000"/>
                                    </p:animScale>
                                    <p:animScale>
                                      <p:cBhvr>
                                        <p:cTn id="31" dur="26">
                                          <p:stCondLst>
                                            <p:cond delay="1312"/>
                                          </p:stCondLst>
                                        </p:cTn>
                                        <p:tgtEl>
                                          <p:spTgt spid="17411"/>
                                        </p:tgtEl>
                                      </p:cBhvr>
                                      <p:to x="100000" y="80000"/>
                                    </p:animScale>
                                    <p:animScale>
                                      <p:cBhvr>
                                        <p:cTn id="32" dur="166" decel="50000">
                                          <p:stCondLst>
                                            <p:cond delay="1338"/>
                                          </p:stCondLst>
                                        </p:cTn>
                                        <p:tgtEl>
                                          <p:spTgt spid="17411"/>
                                        </p:tgtEl>
                                      </p:cBhvr>
                                      <p:to x="100000" y="100000"/>
                                    </p:animScale>
                                    <p:animScale>
                                      <p:cBhvr>
                                        <p:cTn id="33" dur="26">
                                          <p:stCondLst>
                                            <p:cond delay="1642"/>
                                          </p:stCondLst>
                                        </p:cTn>
                                        <p:tgtEl>
                                          <p:spTgt spid="17411"/>
                                        </p:tgtEl>
                                      </p:cBhvr>
                                      <p:to x="100000" y="90000"/>
                                    </p:animScale>
                                    <p:animScale>
                                      <p:cBhvr>
                                        <p:cTn id="34" dur="166" decel="50000">
                                          <p:stCondLst>
                                            <p:cond delay="1668"/>
                                          </p:stCondLst>
                                        </p:cTn>
                                        <p:tgtEl>
                                          <p:spTgt spid="17411"/>
                                        </p:tgtEl>
                                      </p:cBhvr>
                                      <p:to x="100000" y="100000"/>
                                    </p:animScale>
                                    <p:animScale>
                                      <p:cBhvr>
                                        <p:cTn id="35" dur="26">
                                          <p:stCondLst>
                                            <p:cond delay="1808"/>
                                          </p:stCondLst>
                                        </p:cTn>
                                        <p:tgtEl>
                                          <p:spTgt spid="17411"/>
                                        </p:tgtEl>
                                      </p:cBhvr>
                                      <p:to x="100000" y="95000"/>
                                    </p:animScale>
                                    <p:animScale>
                                      <p:cBhvr>
                                        <p:cTn id="36" dur="166" decel="50000">
                                          <p:stCondLst>
                                            <p:cond delay="1834"/>
                                          </p:stCondLst>
                                        </p:cTn>
                                        <p:tgtEl>
                                          <p:spTgt spid="174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0" y="381000"/>
            <a:ext cx="3429000" cy="461665"/>
          </a:xfrm>
          <a:prstGeom prst="rect">
            <a:avLst/>
          </a:prstGeom>
          <a:noFill/>
        </p:spPr>
        <p:txBody>
          <a:bodyPr wrap="square" rtlCol="0">
            <a:spAutoFit/>
          </a:bodyPr>
          <a:lstStyle/>
          <a:p>
            <a:pPr algn="r" rtl="1"/>
            <a:r>
              <a:rPr lang="fa-IR" sz="2400" b="1" dirty="0" smtClean="0">
                <a:cs typeface="B Nazanin" pitchFamily="2" charset="-78"/>
              </a:rPr>
              <a:t>سطح مقطع میله برابر است با:</a:t>
            </a:r>
            <a:endParaRPr lang="en-US" sz="2400" b="1" dirty="0">
              <a:cs typeface="B Nazanin" pitchFamily="2" charset="-78"/>
            </a:endParaRPr>
          </a:p>
        </p:txBody>
      </p:sp>
      <p:pic>
        <p:nvPicPr>
          <p:cNvPr id="18434" name="Picture 2"/>
          <p:cNvPicPr>
            <a:picLocks noChangeAspect="1" noChangeArrowheads="1"/>
          </p:cNvPicPr>
          <p:nvPr/>
        </p:nvPicPr>
        <p:blipFill>
          <a:blip r:embed="rId2"/>
          <a:srcRect/>
          <a:stretch>
            <a:fillRect/>
          </a:stretch>
        </p:blipFill>
        <p:spPr bwMode="auto">
          <a:xfrm>
            <a:off x="609600" y="685800"/>
            <a:ext cx="3733800" cy="533401"/>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914400" y="2286000"/>
            <a:ext cx="4957617" cy="26908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435"/>
                                        </p:tgtEl>
                                        <p:attrNameLst>
                                          <p:attrName>style.visibility</p:attrName>
                                        </p:attrNameLst>
                                      </p:cBhvr>
                                      <p:to>
                                        <p:strVal val="visible"/>
                                      </p:to>
                                    </p:set>
                                    <p:animEffect transition="in" filter="fade">
                                      <p:cBhvr>
                                        <p:cTn id="17" dur="1000"/>
                                        <p:tgtEl>
                                          <p:spTgt spid="18435"/>
                                        </p:tgtEl>
                                      </p:cBhvr>
                                    </p:animEffect>
                                    <p:anim calcmode="lin" valueType="num">
                                      <p:cBhvr>
                                        <p:cTn id="18" dur="1000" fill="hold"/>
                                        <p:tgtEl>
                                          <p:spTgt spid="18435"/>
                                        </p:tgtEl>
                                        <p:attrNameLst>
                                          <p:attrName>ppt_x</p:attrName>
                                        </p:attrNameLst>
                                      </p:cBhvr>
                                      <p:tavLst>
                                        <p:tav tm="0">
                                          <p:val>
                                            <p:strVal val="#ppt_x"/>
                                          </p:val>
                                        </p:tav>
                                        <p:tav tm="100000">
                                          <p:val>
                                            <p:strVal val="#ppt_x"/>
                                          </p:val>
                                        </p:tav>
                                      </p:tavLst>
                                    </p:anim>
                                    <p:anim calcmode="lin" valueType="num">
                                      <p:cBhvr>
                                        <p:cTn id="19" dur="10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0" y="533400"/>
            <a:ext cx="3048000"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با توجه به قانون هوک داریم:</a:t>
            </a:r>
            <a:endParaRPr lang="en-US" sz="2400" dirty="0">
              <a:cs typeface="B Nazanin" pitchFamily="2" charset="-78"/>
            </a:endParaRPr>
          </a:p>
        </p:txBody>
      </p:sp>
      <p:pic>
        <p:nvPicPr>
          <p:cNvPr id="19458" name="Picture 2"/>
          <p:cNvPicPr>
            <a:picLocks noChangeAspect="1" noChangeArrowheads="1"/>
          </p:cNvPicPr>
          <p:nvPr/>
        </p:nvPicPr>
        <p:blipFill>
          <a:blip r:embed="rId2"/>
          <a:srcRect/>
          <a:stretch>
            <a:fillRect/>
          </a:stretch>
        </p:blipFill>
        <p:spPr bwMode="auto">
          <a:xfrm>
            <a:off x="0" y="914400"/>
            <a:ext cx="5245488" cy="1114426"/>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a:srcRect/>
          <a:stretch>
            <a:fillRect/>
          </a:stretch>
        </p:blipFill>
        <p:spPr bwMode="auto">
          <a:xfrm>
            <a:off x="228600" y="2438400"/>
            <a:ext cx="6095747" cy="1185862"/>
          </a:xfrm>
          <a:prstGeom prst="rect">
            <a:avLst/>
          </a:prstGeom>
          <a:noFill/>
          <a:ln w="9525">
            <a:noFill/>
            <a:miter lim="800000"/>
            <a:headEnd/>
            <a:tailEnd/>
          </a:ln>
          <a:effectLst/>
        </p:spPr>
      </p:pic>
      <p:sp>
        <p:nvSpPr>
          <p:cNvPr id="5" name="TextBox 4"/>
          <p:cNvSpPr txBox="1"/>
          <p:nvPr/>
        </p:nvSpPr>
        <p:spPr>
          <a:xfrm>
            <a:off x="5867400" y="2057400"/>
            <a:ext cx="2963333"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ضریب پواسون برابر است با:</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155" decel="100000"/>
                                        <p:tgtEl>
                                          <p:spTgt spid="2"/>
                                        </p:tgtEl>
                                      </p:cBhvr>
                                    </p:animEffect>
                                    <p:animScale>
                                      <p:cBhvr>
                                        <p:cTn id="8" dur="1155" decel="100000"/>
                                        <p:tgtEl>
                                          <p:spTgt spid="2"/>
                                        </p:tgtEl>
                                      </p:cBhvr>
                                      <p:from x="10000" y="10000"/>
                                      <p:to x="200000" y="450000"/>
                                    </p:animScale>
                                    <p:animScale>
                                      <p:cBhvr>
                                        <p:cTn id="9" dur="1845" accel="100000" fill="hold">
                                          <p:stCondLst>
                                            <p:cond delay="1155"/>
                                          </p:stCondLst>
                                        </p:cTn>
                                        <p:tgtEl>
                                          <p:spTgt spid="2"/>
                                        </p:tgtEl>
                                      </p:cBhvr>
                                      <p:from x="200000" y="450000"/>
                                      <p:to x="100000" y="100000"/>
                                    </p:animScale>
                                    <p:set>
                                      <p:cBhvr>
                                        <p:cTn id="10" dur="1155" fill="hold"/>
                                        <p:tgtEl>
                                          <p:spTgt spid="2"/>
                                        </p:tgtEl>
                                        <p:attrNameLst>
                                          <p:attrName>ppt_x</p:attrName>
                                        </p:attrNameLst>
                                      </p:cBhvr>
                                      <p:to>
                                        <p:strVal val="(0.5)"/>
                                      </p:to>
                                    </p:set>
                                    <p:anim from="(0.5)" to="(#ppt_x)" calcmode="lin" valueType="num">
                                      <p:cBhvr>
                                        <p:cTn id="11" dur="1845" accel="100000" fill="hold">
                                          <p:stCondLst>
                                            <p:cond delay="1155"/>
                                          </p:stCondLst>
                                        </p:cTn>
                                        <p:tgtEl>
                                          <p:spTgt spid="2"/>
                                        </p:tgtEl>
                                        <p:attrNameLst>
                                          <p:attrName>ppt_x</p:attrName>
                                        </p:attrNameLst>
                                      </p:cBhvr>
                                    </p:anim>
                                    <p:set>
                                      <p:cBhvr>
                                        <p:cTn id="12" dur="1155" fill="hold"/>
                                        <p:tgtEl>
                                          <p:spTgt spid="2"/>
                                        </p:tgtEl>
                                        <p:attrNameLst>
                                          <p:attrName>ppt_y</p:attrName>
                                        </p:attrNameLst>
                                      </p:cBhvr>
                                      <p:to>
                                        <p:strVal val="(#ppt_y+0.4)"/>
                                      </p:to>
                                    </p:set>
                                    <p:anim from="(#ppt_y+0.4)" to="(#ppt_y)" calcmode="lin" valueType="num">
                                      <p:cBhvr>
                                        <p:cTn id="13" dur="1845" accel="100000" fill="hold">
                                          <p:stCondLst>
                                            <p:cond delay="1155"/>
                                          </p:stCondLst>
                                        </p:cTn>
                                        <p:tgtEl>
                                          <p:spTgt spid="2"/>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9458"/>
                                        </p:tgtEl>
                                        <p:attrNameLst>
                                          <p:attrName>style.visibility</p:attrName>
                                        </p:attrNameLst>
                                      </p:cBhvr>
                                      <p:to>
                                        <p:strVal val="visible"/>
                                      </p:to>
                                    </p:set>
                                    <p:animEffect transition="in" filter="fade">
                                      <p:cBhvr>
                                        <p:cTn id="16" dur="1155" decel="100000"/>
                                        <p:tgtEl>
                                          <p:spTgt spid="19458"/>
                                        </p:tgtEl>
                                      </p:cBhvr>
                                    </p:animEffect>
                                    <p:animScale>
                                      <p:cBhvr>
                                        <p:cTn id="17" dur="1155" decel="100000"/>
                                        <p:tgtEl>
                                          <p:spTgt spid="19458"/>
                                        </p:tgtEl>
                                      </p:cBhvr>
                                      <p:from x="10000" y="10000"/>
                                      <p:to x="200000" y="450000"/>
                                    </p:animScale>
                                    <p:animScale>
                                      <p:cBhvr>
                                        <p:cTn id="18" dur="1845" accel="100000" fill="hold">
                                          <p:stCondLst>
                                            <p:cond delay="1155"/>
                                          </p:stCondLst>
                                        </p:cTn>
                                        <p:tgtEl>
                                          <p:spTgt spid="19458"/>
                                        </p:tgtEl>
                                      </p:cBhvr>
                                      <p:from x="200000" y="450000"/>
                                      <p:to x="100000" y="100000"/>
                                    </p:animScale>
                                    <p:set>
                                      <p:cBhvr>
                                        <p:cTn id="19" dur="1155" fill="hold"/>
                                        <p:tgtEl>
                                          <p:spTgt spid="19458"/>
                                        </p:tgtEl>
                                        <p:attrNameLst>
                                          <p:attrName>ppt_x</p:attrName>
                                        </p:attrNameLst>
                                      </p:cBhvr>
                                      <p:to>
                                        <p:strVal val="(0.5)"/>
                                      </p:to>
                                    </p:set>
                                    <p:anim from="(0.5)" to="(#ppt_x)" calcmode="lin" valueType="num">
                                      <p:cBhvr>
                                        <p:cTn id="20" dur="1845" accel="100000" fill="hold">
                                          <p:stCondLst>
                                            <p:cond delay="1155"/>
                                          </p:stCondLst>
                                        </p:cTn>
                                        <p:tgtEl>
                                          <p:spTgt spid="19458"/>
                                        </p:tgtEl>
                                        <p:attrNameLst>
                                          <p:attrName>ppt_x</p:attrName>
                                        </p:attrNameLst>
                                      </p:cBhvr>
                                    </p:anim>
                                    <p:set>
                                      <p:cBhvr>
                                        <p:cTn id="21" dur="1155" fill="hold"/>
                                        <p:tgtEl>
                                          <p:spTgt spid="19458"/>
                                        </p:tgtEl>
                                        <p:attrNameLst>
                                          <p:attrName>ppt_y</p:attrName>
                                        </p:attrNameLst>
                                      </p:cBhvr>
                                      <p:to>
                                        <p:strVal val="(#ppt_y+0.4)"/>
                                      </p:to>
                                    </p:set>
                                    <p:anim from="(#ppt_y+0.4)" to="(#ppt_y)" calcmode="lin" valueType="num">
                                      <p:cBhvr>
                                        <p:cTn id="22" dur="1845" accel="100000" fill="hold">
                                          <p:stCondLst>
                                            <p:cond delay="1155"/>
                                          </p:stCondLst>
                                        </p:cTn>
                                        <p:tgtEl>
                                          <p:spTgt spid="1945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155" decel="100000"/>
                                        <p:tgtEl>
                                          <p:spTgt spid="5"/>
                                        </p:tgtEl>
                                      </p:cBhvr>
                                    </p:animEffect>
                                    <p:animScale>
                                      <p:cBhvr>
                                        <p:cTn id="26" dur="1155" decel="100000"/>
                                        <p:tgtEl>
                                          <p:spTgt spid="5"/>
                                        </p:tgtEl>
                                      </p:cBhvr>
                                      <p:from x="10000" y="10000"/>
                                      <p:to x="200000" y="450000"/>
                                    </p:animScale>
                                    <p:animScale>
                                      <p:cBhvr>
                                        <p:cTn id="27" dur="1845" accel="100000" fill="hold">
                                          <p:stCondLst>
                                            <p:cond delay="1155"/>
                                          </p:stCondLst>
                                        </p:cTn>
                                        <p:tgtEl>
                                          <p:spTgt spid="5"/>
                                        </p:tgtEl>
                                      </p:cBhvr>
                                      <p:from x="200000" y="450000"/>
                                      <p:to x="100000" y="100000"/>
                                    </p:animScale>
                                    <p:set>
                                      <p:cBhvr>
                                        <p:cTn id="28" dur="1155" fill="hold"/>
                                        <p:tgtEl>
                                          <p:spTgt spid="5"/>
                                        </p:tgtEl>
                                        <p:attrNameLst>
                                          <p:attrName>ppt_x</p:attrName>
                                        </p:attrNameLst>
                                      </p:cBhvr>
                                      <p:to>
                                        <p:strVal val="(0.5)"/>
                                      </p:to>
                                    </p:set>
                                    <p:anim from="(0.5)" to="(#ppt_x)" calcmode="lin" valueType="num">
                                      <p:cBhvr>
                                        <p:cTn id="29" dur="1845" accel="100000" fill="hold">
                                          <p:stCondLst>
                                            <p:cond delay="1155"/>
                                          </p:stCondLst>
                                        </p:cTn>
                                        <p:tgtEl>
                                          <p:spTgt spid="5"/>
                                        </p:tgtEl>
                                        <p:attrNameLst>
                                          <p:attrName>ppt_x</p:attrName>
                                        </p:attrNameLst>
                                      </p:cBhvr>
                                    </p:anim>
                                    <p:set>
                                      <p:cBhvr>
                                        <p:cTn id="30" dur="1155" fill="hold"/>
                                        <p:tgtEl>
                                          <p:spTgt spid="5"/>
                                        </p:tgtEl>
                                        <p:attrNameLst>
                                          <p:attrName>ppt_y</p:attrName>
                                        </p:attrNameLst>
                                      </p:cBhvr>
                                      <p:to>
                                        <p:strVal val="(#ppt_y+0.4)"/>
                                      </p:to>
                                    </p:set>
                                    <p:anim from="(#ppt_y+0.4)" to="(#ppt_y)" calcmode="lin" valueType="num">
                                      <p:cBhvr>
                                        <p:cTn id="31" dur="1845" accel="100000" fill="hold">
                                          <p:stCondLst>
                                            <p:cond delay="1155"/>
                                          </p:stCondLst>
                                        </p:cTn>
                                        <p:tgtEl>
                                          <p:spTgt spid="5"/>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9459"/>
                                        </p:tgtEl>
                                        <p:attrNameLst>
                                          <p:attrName>style.visibility</p:attrName>
                                        </p:attrNameLst>
                                      </p:cBhvr>
                                      <p:to>
                                        <p:strVal val="visible"/>
                                      </p:to>
                                    </p:set>
                                    <p:animEffect transition="in" filter="fade">
                                      <p:cBhvr>
                                        <p:cTn id="34" dur="1155" decel="100000"/>
                                        <p:tgtEl>
                                          <p:spTgt spid="19459"/>
                                        </p:tgtEl>
                                      </p:cBhvr>
                                    </p:animEffect>
                                    <p:animScale>
                                      <p:cBhvr>
                                        <p:cTn id="35" dur="1155" decel="100000"/>
                                        <p:tgtEl>
                                          <p:spTgt spid="19459"/>
                                        </p:tgtEl>
                                      </p:cBhvr>
                                      <p:from x="10000" y="10000"/>
                                      <p:to x="200000" y="450000"/>
                                    </p:animScale>
                                    <p:animScale>
                                      <p:cBhvr>
                                        <p:cTn id="36" dur="1845" accel="100000" fill="hold">
                                          <p:stCondLst>
                                            <p:cond delay="1155"/>
                                          </p:stCondLst>
                                        </p:cTn>
                                        <p:tgtEl>
                                          <p:spTgt spid="19459"/>
                                        </p:tgtEl>
                                      </p:cBhvr>
                                      <p:from x="200000" y="450000"/>
                                      <p:to x="100000" y="100000"/>
                                    </p:animScale>
                                    <p:set>
                                      <p:cBhvr>
                                        <p:cTn id="37" dur="1155" fill="hold"/>
                                        <p:tgtEl>
                                          <p:spTgt spid="19459"/>
                                        </p:tgtEl>
                                        <p:attrNameLst>
                                          <p:attrName>ppt_x</p:attrName>
                                        </p:attrNameLst>
                                      </p:cBhvr>
                                      <p:to>
                                        <p:strVal val="(0.5)"/>
                                      </p:to>
                                    </p:set>
                                    <p:anim from="(0.5)" to="(#ppt_x)" calcmode="lin" valueType="num">
                                      <p:cBhvr>
                                        <p:cTn id="38" dur="1845" accel="100000" fill="hold">
                                          <p:stCondLst>
                                            <p:cond delay="1155"/>
                                          </p:stCondLst>
                                        </p:cTn>
                                        <p:tgtEl>
                                          <p:spTgt spid="19459"/>
                                        </p:tgtEl>
                                        <p:attrNameLst>
                                          <p:attrName>ppt_x</p:attrName>
                                        </p:attrNameLst>
                                      </p:cBhvr>
                                    </p:anim>
                                    <p:set>
                                      <p:cBhvr>
                                        <p:cTn id="39" dur="1155" fill="hold"/>
                                        <p:tgtEl>
                                          <p:spTgt spid="19459"/>
                                        </p:tgtEl>
                                        <p:attrNameLst>
                                          <p:attrName>ppt_y</p:attrName>
                                        </p:attrNameLst>
                                      </p:cBhvr>
                                      <p:to>
                                        <p:strVal val="(#ppt_y+0.4)"/>
                                      </p:to>
                                    </p:set>
                                    <p:anim from="(#ppt_y+0.4)" to="(#ppt_y)" calcmode="lin" valueType="num">
                                      <p:cBhvr>
                                        <p:cTn id="40" dur="1845" accel="100000" fill="hold">
                                          <p:stCondLst>
                                            <p:cond delay="1155"/>
                                          </p:stCondLst>
                                        </p:cTn>
                                        <p:tgtEl>
                                          <p:spTgt spid="1945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0" y="228600"/>
            <a:ext cx="4572000" cy="461665"/>
          </a:xfrm>
          <a:prstGeom prst="rect">
            <a:avLst/>
          </a:prstGeom>
          <a:solidFill>
            <a:schemeClr val="accent4">
              <a:lumMod val="40000"/>
              <a:lumOff val="60000"/>
            </a:schemeClr>
          </a:solidFill>
        </p:spPr>
        <p:txBody>
          <a:bodyPr wrap="square" rtlCol="0">
            <a:spAutoFit/>
          </a:bodyPr>
          <a:lstStyle/>
          <a:p>
            <a:pPr algn="r" rtl="1"/>
            <a:r>
              <a:rPr lang="fa-IR" sz="2400" b="1" dirty="0" smtClean="0">
                <a:cs typeface="B Nazanin" pitchFamily="2" charset="-78"/>
              </a:rPr>
              <a:t>بارگذاری چندمحوری، تعمیم قانون هوک</a:t>
            </a:r>
            <a:endParaRPr lang="en-US" sz="2400" b="1" dirty="0">
              <a:cs typeface="B Nazanin" pitchFamily="2" charset="-78"/>
            </a:endParaRPr>
          </a:p>
        </p:txBody>
      </p:sp>
      <p:pic>
        <p:nvPicPr>
          <p:cNvPr id="20482" name="Picture 2"/>
          <p:cNvPicPr>
            <a:picLocks noChangeAspect="1" noChangeArrowheads="1"/>
          </p:cNvPicPr>
          <p:nvPr/>
        </p:nvPicPr>
        <p:blipFill>
          <a:blip r:embed="rId2"/>
          <a:srcRect/>
          <a:stretch>
            <a:fillRect/>
          </a:stretch>
        </p:blipFill>
        <p:spPr bwMode="auto">
          <a:xfrm>
            <a:off x="533400" y="533400"/>
            <a:ext cx="2995613" cy="2702165"/>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4267200" y="914400"/>
            <a:ext cx="3981450" cy="56111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wedge">
                                      <p:cBhvr>
                                        <p:cTn id="10" dur="1000"/>
                                        <p:tgtEl>
                                          <p:spTgt spid="20482"/>
                                        </p:tgtEl>
                                      </p:cBhvr>
                                    </p:animEffect>
                                  </p:childTnLst>
                                </p:cTn>
                              </p:par>
                              <p:par>
                                <p:cTn id="11" presetID="20" presetClass="entr" presetSubtype="0" fill="hold" nodeType="withEffect">
                                  <p:stCondLst>
                                    <p:cond delay="0"/>
                                  </p:stCondLst>
                                  <p:childTnLst>
                                    <p:set>
                                      <p:cBhvr>
                                        <p:cTn id="12" dur="1" fill="hold">
                                          <p:stCondLst>
                                            <p:cond delay="0"/>
                                          </p:stCondLst>
                                        </p:cTn>
                                        <p:tgtEl>
                                          <p:spTgt spid="20483"/>
                                        </p:tgtEl>
                                        <p:attrNameLst>
                                          <p:attrName>style.visibility</p:attrName>
                                        </p:attrNameLst>
                                      </p:cBhvr>
                                      <p:to>
                                        <p:strVal val="visible"/>
                                      </p:to>
                                    </p:set>
                                    <p:animEffect transition="in" filter="wedg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 y="533400"/>
            <a:ext cx="8971520" cy="5715000"/>
          </a:xfrm>
          <a:prstGeom prst="rect">
            <a:avLst/>
          </a:prstGeom>
          <a:noFill/>
          <a:ln w="9525">
            <a:noFill/>
            <a:miter lim="800000"/>
            <a:headEnd/>
            <a:tailEnd/>
          </a:ln>
          <a:effectLst/>
        </p:spPr>
      </p:pic>
      <p:sp>
        <p:nvSpPr>
          <p:cNvPr id="3" name="TextBox 2"/>
          <p:cNvSpPr txBox="1"/>
          <p:nvPr/>
        </p:nvSpPr>
        <p:spPr>
          <a:xfrm>
            <a:off x="6172200" y="1905000"/>
            <a:ext cx="1219200" cy="369332"/>
          </a:xfrm>
          <a:prstGeom prst="rect">
            <a:avLst/>
          </a:prstGeom>
          <a:noFill/>
        </p:spPr>
        <p:txBody>
          <a:bodyPr wrap="square" rtlCol="0">
            <a:spAutoFit/>
          </a:bodyPr>
          <a:lstStyle/>
          <a:p>
            <a:pPr algn="ctr"/>
            <a:r>
              <a:rPr lang="fa-IR" b="1" dirty="0" smtClean="0">
                <a:cs typeface="B Nazanin" pitchFamily="2" charset="-78"/>
              </a:rPr>
              <a:t>تکانه</a:t>
            </a:r>
            <a:endParaRPr lang="en-US"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500"/>
                                        <p:tgtEl>
                                          <p:spTgt spid="1024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5200" y="457200"/>
            <a:ext cx="5334000" cy="461665"/>
          </a:xfrm>
          <a:prstGeom prst="rect">
            <a:avLst/>
          </a:prstGeom>
          <a:solidFill>
            <a:schemeClr val="bg2">
              <a:lumMod val="75000"/>
            </a:schemeClr>
          </a:solidFill>
        </p:spPr>
        <p:txBody>
          <a:bodyPr wrap="square" rtlCol="0">
            <a:spAutoFit/>
          </a:bodyPr>
          <a:lstStyle/>
          <a:p>
            <a:pPr algn="r" rtl="1"/>
            <a:r>
              <a:rPr lang="fa-IR" sz="2400" b="1" dirty="0" smtClean="0">
                <a:cs typeface="B Nazanin" pitchFamily="2" charset="-78"/>
              </a:rPr>
              <a:t>مولفه های کرنش مربوط به بارگذاری چندمحوری:</a:t>
            </a:r>
            <a:endParaRPr lang="en-US" sz="2400" b="1" dirty="0">
              <a:cs typeface="B Nazanin" pitchFamily="2" charset="-78"/>
            </a:endParaRPr>
          </a:p>
        </p:txBody>
      </p:sp>
      <p:pic>
        <p:nvPicPr>
          <p:cNvPr id="21506" name="Picture 2"/>
          <p:cNvPicPr>
            <a:picLocks noChangeAspect="1" noChangeArrowheads="1"/>
          </p:cNvPicPr>
          <p:nvPr/>
        </p:nvPicPr>
        <p:blipFill>
          <a:blip r:embed="rId2"/>
          <a:srcRect/>
          <a:stretch>
            <a:fillRect/>
          </a:stretch>
        </p:blipFill>
        <p:spPr bwMode="auto">
          <a:xfrm>
            <a:off x="609600" y="1676400"/>
            <a:ext cx="4376738" cy="3154086"/>
          </a:xfrm>
          <a:prstGeom prst="rect">
            <a:avLst/>
          </a:prstGeom>
          <a:noFill/>
          <a:ln w="9525">
            <a:noFill/>
            <a:miter lim="800000"/>
            <a:headEnd/>
            <a:tailEnd/>
          </a:ln>
          <a:effectLst/>
        </p:spPr>
      </p:pic>
      <p:sp>
        <p:nvSpPr>
          <p:cNvPr id="6" name="TextBox 5"/>
          <p:cNvSpPr txBox="1"/>
          <p:nvPr/>
        </p:nvSpPr>
        <p:spPr>
          <a:xfrm>
            <a:off x="3733800" y="990600"/>
            <a:ext cx="5029200" cy="461665"/>
          </a:xfrm>
          <a:prstGeom prst="rect">
            <a:avLst/>
          </a:prstGeom>
          <a:solidFill>
            <a:schemeClr val="bg2">
              <a:lumMod val="75000"/>
            </a:schemeClr>
          </a:solidFill>
        </p:spPr>
        <p:txBody>
          <a:bodyPr wrap="square" rtlCol="0">
            <a:spAutoFit/>
          </a:bodyPr>
          <a:lstStyle/>
          <a:p>
            <a:pPr algn="r" rtl="1"/>
            <a:r>
              <a:rPr lang="fa-IR" sz="2400" b="1" dirty="0" smtClean="0">
                <a:cs typeface="B Nazanin" pitchFamily="2" charset="-78"/>
              </a:rPr>
              <a:t>تعمیم قانون هوک در بارگذاری چندمحوری:</a:t>
            </a:r>
            <a:endParaRPr lang="en-US" sz="2400" b="1" dirty="0" smtClean="0">
              <a:cs typeface="B Nazanin" pitchFamily="2" charset="-78"/>
            </a:endParaRPr>
          </a:p>
        </p:txBody>
      </p:sp>
      <p:sp>
        <p:nvSpPr>
          <p:cNvPr id="7" name="TextBox 6"/>
          <p:cNvSpPr txBox="1"/>
          <p:nvPr/>
        </p:nvSpPr>
        <p:spPr>
          <a:xfrm>
            <a:off x="304800" y="4648200"/>
            <a:ext cx="8610600" cy="830997"/>
          </a:xfrm>
          <a:prstGeom prst="rect">
            <a:avLst/>
          </a:prstGeom>
          <a:solidFill>
            <a:schemeClr val="accent4">
              <a:lumMod val="40000"/>
              <a:lumOff val="60000"/>
            </a:schemeClr>
          </a:solidFill>
        </p:spPr>
        <p:txBody>
          <a:bodyPr wrap="square" rtlCol="0">
            <a:spAutoFit/>
          </a:bodyPr>
          <a:lstStyle/>
          <a:p>
            <a:pPr algn="r" rtl="1"/>
            <a:r>
              <a:rPr lang="fa-IR" sz="2400" b="1" dirty="0" smtClean="0">
                <a:cs typeface="B Nazanin" pitchFamily="2" charset="-78"/>
              </a:rPr>
              <a:t>این روابط هنگامی معتبرند که تنش از حدتناسب تجاوز نکند و تغییر شکل حاصل کوچک باشند</a:t>
            </a:r>
            <a:r>
              <a:rPr lang="fa-IR" b="1" dirty="0" smtClean="0"/>
              <a:t>.</a:t>
            </a:r>
            <a:endParaRPr lang="en-US" b="1" dirty="0"/>
          </a:p>
        </p:txBody>
      </p:sp>
      <p:sp>
        <p:nvSpPr>
          <p:cNvPr id="8" name="TextBox 7"/>
          <p:cNvSpPr txBox="1"/>
          <p:nvPr/>
        </p:nvSpPr>
        <p:spPr>
          <a:xfrm>
            <a:off x="457200" y="5867400"/>
            <a:ext cx="8458200" cy="830997"/>
          </a:xfrm>
          <a:prstGeom prst="rect">
            <a:avLst/>
          </a:prstGeom>
          <a:solidFill>
            <a:schemeClr val="accent4">
              <a:lumMod val="40000"/>
              <a:lumOff val="60000"/>
            </a:schemeClr>
          </a:solidFill>
        </p:spPr>
        <p:txBody>
          <a:bodyPr wrap="square" rtlCol="0">
            <a:spAutoFit/>
          </a:bodyPr>
          <a:lstStyle/>
          <a:p>
            <a:pPr algn="r" rtl="1"/>
            <a:r>
              <a:rPr lang="fa-IR" sz="2400" b="1" dirty="0" smtClean="0">
                <a:cs typeface="B Nazanin" pitchFamily="2" charset="-78"/>
              </a:rPr>
              <a:t>مقدار مثبت کرنش نشاندهنده انبساط در آن راستا و مقدار منفی نشانگر انقباض است.</a:t>
            </a:r>
            <a:endParaRPr lang="en-US" sz="2400" b="1" dirty="0" smtClean="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506"/>
                                        </p:tgtEl>
                                        <p:attrNameLst>
                                          <p:attrName>style.visibility</p:attrName>
                                        </p:attrNameLst>
                                      </p:cBhvr>
                                      <p:to>
                                        <p:strVal val="visible"/>
                                      </p:to>
                                    </p:set>
                                    <p:animEffect transition="in" filter="wipe(down)">
                                      <p:cBhvr>
                                        <p:cTn id="39" dur="580">
                                          <p:stCondLst>
                                            <p:cond delay="0"/>
                                          </p:stCondLst>
                                        </p:cTn>
                                        <p:tgtEl>
                                          <p:spTgt spid="21506"/>
                                        </p:tgtEl>
                                      </p:cBhvr>
                                    </p:animEffect>
                                    <p:anim calcmode="lin" valueType="num">
                                      <p:cBhvr>
                                        <p:cTn id="40" dur="1822" tmFilter="0,0; 0.14,0.36; 0.43,0.73; 0.71,0.91; 1.0,1.0">
                                          <p:stCondLst>
                                            <p:cond delay="0"/>
                                          </p:stCondLst>
                                        </p:cTn>
                                        <p:tgtEl>
                                          <p:spTgt spid="2150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50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50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50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506"/>
                                        </p:tgtEl>
                                        <p:attrNameLst>
                                          <p:attrName>ppt_y</p:attrName>
                                        </p:attrNameLst>
                                      </p:cBhvr>
                                      <p:tavLst>
                                        <p:tav tm="0" fmla="#ppt_y-sin(pi*$)/81">
                                          <p:val>
                                            <p:fltVal val="0"/>
                                          </p:val>
                                        </p:tav>
                                        <p:tav tm="100000">
                                          <p:val>
                                            <p:fltVal val="1"/>
                                          </p:val>
                                        </p:tav>
                                      </p:tavLst>
                                    </p:anim>
                                    <p:animScale>
                                      <p:cBhvr>
                                        <p:cTn id="45" dur="26">
                                          <p:stCondLst>
                                            <p:cond delay="650"/>
                                          </p:stCondLst>
                                        </p:cTn>
                                        <p:tgtEl>
                                          <p:spTgt spid="21506"/>
                                        </p:tgtEl>
                                      </p:cBhvr>
                                      <p:to x="100000" y="60000"/>
                                    </p:animScale>
                                    <p:animScale>
                                      <p:cBhvr>
                                        <p:cTn id="46" dur="166" decel="50000">
                                          <p:stCondLst>
                                            <p:cond delay="676"/>
                                          </p:stCondLst>
                                        </p:cTn>
                                        <p:tgtEl>
                                          <p:spTgt spid="21506"/>
                                        </p:tgtEl>
                                      </p:cBhvr>
                                      <p:to x="100000" y="100000"/>
                                    </p:animScale>
                                    <p:animScale>
                                      <p:cBhvr>
                                        <p:cTn id="47" dur="26">
                                          <p:stCondLst>
                                            <p:cond delay="1312"/>
                                          </p:stCondLst>
                                        </p:cTn>
                                        <p:tgtEl>
                                          <p:spTgt spid="21506"/>
                                        </p:tgtEl>
                                      </p:cBhvr>
                                      <p:to x="100000" y="80000"/>
                                    </p:animScale>
                                    <p:animScale>
                                      <p:cBhvr>
                                        <p:cTn id="48" dur="166" decel="50000">
                                          <p:stCondLst>
                                            <p:cond delay="1338"/>
                                          </p:stCondLst>
                                        </p:cTn>
                                        <p:tgtEl>
                                          <p:spTgt spid="21506"/>
                                        </p:tgtEl>
                                      </p:cBhvr>
                                      <p:to x="100000" y="100000"/>
                                    </p:animScale>
                                    <p:animScale>
                                      <p:cBhvr>
                                        <p:cTn id="49" dur="26">
                                          <p:stCondLst>
                                            <p:cond delay="1642"/>
                                          </p:stCondLst>
                                        </p:cTn>
                                        <p:tgtEl>
                                          <p:spTgt spid="21506"/>
                                        </p:tgtEl>
                                      </p:cBhvr>
                                      <p:to x="100000" y="90000"/>
                                    </p:animScale>
                                    <p:animScale>
                                      <p:cBhvr>
                                        <p:cTn id="50" dur="166" decel="50000">
                                          <p:stCondLst>
                                            <p:cond delay="1668"/>
                                          </p:stCondLst>
                                        </p:cTn>
                                        <p:tgtEl>
                                          <p:spTgt spid="21506"/>
                                        </p:tgtEl>
                                      </p:cBhvr>
                                      <p:to x="100000" y="100000"/>
                                    </p:animScale>
                                    <p:animScale>
                                      <p:cBhvr>
                                        <p:cTn id="51" dur="26">
                                          <p:stCondLst>
                                            <p:cond delay="1808"/>
                                          </p:stCondLst>
                                        </p:cTn>
                                        <p:tgtEl>
                                          <p:spTgt spid="21506"/>
                                        </p:tgtEl>
                                      </p:cBhvr>
                                      <p:to x="100000" y="95000"/>
                                    </p:animScale>
                                    <p:animScale>
                                      <p:cBhvr>
                                        <p:cTn id="52" dur="166" decel="50000">
                                          <p:stCondLst>
                                            <p:cond delay="1834"/>
                                          </p:stCondLst>
                                        </p:cTn>
                                        <p:tgtEl>
                                          <p:spTgt spid="2150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edge">
                                      <p:cBhvr>
                                        <p:cTn id="6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8458200" cy="1569660"/>
          </a:xfrm>
          <a:prstGeom prst="rect">
            <a:avLst/>
          </a:prstGeom>
          <a:solidFill>
            <a:schemeClr val="bg2">
              <a:lumMod val="75000"/>
            </a:schemeClr>
          </a:solidFill>
        </p:spPr>
        <p:txBody>
          <a:bodyPr wrap="square" rtlCol="0">
            <a:spAutoFit/>
          </a:bodyPr>
          <a:lstStyle/>
          <a:p>
            <a:pPr algn="just" rtl="1"/>
            <a:r>
              <a:rPr lang="fa-IR" sz="2400" b="1" dirty="0" smtClean="0">
                <a:cs typeface="B Nazanin" pitchFamily="2" charset="-78"/>
              </a:rPr>
              <a:t>مثال: </a:t>
            </a:r>
            <a:r>
              <a:rPr lang="fa-IR" sz="2400" dirty="0" smtClean="0">
                <a:cs typeface="B Nazanin" pitchFamily="2" charset="-78"/>
              </a:rPr>
              <a:t>قطعه فولادی نشان داده شده در شکل در تمام وجه هایش در معرض فشار یکنواخت قرار گرفته است. با فرض اینکه تغییر طول بال </a:t>
            </a:r>
            <a:r>
              <a:rPr lang="en-US" sz="2400" dirty="0" smtClean="0">
                <a:cs typeface="B Nazanin" pitchFamily="2" charset="-78"/>
              </a:rPr>
              <a:t>AB</a:t>
            </a:r>
            <a:r>
              <a:rPr lang="fa-IR" sz="2400" dirty="0" smtClean="0">
                <a:cs typeface="B Nazanin" pitchFamily="2" charset="-78"/>
              </a:rPr>
              <a:t> برابر  </a:t>
            </a:r>
            <a:r>
              <a:rPr lang="en-US" sz="2400" dirty="0" smtClean="0">
                <a:cs typeface="B Nazanin" pitchFamily="2" charset="-78"/>
              </a:rPr>
              <a:t>-30×10</a:t>
            </a:r>
            <a:r>
              <a:rPr lang="en-US" sz="2400" baseline="30000" dirty="0" smtClean="0">
                <a:cs typeface="B Nazanin" pitchFamily="2" charset="-78"/>
              </a:rPr>
              <a:t>-3</a:t>
            </a:r>
            <a:r>
              <a:rPr lang="en-US" sz="2400" dirty="0" smtClean="0">
                <a:cs typeface="B Nazanin" pitchFamily="2" charset="-78"/>
              </a:rPr>
              <a:t> mm</a:t>
            </a:r>
            <a:r>
              <a:rPr lang="fa-IR" sz="2400" dirty="0" smtClean="0">
                <a:cs typeface="B Nazanin" pitchFamily="2" charset="-78"/>
              </a:rPr>
              <a:t>است مطلوب است الف: تغییر طول در یال دیگر. ب) </a:t>
            </a:r>
            <a:r>
              <a:rPr lang="en-US" sz="2400" dirty="0" smtClean="0">
                <a:cs typeface="B Nazanin" pitchFamily="2" charset="-78"/>
              </a:rPr>
              <a:t>P</a:t>
            </a:r>
            <a:r>
              <a:rPr lang="fa-IR" sz="2400" dirty="0" smtClean="0">
                <a:cs typeface="B Nazanin" pitchFamily="2" charset="-78"/>
              </a:rPr>
              <a:t> فشار وارد بر وجه های قطعه. فرض کنید  </a:t>
            </a:r>
            <a:r>
              <a:rPr lang="en-US" sz="2400" dirty="0" smtClean="0">
                <a:cs typeface="B Nazanin" pitchFamily="2" charset="-78"/>
              </a:rPr>
              <a:t>200 </a:t>
            </a:r>
            <a:r>
              <a:rPr lang="en-US" sz="2400" dirty="0" err="1" smtClean="0">
                <a:cs typeface="B Nazanin" pitchFamily="2" charset="-78"/>
              </a:rPr>
              <a:t>GPa</a:t>
            </a:r>
            <a:r>
              <a:rPr lang="fa-IR" sz="2400" dirty="0" smtClean="0">
                <a:cs typeface="B Nazanin" pitchFamily="2" charset="-78"/>
              </a:rPr>
              <a:t> </a:t>
            </a:r>
            <a:r>
              <a:rPr lang="en-US" sz="2400" dirty="0" smtClean="0">
                <a:cs typeface="B Nazanin" pitchFamily="2" charset="-78"/>
              </a:rPr>
              <a:t>E= </a:t>
            </a:r>
            <a:r>
              <a:rPr lang="fa-IR" sz="2400" dirty="0" smtClean="0">
                <a:cs typeface="B Nazanin" pitchFamily="2" charset="-78"/>
              </a:rPr>
              <a:t> و </a:t>
            </a:r>
            <a:r>
              <a:rPr lang="en-US" sz="2400" dirty="0" smtClean="0">
                <a:cs typeface="B Nazanin" pitchFamily="2" charset="-78"/>
              </a:rPr>
              <a:t>ν=0.29</a:t>
            </a:r>
            <a:endParaRPr lang="en-US" sz="2400" dirty="0">
              <a:cs typeface="B Nazanin" pitchFamily="2" charset="-78"/>
            </a:endParaRPr>
          </a:p>
        </p:txBody>
      </p:sp>
      <p:pic>
        <p:nvPicPr>
          <p:cNvPr id="22531" name="Picture 3"/>
          <p:cNvPicPr>
            <a:picLocks noChangeAspect="1" noChangeArrowheads="1"/>
          </p:cNvPicPr>
          <p:nvPr/>
        </p:nvPicPr>
        <p:blipFill>
          <a:blip r:embed="rId2"/>
          <a:srcRect/>
          <a:stretch>
            <a:fillRect/>
          </a:stretch>
        </p:blipFill>
        <p:spPr bwMode="auto">
          <a:xfrm>
            <a:off x="2209800" y="1905000"/>
            <a:ext cx="4395788" cy="2948232"/>
          </a:xfrm>
          <a:prstGeom prst="rect">
            <a:avLst/>
          </a:prstGeom>
          <a:noFill/>
          <a:ln w="9525">
            <a:noFill/>
            <a:miter lim="800000"/>
            <a:headEnd/>
            <a:tailEnd/>
          </a:ln>
          <a:effectLst/>
        </p:spPr>
      </p:pic>
      <p:sp>
        <p:nvSpPr>
          <p:cNvPr id="7" name="TextBox 6"/>
          <p:cNvSpPr txBox="1"/>
          <p:nvPr/>
        </p:nvSpPr>
        <p:spPr>
          <a:xfrm>
            <a:off x="5105400" y="4800600"/>
            <a:ext cx="3429000" cy="461665"/>
          </a:xfrm>
          <a:prstGeom prst="rect">
            <a:avLst/>
          </a:prstGeom>
          <a:noFill/>
        </p:spPr>
        <p:txBody>
          <a:bodyPr wrap="square" rtlCol="0">
            <a:spAutoFit/>
          </a:bodyPr>
          <a:lstStyle/>
          <a:p>
            <a:pPr algn="r" rtl="1"/>
            <a:r>
              <a:rPr lang="fa-IR" sz="2400" dirty="0" smtClean="0">
                <a:cs typeface="B Nazanin" pitchFamily="2" charset="-78"/>
              </a:rPr>
              <a:t>الف: تغییر طول یالهای دیگر. </a:t>
            </a:r>
            <a:endParaRPr lang="en-US" sz="2400" dirty="0">
              <a:cs typeface="B Nazanin" pitchFamily="2" charset="-78"/>
            </a:endParaRPr>
          </a:p>
        </p:txBody>
      </p:sp>
      <p:sp>
        <p:nvSpPr>
          <p:cNvPr id="8" name="TextBox 7"/>
          <p:cNvSpPr txBox="1"/>
          <p:nvPr/>
        </p:nvSpPr>
        <p:spPr>
          <a:xfrm>
            <a:off x="7620000" y="5410200"/>
            <a:ext cx="1524000" cy="461665"/>
          </a:xfrm>
          <a:prstGeom prst="rect">
            <a:avLst/>
          </a:prstGeom>
          <a:noFill/>
        </p:spPr>
        <p:txBody>
          <a:bodyPr wrap="square" rtlCol="0">
            <a:spAutoFit/>
          </a:bodyPr>
          <a:lstStyle/>
          <a:p>
            <a:pPr algn="r" rtl="1"/>
            <a:r>
              <a:rPr lang="fa-IR" sz="2400" dirty="0" smtClean="0">
                <a:cs typeface="B Nazanin" pitchFamily="2" charset="-78"/>
              </a:rPr>
              <a:t>با قرار دادن </a:t>
            </a:r>
            <a:endParaRPr lang="en-US" sz="2400" dirty="0">
              <a:cs typeface="B Nazanin" pitchFamily="2" charset="-78"/>
            </a:endParaRPr>
          </a:p>
        </p:txBody>
      </p:sp>
      <p:pic>
        <p:nvPicPr>
          <p:cNvPr id="22532" name="Picture 4"/>
          <p:cNvPicPr>
            <a:picLocks noChangeAspect="1" noChangeArrowheads="1"/>
          </p:cNvPicPr>
          <p:nvPr/>
        </p:nvPicPr>
        <p:blipFill>
          <a:blip r:embed="rId3"/>
          <a:srcRect/>
          <a:stretch>
            <a:fillRect/>
          </a:stretch>
        </p:blipFill>
        <p:spPr bwMode="auto">
          <a:xfrm>
            <a:off x="5156200" y="5410200"/>
            <a:ext cx="2540000" cy="381000"/>
          </a:xfrm>
          <a:prstGeom prst="rect">
            <a:avLst/>
          </a:prstGeom>
          <a:noFill/>
          <a:ln w="9525">
            <a:noFill/>
            <a:miter lim="800000"/>
            <a:headEnd/>
            <a:tailEnd/>
          </a:ln>
          <a:effectLst/>
        </p:spPr>
      </p:pic>
      <p:sp>
        <p:nvSpPr>
          <p:cNvPr id="10" name="TextBox 9"/>
          <p:cNvSpPr txBox="1"/>
          <p:nvPr/>
        </p:nvSpPr>
        <p:spPr>
          <a:xfrm>
            <a:off x="2667000" y="5410200"/>
            <a:ext cx="2590800" cy="830997"/>
          </a:xfrm>
          <a:prstGeom prst="rect">
            <a:avLst/>
          </a:prstGeom>
          <a:noFill/>
        </p:spPr>
        <p:txBody>
          <a:bodyPr wrap="square" rtlCol="0">
            <a:spAutoFit/>
          </a:bodyPr>
          <a:lstStyle/>
          <a:p>
            <a:pPr algn="ctr" rtl="1"/>
            <a:r>
              <a:rPr lang="fa-IR" sz="2400" dirty="0" smtClean="0">
                <a:cs typeface="B Nazanin" pitchFamily="2" charset="-78"/>
              </a:rPr>
              <a:t>در رابطه زیر خواهیم داشت:</a:t>
            </a:r>
            <a:endParaRPr lang="en-US" sz="2400" dirty="0">
              <a:cs typeface="B Nazanin" pitchFamily="2" charset="-78"/>
            </a:endParaRPr>
          </a:p>
        </p:txBody>
      </p:sp>
      <p:pic>
        <p:nvPicPr>
          <p:cNvPr id="11" name="Picture 2"/>
          <p:cNvPicPr>
            <a:picLocks noChangeAspect="1" noChangeArrowheads="1"/>
          </p:cNvPicPr>
          <p:nvPr/>
        </p:nvPicPr>
        <p:blipFill>
          <a:blip r:embed="rId4"/>
          <a:srcRect/>
          <a:stretch>
            <a:fillRect/>
          </a:stretch>
        </p:blipFill>
        <p:spPr bwMode="auto">
          <a:xfrm>
            <a:off x="228600" y="4572000"/>
            <a:ext cx="2676418" cy="19287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2531"/>
                                        </p:tgtEl>
                                        <p:attrNameLst>
                                          <p:attrName>style.visibility</p:attrName>
                                        </p:attrNameLst>
                                      </p:cBhvr>
                                      <p:to>
                                        <p:strVal val="visible"/>
                                      </p:to>
                                    </p:set>
                                    <p:animEffect transition="in" filter="wipe(down)">
                                      <p:cBhvr>
                                        <p:cTn id="23" dur="580">
                                          <p:stCondLst>
                                            <p:cond delay="0"/>
                                          </p:stCondLst>
                                        </p:cTn>
                                        <p:tgtEl>
                                          <p:spTgt spid="22531"/>
                                        </p:tgtEl>
                                      </p:cBhvr>
                                    </p:animEffect>
                                    <p:anim calcmode="lin" valueType="num">
                                      <p:cBhvr>
                                        <p:cTn id="24" dur="1822" tmFilter="0,0; 0.14,0.36; 0.43,0.73; 0.71,0.91; 1.0,1.0">
                                          <p:stCondLst>
                                            <p:cond delay="0"/>
                                          </p:stCondLst>
                                        </p:cTn>
                                        <p:tgtEl>
                                          <p:spTgt spid="2253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53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53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53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531"/>
                                        </p:tgtEl>
                                        <p:attrNameLst>
                                          <p:attrName>ppt_y</p:attrName>
                                        </p:attrNameLst>
                                      </p:cBhvr>
                                      <p:tavLst>
                                        <p:tav tm="0" fmla="#ppt_y-sin(pi*$)/81">
                                          <p:val>
                                            <p:fltVal val="0"/>
                                          </p:val>
                                        </p:tav>
                                        <p:tav tm="100000">
                                          <p:val>
                                            <p:fltVal val="1"/>
                                          </p:val>
                                        </p:tav>
                                      </p:tavLst>
                                    </p:anim>
                                    <p:animScale>
                                      <p:cBhvr>
                                        <p:cTn id="29" dur="26">
                                          <p:stCondLst>
                                            <p:cond delay="650"/>
                                          </p:stCondLst>
                                        </p:cTn>
                                        <p:tgtEl>
                                          <p:spTgt spid="22531"/>
                                        </p:tgtEl>
                                      </p:cBhvr>
                                      <p:to x="100000" y="60000"/>
                                    </p:animScale>
                                    <p:animScale>
                                      <p:cBhvr>
                                        <p:cTn id="30" dur="166" decel="50000">
                                          <p:stCondLst>
                                            <p:cond delay="676"/>
                                          </p:stCondLst>
                                        </p:cTn>
                                        <p:tgtEl>
                                          <p:spTgt spid="22531"/>
                                        </p:tgtEl>
                                      </p:cBhvr>
                                      <p:to x="100000" y="100000"/>
                                    </p:animScale>
                                    <p:animScale>
                                      <p:cBhvr>
                                        <p:cTn id="31" dur="26">
                                          <p:stCondLst>
                                            <p:cond delay="1312"/>
                                          </p:stCondLst>
                                        </p:cTn>
                                        <p:tgtEl>
                                          <p:spTgt spid="22531"/>
                                        </p:tgtEl>
                                      </p:cBhvr>
                                      <p:to x="100000" y="80000"/>
                                    </p:animScale>
                                    <p:animScale>
                                      <p:cBhvr>
                                        <p:cTn id="32" dur="166" decel="50000">
                                          <p:stCondLst>
                                            <p:cond delay="1338"/>
                                          </p:stCondLst>
                                        </p:cTn>
                                        <p:tgtEl>
                                          <p:spTgt spid="22531"/>
                                        </p:tgtEl>
                                      </p:cBhvr>
                                      <p:to x="100000" y="100000"/>
                                    </p:animScale>
                                    <p:animScale>
                                      <p:cBhvr>
                                        <p:cTn id="33" dur="26">
                                          <p:stCondLst>
                                            <p:cond delay="1642"/>
                                          </p:stCondLst>
                                        </p:cTn>
                                        <p:tgtEl>
                                          <p:spTgt spid="22531"/>
                                        </p:tgtEl>
                                      </p:cBhvr>
                                      <p:to x="100000" y="90000"/>
                                    </p:animScale>
                                    <p:animScale>
                                      <p:cBhvr>
                                        <p:cTn id="34" dur="166" decel="50000">
                                          <p:stCondLst>
                                            <p:cond delay="1668"/>
                                          </p:stCondLst>
                                        </p:cTn>
                                        <p:tgtEl>
                                          <p:spTgt spid="22531"/>
                                        </p:tgtEl>
                                      </p:cBhvr>
                                      <p:to x="100000" y="100000"/>
                                    </p:animScale>
                                    <p:animScale>
                                      <p:cBhvr>
                                        <p:cTn id="35" dur="26">
                                          <p:stCondLst>
                                            <p:cond delay="1808"/>
                                          </p:stCondLst>
                                        </p:cTn>
                                        <p:tgtEl>
                                          <p:spTgt spid="22531"/>
                                        </p:tgtEl>
                                      </p:cBhvr>
                                      <p:to x="100000" y="95000"/>
                                    </p:animScale>
                                    <p:animScale>
                                      <p:cBhvr>
                                        <p:cTn id="36" dur="166" decel="50000">
                                          <p:stCondLst>
                                            <p:cond delay="1834"/>
                                          </p:stCondLst>
                                        </p:cTn>
                                        <p:tgtEl>
                                          <p:spTgt spid="2253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2532"/>
                                        </p:tgtEl>
                                        <p:attrNameLst>
                                          <p:attrName>style.visibility</p:attrName>
                                        </p:attrNameLst>
                                      </p:cBhvr>
                                      <p:to>
                                        <p:strVal val="visible"/>
                                      </p:to>
                                    </p:set>
                                    <p:animEffect transition="in" filter="wipe(down)">
                                      <p:cBhvr>
                                        <p:cTn id="73" dur="580">
                                          <p:stCondLst>
                                            <p:cond delay="0"/>
                                          </p:stCondLst>
                                        </p:cTn>
                                        <p:tgtEl>
                                          <p:spTgt spid="22532"/>
                                        </p:tgtEl>
                                      </p:cBhvr>
                                    </p:animEffect>
                                    <p:anim calcmode="lin" valueType="num">
                                      <p:cBhvr>
                                        <p:cTn id="74" dur="1822" tmFilter="0,0; 0.14,0.36; 0.43,0.73; 0.71,0.91; 1.0,1.0">
                                          <p:stCondLst>
                                            <p:cond delay="0"/>
                                          </p:stCondLst>
                                        </p:cTn>
                                        <p:tgtEl>
                                          <p:spTgt spid="2253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253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253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253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2532"/>
                                        </p:tgtEl>
                                        <p:attrNameLst>
                                          <p:attrName>ppt_y</p:attrName>
                                        </p:attrNameLst>
                                      </p:cBhvr>
                                      <p:tavLst>
                                        <p:tav tm="0" fmla="#ppt_y-sin(pi*$)/81">
                                          <p:val>
                                            <p:fltVal val="0"/>
                                          </p:val>
                                        </p:tav>
                                        <p:tav tm="100000">
                                          <p:val>
                                            <p:fltVal val="1"/>
                                          </p:val>
                                        </p:tav>
                                      </p:tavLst>
                                    </p:anim>
                                    <p:animScale>
                                      <p:cBhvr>
                                        <p:cTn id="79" dur="26">
                                          <p:stCondLst>
                                            <p:cond delay="650"/>
                                          </p:stCondLst>
                                        </p:cTn>
                                        <p:tgtEl>
                                          <p:spTgt spid="22532"/>
                                        </p:tgtEl>
                                      </p:cBhvr>
                                      <p:to x="100000" y="60000"/>
                                    </p:animScale>
                                    <p:animScale>
                                      <p:cBhvr>
                                        <p:cTn id="80" dur="166" decel="50000">
                                          <p:stCondLst>
                                            <p:cond delay="676"/>
                                          </p:stCondLst>
                                        </p:cTn>
                                        <p:tgtEl>
                                          <p:spTgt spid="22532"/>
                                        </p:tgtEl>
                                      </p:cBhvr>
                                      <p:to x="100000" y="100000"/>
                                    </p:animScale>
                                    <p:animScale>
                                      <p:cBhvr>
                                        <p:cTn id="81" dur="26">
                                          <p:stCondLst>
                                            <p:cond delay="1312"/>
                                          </p:stCondLst>
                                        </p:cTn>
                                        <p:tgtEl>
                                          <p:spTgt spid="22532"/>
                                        </p:tgtEl>
                                      </p:cBhvr>
                                      <p:to x="100000" y="80000"/>
                                    </p:animScale>
                                    <p:animScale>
                                      <p:cBhvr>
                                        <p:cTn id="82" dur="166" decel="50000">
                                          <p:stCondLst>
                                            <p:cond delay="1338"/>
                                          </p:stCondLst>
                                        </p:cTn>
                                        <p:tgtEl>
                                          <p:spTgt spid="22532"/>
                                        </p:tgtEl>
                                      </p:cBhvr>
                                      <p:to x="100000" y="100000"/>
                                    </p:animScale>
                                    <p:animScale>
                                      <p:cBhvr>
                                        <p:cTn id="83" dur="26">
                                          <p:stCondLst>
                                            <p:cond delay="1642"/>
                                          </p:stCondLst>
                                        </p:cTn>
                                        <p:tgtEl>
                                          <p:spTgt spid="22532"/>
                                        </p:tgtEl>
                                      </p:cBhvr>
                                      <p:to x="100000" y="90000"/>
                                    </p:animScale>
                                    <p:animScale>
                                      <p:cBhvr>
                                        <p:cTn id="84" dur="166" decel="50000">
                                          <p:stCondLst>
                                            <p:cond delay="1668"/>
                                          </p:stCondLst>
                                        </p:cTn>
                                        <p:tgtEl>
                                          <p:spTgt spid="22532"/>
                                        </p:tgtEl>
                                      </p:cBhvr>
                                      <p:to x="100000" y="100000"/>
                                    </p:animScale>
                                    <p:animScale>
                                      <p:cBhvr>
                                        <p:cTn id="85" dur="26">
                                          <p:stCondLst>
                                            <p:cond delay="1808"/>
                                          </p:stCondLst>
                                        </p:cTn>
                                        <p:tgtEl>
                                          <p:spTgt spid="22532"/>
                                        </p:tgtEl>
                                      </p:cBhvr>
                                      <p:to x="100000" y="95000"/>
                                    </p:animScale>
                                    <p:animScale>
                                      <p:cBhvr>
                                        <p:cTn id="86" dur="166" decel="50000">
                                          <p:stCondLst>
                                            <p:cond delay="1834"/>
                                          </p:stCondLst>
                                        </p:cTn>
                                        <p:tgtEl>
                                          <p:spTgt spid="22532"/>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80">
                                          <p:stCondLst>
                                            <p:cond delay="0"/>
                                          </p:stCondLst>
                                        </p:cTn>
                                        <p:tgtEl>
                                          <p:spTgt spid="10"/>
                                        </p:tgtEl>
                                      </p:cBhvr>
                                    </p:animEffect>
                                    <p:anim calcmode="lin" valueType="num">
                                      <p:cBhvr>
                                        <p:cTn id="9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5" dur="26">
                                          <p:stCondLst>
                                            <p:cond delay="650"/>
                                          </p:stCondLst>
                                        </p:cTn>
                                        <p:tgtEl>
                                          <p:spTgt spid="10"/>
                                        </p:tgtEl>
                                      </p:cBhvr>
                                      <p:to x="100000" y="60000"/>
                                    </p:animScale>
                                    <p:animScale>
                                      <p:cBhvr>
                                        <p:cTn id="96" dur="166" decel="50000">
                                          <p:stCondLst>
                                            <p:cond delay="676"/>
                                          </p:stCondLst>
                                        </p:cTn>
                                        <p:tgtEl>
                                          <p:spTgt spid="10"/>
                                        </p:tgtEl>
                                      </p:cBhvr>
                                      <p:to x="100000" y="100000"/>
                                    </p:animScale>
                                    <p:animScale>
                                      <p:cBhvr>
                                        <p:cTn id="97" dur="26">
                                          <p:stCondLst>
                                            <p:cond delay="1312"/>
                                          </p:stCondLst>
                                        </p:cTn>
                                        <p:tgtEl>
                                          <p:spTgt spid="10"/>
                                        </p:tgtEl>
                                      </p:cBhvr>
                                      <p:to x="100000" y="80000"/>
                                    </p:animScale>
                                    <p:animScale>
                                      <p:cBhvr>
                                        <p:cTn id="98" dur="166" decel="50000">
                                          <p:stCondLst>
                                            <p:cond delay="1338"/>
                                          </p:stCondLst>
                                        </p:cTn>
                                        <p:tgtEl>
                                          <p:spTgt spid="10"/>
                                        </p:tgtEl>
                                      </p:cBhvr>
                                      <p:to x="100000" y="100000"/>
                                    </p:animScale>
                                    <p:animScale>
                                      <p:cBhvr>
                                        <p:cTn id="99" dur="26">
                                          <p:stCondLst>
                                            <p:cond delay="1642"/>
                                          </p:stCondLst>
                                        </p:cTn>
                                        <p:tgtEl>
                                          <p:spTgt spid="10"/>
                                        </p:tgtEl>
                                      </p:cBhvr>
                                      <p:to x="100000" y="90000"/>
                                    </p:animScale>
                                    <p:animScale>
                                      <p:cBhvr>
                                        <p:cTn id="100" dur="166" decel="50000">
                                          <p:stCondLst>
                                            <p:cond delay="1668"/>
                                          </p:stCondLst>
                                        </p:cTn>
                                        <p:tgtEl>
                                          <p:spTgt spid="10"/>
                                        </p:tgtEl>
                                      </p:cBhvr>
                                      <p:to x="100000" y="100000"/>
                                    </p:animScale>
                                    <p:animScale>
                                      <p:cBhvr>
                                        <p:cTn id="101" dur="26">
                                          <p:stCondLst>
                                            <p:cond delay="1808"/>
                                          </p:stCondLst>
                                        </p:cTn>
                                        <p:tgtEl>
                                          <p:spTgt spid="10"/>
                                        </p:tgtEl>
                                      </p:cBhvr>
                                      <p:to x="100000" y="95000"/>
                                    </p:animScale>
                                    <p:animScale>
                                      <p:cBhvr>
                                        <p:cTn id="102" dur="166" decel="50000">
                                          <p:stCondLst>
                                            <p:cond delay="1834"/>
                                          </p:stCondLst>
                                        </p:cTn>
                                        <p:tgtEl>
                                          <p:spTgt spid="10"/>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1905000" y="990600"/>
            <a:ext cx="3574803" cy="566737"/>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a:srcRect/>
          <a:stretch>
            <a:fillRect/>
          </a:stretch>
        </p:blipFill>
        <p:spPr bwMode="auto">
          <a:xfrm>
            <a:off x="762000" y="2438400"/>
            <a:ext cx="5024435" cy="1004887"/>
          </a:xfrm>
          <a:prstGeom prst="rect">
            <a:avLst/>
          </a:prstGeom>
          <a:noFill/>
          <a:ln w="9525">
            <a:noFill/>
            <a:miter lim="800000"/>
            <a:headEnd/>
            <a:tailEnd/>
          </a:ln>
          <a:effectLst/>
        </p:spPr>
      </p:pic>
      <p:sp>
        <p:nvSpPr>
          <p:cNvPr id="6" name="TextBox 5"/>
          <p:cNvSpPr txBox="1"/>
          <p:nvPr/>
        </p:nvSpPr>
        <p:spPr>
          <a:xfrm>
            <a:off x="8022021" y="1524000"/>
            <a:ext cx="893379" cy="461665"/>
          </a:xfrm>
          <a:prstGeom prst="rect">
            <a:avLst/>
          </a:prstGeom>
          <a:noFill/>
        </p:spPr>
        <p:txBody>
          <a:bodyPr wrap="square" rtlCol="0">
            <a:spAutoFit/>
          </a:bodyPr>
          <a:lstStyle/>
          <a:p>
            <a:pPr algn="r" rtl="1"/>
            <a:r>
              <a:rPr lang="fa-IR" sz="2400" b="1" dirty="0" smtClean="0">
                <a:solidFill>
                  <a:srgbClr val="C00000"/>
                </a:solidFill>
                <a:cs typeface="B Nazanin" pitchFamily="2" charset="-78"/>
              </a:rPr>
              <a:t>چون:</a:t>
            </a:r>
            <a:endParaRPr lang="en-US" sz="2400" b="1" dirty="0">
              <a:solidFill>
                <a:srgbClr val="C00000"/>
              </a:solidFill>
              <a:cs typeface="B Nazanin" pitchFamily="2" charset="-78"/>
            </a:endParaRPr>
          </a:p>
        </p:txBody>
      </p:sp>
      <p:sp>
        <p:nvSpPr>
          <p:cNvPr id="7" name="TextBox 6"/>
          <p:cNvSpPr txBox="1"/>
          <p:nvPr/>
        </p:nvSpPr>
        <p:spPr>
          <a:xfrm>
            <a:off x="7945821" y="3352800"/>
            <a:ext cx="893379" cy="461665"/>
          </a:xfrm>
          <a:prstGeom prst="rect">
            <a:avLst/>
          </a:prstGeom>
          <a:noFill/>
        </p:spPr>
        <p:txBody>
          <a:bodyPr wrap="square" rtlCol="0">
            <a:spAutoFit/>
          </a:bodyPr>
          <a:lstStyle/>
          <a:p>
            <a:pPr algn="r" rtl="1"/>
            <a:r>
              <a:rPr lang="fa-IR" sz="2400" b="1" dirty="0" smtClean="0">
                <a:solidFill>
                  <a:srgbClr val="C00000"/>
                </a:solidFill>
                <a:cs typeface="B Nazanin" pitchFamily="2" charset="-78"/>
              </a:rPr>
              <a:t>داریم:</a:t>
            </a:r>
            <a:endParaRPr lang="en-US" sz="2400" b="1" dirty="0">
              <a:solidFill>
                <a:srgbClr val="C00000"/>
              </a:solidFill>
              <a:cs typeface="B Nazanin" pitchFamily="2" charset="-78"/>
            </a:endParaRPr>
          </a:p>
        </p:txBody>
      </p:sp>
      <p:pic>
        <p:nvPicPr>
          <p:cNvPr id="23556" name="Picture 4"/>
          <p:cNvPicPr>
            <a:picLocks noChangeAspect="1" noChangeArrowheads="1"/>
          </p:cNvPicPr>
          <p:nvPr/>
        </p:nvPicPr>
        <p:blipFill>
          <a:blip r:embed="rId4"/>
          <a:srcRect/>
          <a:stretch>
            <a:fillRect/>
          </a:stretch>
        </p:blipFill>
        <p:spPr bwMode="auto">
          <a:xfrm>
            <a:off x="609600" y="3810000"/>
            <a:ext cx="5423825" cy="519112"/>
          </a:xfrm>
          <a:prstGeom prst="rect">
            <a:avLst/>
          </a:prstGeom>
          <a:noFill/>
          <a:ln w="9525">
            <a:noFill/>
            <a:miter lim="800000"/>
            <a:headEnd/>
            <a:tailEnd/>
          </a:ln>
          <a:effectLst/>
        </p:spPr>
      </p:pic>
      <p:sp>
        <p:nvSpPr>
          <p:cNvPr id="9" name="TextBox 8"/>
          <p:cNvSpPr txBox="1"/>
          <p:nvPr/>
        </p:nvSpPr>
        <p:spPr>
          <a:xfrm>
            <a:off x="5638800" y="4343400"/>
            <a:ext cx="3200400" cy="461665"/>
          </a:xfrm>
          <a:prstGeom prst="rect">
            <a:avLst/>
          </a:prstGeom>
          <a:noFill/>
        </p:spPr>
        <p:txBody>
          <a:bodyPr wrap="square" rtlCol="0">
            <a:spAutoFit/>
          </a:bodyPr>
          <a:lstStyle/>
          <a:p>
            <a:pPr algn="r" rtl="1"/>
            <a:r>
              <a:rPr lang="fa-IR" sz="2400" b="1" dirty="0" smtClean="0">
                <a:solidFill>
                  <a:srgbClr val="C00000"/>
                </a:solidFill>
                <a:cs typeface="B Nazanin" pitchFamily="2" charset="-78"/>
              </a:rPr>
              <a:t>که از آن نتیجه می گیریم:</a:t>
            </a:r>
            <a:endParaRPr lang="en-US" sz="2400" b="1" dirty="0">
              <a:solidFill>
                <a:srgbClr val="C00000"/>
              </a:solidFill>
              <a:cs typeface="B Nazanin" pitchFamily="2" charset="-78"/>
            </a:endParaRPr>
          </a:p>
        </p:txBody>
      </p:sp>
      <p:pic>
        <p:nvPicPr>
          <p:cNvPr id="23557" name="Picture 5"/>
          <p:cNvPicPr>
            <a:picLocks noChangeAspect="1" noChangeArrowheads="1"/>
          </p:cNvPicPr>
          <p:nvPr/>
        </p:nvPicPr>
        <p:blipFill>
          <a:blip r:embed="rId5"/>
          <a:srcRect/>
          <a:stretch>
            <a:fillRect/>
          </a:stretch>
        </p:blipFill>
        <p:spPr bwMode="auto">
          <a:xfrm>
            <a:off x="685800" y="5181600"/>
            <a:ext cx="7220607" cy="914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80">
                                          <p:stCondLst>
                                            <p:cond delay="0"/>
                                          </p:stCondLst>
                                        </p:cTn>
                                        <p:tgtEl>
                                          <p:spTgt spid="23554"/>
                                        </p:tgtEl>
                                      </p:cBhvr>
                                    </p:animEffect>
                                    <p:anim calcmode="lin" valueType="num">
                                      <p:cBhvr>
                                        <p:cTn id="8" dur="1822" tmFilter="0,0; 0.14,0.36; 0.43,0.73; 0.71,0.91; 1.0,1.0">
                                          <p:stCondLst>
                                            <p:cond delay="0"/>
                                          </p:stCondLst>
                                        </p:cTn>
                                        <p:tgtEl>
                                          <p:spTgt spid="235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5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5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5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5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3554"/>
                                        </p:tgtEl>
                                      </p:cBhvr>
                                      <p:to x="100000" y="60000"/>
                                    </p:animScale>
                                    <p:animScale>
                                      <p:cBhvr>
                                        <p:cTn id="14" dur="166" decel="50000">
                                          <p:stCondLst>
                                            <p:cond delay="676"/>
                                          </p:stCondLst>
                                        </p:cTn>
                                        <p:tgtEl>
                                          <p:spTgt spid="23554"/>
                                        </p:tgtEl>
                                      </p:cBhvr>
                                      <p:to x="100000" y="100000"/>
                                    </p:animScale>
                                    <p:animScale>
                                      <p:cBhvr>
                                        <p:cTn id="15" dur="26">
                                          <p:stCondLst>
                                            <p:cond delay="1312"/>
                                          </p:stCondLst>
                                        </p:cTn>
                                        <p:tgtEl>
                                          <p:spTgt spid="23554"/>
                                        </p:tgtEl>
                                      </p:cBhvr>
                                      <p:to x="100000" y="80000"/>
                                    </p:animScale>
                                    <p:animScale>
                                      <p:cBhvr>
                                        <p:cTn id="16" dur="166" decel="50000">
                                          <p:stCondLst>
                                            <p:cond delay="1338"/>
                                          </p:stCondLst>
                                        </p:cTn>
                                        <p:tgtEl>
                                          <p:spTgt spid="23554"/>
                                        </p:tgtEl>
                                      </p:cBhvr>
                                      <p:to x="100000" y="100000"/>
                                    </p:animScale>
                                    <p:animScale>
                                      <p:cBhvr>
                                        <p:cTn id="17" dur="26">
                                          <p:stCondLst>
                                            <p:cond delay="1642"/>
                                          </p:stCondLst>
                                        </p:cTn>
                                        <p:tgtEl>
                                          <p:spTgt spid="23554"/>
                                        </p:tgtEl>
                                      </p:cBhvr>
                                      <p:to x="100000" y="90000"/>
                                    </p:animScale>
                                    <p:animScale>
                                      <p:cBhvr>
                                        <p:cTn id="18" dur="166" decel="50000">
                                          <p:stCondLst>
                                            <p:cond delay="1668"/>
                                          </p:stCondLst>
                                        </p:cTn>
                                        <p:tgtEl>
                                          <p:spTgt spid="23554"/>
                                        </p:tgtEl>
                                      </p:cBhvr>
                                      <p:to x="100000" y="100000"/>
                                    </p:animScale>
                                    <p:animScale>
                                      <p:cBhvr>
                                        <p:cTn id="19" dur="26">
                                          <p:stCondLst>
                                            <p:cond delay="1808"/>
                                          </p:stCondLst>
                                        </p:cTn>
                                        <p:tgtEl>
                                          <p:spTgt spid="23554"/>
                                        </p:tgtEl>
                                      </p:cBhvr>
                                      <p:to x="100000" y="95000"/>
                                    </p:animScale>
                                    <p:animScale>
                                      <p:cBhvr>
                                        <p:cTn id="20" dur="166" decel="50000">
                                          <p:stCondLst>
                                            <p:cond delay="1834"/>
                                          </p:stCondLst>
                                        </p:cTn>
                                        <p:tgtEl>
                                          <p:spTgt spid="2355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3555"/>
                                        </p:tgtEl>
                                        <p:attrNameLst>
                                          <p:attrName>style.visibility</p:attrName>
                                        </p:attrNameLst>
                                      </p:cBhvr>
                                      <p:to>
                                        <p:strVal val="visible"/>
                                      </p:to>
                                    </p:set>
                                    <p:animEffect transition="in" filter="wipe(down)">
                                      <p:cBhvr>
                                        <p:cTn id="39" dur="580">
                                          <p:stCondLst>
                                            <p:cond delay="0"/>
                                          </p:stCondLst>
                                        </p:cTn>
                                        <p:tgtEl>
                                          <p:spTgt spid="23555"/>
                                        </p:tgtEl>
                                      </p:cBhvr>
                                    </p:animEffect>
                                    <p:anim calcmode="lin" valueType="num">
                                      <p:cBhvr>
                                        <p:cTn id="40" dur="1822" tmFilter="0,0; 0.14,0.36; 0.43,0.73; 0.71,0.91; 1.0,1.0">
                                          <p:stCondLst>
                                            <p:cond delay="0"/>
                                          </p:stCondLst>
                                        </p:cTn>
                                        <p:tgtEl>
                                          <p:spTgt spid="235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35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35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35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3555"/>
                                        </p:tgtEl>
                                        <p:attrNameLst>
                                          <p:attrName>ppt_y</p:attrName>
                                        </p:attrNameLst>
                                      </p:cBhvr>
                                      <p:tavLst>
                                        <p:tav tm="0" fmla="#ppt_y-sin(pi*$)/81">
                                          <p:val>
                                            <p:fltVal val="0"/>
                                          </p:val>
                                        </p:tav>
                                        <p:tav tm="100000">
                                          <p:val>
                                            <p:fltVal val="1"/>
                                          </p:val>
                                        </p:tav>
                                      </p:tavLst>
                                    </p:anim>
                                    <p:animScale>
                                      <p:cBhvr>
                                        <p:cTn id="45" dur="26">
                                          <p:stCondLst>
                                            <p:cond delay="650"/>
                                          </p:stCondLst>
                                        </p:cTn>
                                        <p:tgtEl>
                                          <p:spTgt spid="23555"/>
                                        </p:tgtEl>
                                      </p:cBhvr>
                                      <p:to x="100000" y="60000"/>
                                    </p:animScale>
                                    <p:animScale>
                                      <p:cBhvr>
                                        <p:cTn id="46" dur="166" decel="50000">
                                          <p:stCondLst>
                                            <p:cond delay="676"/>
                                          </p:stCondLst>
                                        </p:cTn>
                                        <p:tgtEl>
                                          <p:spTgt spid="23555"/>
                                        </p:tgtEl>
                                      </p:cBhvr>
                                      <p:to x="100000" y="100000"/>
                                    </p:animScale>
                                    <p:animScale>
                                      <p:cBhvr>
                                        <p:cTn id="47" dur="26">
                                          <p:stCondLst>
                                            <p:cond delay="1312"/>
                                          </p:stCondLst>
                                        </p:cTn>
                                        <p:tgtEl>
                                          <p:spTgt spid="23555"/>
                                        </p:tgtEl>
                                      </p:cBhvr>
                                      <p:to x="100000" y="80000"/>
                                    </p:animScale>
                                    <p:animScale>
                                      <p:cBhvr>
                                        <p:cTn id="48" dur="166" decel="50000">
                                          <p:stCondLst>
                                            <p:cond delay="1338"/>
                                          </p:stCondLst>
                                        </p:cTn>
                                        <p:tgtEl>
                                          <p:spTgt spid="23555"/>
                                        </p:tgtEl>
                                      </p:cBhvr>
                                      <p:to x="100000" y="100000"/>
                                    </p:animScale>
                                    <p:animScale>
                                      <p:cBhvr>
                                        <p:cTn id="49" dur="26">
                                          <p:stCondLst>
                                            <p:cond delay="1642"/>
                                          </p:stCondLst>
                                        </p:cTn>
                                        <p:tgtEl>
                                          <p:spTgt spid="23555"/>
                                        </p:tgtEl>
                                      </p:cBhvr>
                                      <p:to x="100000" y="90000"/>
                                    </p:animScale>
                                    <p:animScale>
                                      <p:cBhvr>
                                        <p:cTn id="50" dur="166" decel="50000">
                                          <p:stCondLst>
                                            <p:cond delay="1668"/>
                                          </p:stCondLst>
                                        </p:cTn>
                                        <p:tgtEl>
                                          <p:spTgt spid="23555"/>
                                        </p:tgtEl>
                                      </p:cBhvr>
                                      <p:to x="100000" y="100000"/>
                                    </p:animScale>
                                    <p:animScale>
                                      <p:cBhvr>
                                        <p:cTn id="51" dur="26">
                                          <p:stCondLst>
                                            <p:cond delay="1808"/>
                                          </p:stCondLst>
                                        </p:cTn>
                                        <p:tgtEl>
                                          <p:spTgt spid="23555"/>
                                        </p:tgtEl>
                                      </p:cBhvr>
                                      <p:to x="100000" y="95000"/>
                                    </p:animScale>
                                    <p:animScale>
                                      <p:cBhvr>
                                        <p:cTn id="52" dur="166" decel="50000">
                                          <p:stCondLst>
                                            <p:cond delay="1834"/>
                                          </p:stCondLst>
                                        </p:cTn>
                                        <p:tgtEl>
                                          <p:spTgt spid="2355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3556"/>
                                        </p:tgtEl>
                                        <p:attrNameLst>
                                          <p:attrName>style.visibility</p:attrName>
                                        </p:attrNameLst>
                                      </p:cBhvr>
                                      <p:to>
                                        <p:strVal val="visible"/>
                                      </p:to>
                                    </p:set>
                                    <p:animEffect transition="in" filter="wipe(down)">
                                      <p:cBhvr>
                                        <p:cTn id="71" dur="580">
                                          <p:stCondLst>
                                            <p:cond delay="0"/>
                                          </p:stCondLst>
                                        </p:cTn>
                                        <p:tgtEl>
                                          <p:spTgt spid="23556"/>
                                        </p:tgtEl>
                                      </p:cBhvr>
                                    </p:animEffect>
                                    <p:anim calcmode="lin" valueType="num">
                                      <p:cBhvr>
                                        <p:cTn id="72" dur="1822" tmFilter="0,0; 0.14,0.36; 0.43,0.73; 0.71,0.91; 1.0,1.0">
                                          <p:stCondLst>
                                            <p:cond delay="0"/>
                                          </p:stCondLst>
                                        </p:cTn>
                                        <p:tgtEl>
                                          <p:spTgt spid="2355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355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355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355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3556"/>
                                        </p:tgtEl>
                                        <p:attrNameLst>
                                          <p:attrName>ppt_y</p:attrName>
                                        </p:attrNameLst>
                                      </p:cBhvr>
                                      <p:tavLst>
                                        <p:tav tm="0" fmla="#ppt_y-sin(pi*$)/81">
                                          <p:val>
                                            <p:fltVal val="0"/>
                                          </p:val>
                                        </p:tav>
                                        <p:tav tm="100000">
                                          <p:val>
                                            <p:fltVal val="1"/>
                                          </p:val>
                                        </p:tav>
                                      </p:tavLst>
                                    </p:anim>
                                    <p:animScale>
                                      <p:cBhvr>
                                        <p:cTn id="77" dur="26">
                                          <p:stCondLst>
                                            <p:cond delay="650"/>
                                          </p:stCondLst>
                                        </p:cTn>
                                        <p:tgtEl>
                                          <p:spTgt spid="23556"/>
                                        </p:tgtEl>
                                      </p:cBhvr>
                                      <p:to x="100000" y="60000"/>
                                    </p:animScale>
                                    <p:animScale>
                                      <p:cBhvr>
                                        <p:cTn id="78" dur="166" decel="50000">
                                          <p:stCondLst>
                                            <p:cond delay="676"/>
                                          </p:stCondLst>
                                        </p:cTn>
                                        <p:tgtEl>
                                          <p:spTgt spid="23556"/>
                                        </p:tgtEl>
                                      </p:cBhvr>
                                      <p:to x="100000" y="100000"/>
                                    </p:animScale>
                                    <p:animScale>
                                      <p:cBhvr>
                                        <p:cTn id="79" dur="26">
                                          <p:stCondLst>
                                            <p:cond delay="1312"/>
                                          </p:stCondLst>
                                        </p:cTn>
                                        <p:tgtEl>
                                          <p:spTgt spid="23556"/>
                                        </p:tgtEl>
                                      </p:cBhvr>
                                      <p:to x="100000" y="80000"/>
                                    </p:animScale>
                                    <p:animScale>
                                      <p:cBhvr>
                                        <p:cTn id="80" dur="166" decel="50000">
                                          <p:stCondLst>
                                            <p:cond delay="1338"/>
                                          </p:stCondLst>
                                        </p:cTn>
                                        <p:tgtEl>
                                          <p:spTgt spid="23556"/>
                                        </p:tgtEl>
                                      </p:cBhvr>
                                      <p:to x="100000" y="100000"/>
                                    </p:animScale>
                                    <p:animScale>
                                      <p:cBhvr>
                                        <p:cTn id="81" dur="26">
                                          <p:stCondLst>
                                            <p:cond delay="1642"/>
                                          </p:stCondLst>
                                        </p:cTn>
                                        <p:tgtEl>
                                          <p:spTgt spid="23556"/>
                                        </p:tgtEl>
                                      </p:cBhvr>
                                      <p:to x="100000" y="90000"/>
                                    </p:animScale>
                                    <p:animScale>
                                      <p:cBhvr>
                                        <p:cTn id="82" dur="166" decel="50000">
                                          <p:stCondLst>
                                            <p:cond delay="1668"/>
                                          </p:stCondLst>
                                        </p:cTn>
                                        <p:tgtEl>
                                          <p:spTgt spid="23556"/>
                                        </p:tgtEl>
                                      </p:cBhvr>
                                      <p:to x="100000" y="100000"/>
                                    </p:animScale>
                                    <p:animScale>
                                      <p:cBhvr>
                                        <p:cTn id="83" dur="26">
                                          <p:stCondLst>
                                            <p:cond delay="1808"/>
                                          </p:stCondLst>
                                        </p:cTn>
                                        <p:tgtEl>
                                          <p:spTgt spid="23556"/>
                                        </p:tgtEl>
                                      </p:cBhvr>
                                      <p:to x="100000" y="95000"/>
                                    </p:animScale>
                                    <p:animScale>
                                      <p:cBhvr>
                                        <p:cTn id="84" dur="166" decel="50000">
                                          <p:stCondLst>
                                            <p:cond delay="1834"/>
                                          </p:stCondLst>
                                        </p:cTn>
                                        <p:tgtEl>
                                          <p:spTgt spid="23556"/>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80">
                                          <p:stCondLst>
                                            <p:cond delay="0"/>
                                          </p:stCondLst>
                                        </p:cTn>
                                        <p:tgtEl>
                                          <p:spTgt spid="9"/>
                                        </p:tgtEl>
                                      </p:cBhvr>
                                    </p:animEffect>
                                    <p:anim calcmode="lin" valueType="num">
                                      <p:cBhvr>
                                        <p:cTn id="9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5" dur="26">
                                          <p:stCondLst>
                                            <p:cond delay="650"/>
                                          </p:stCondLst>
                                        </p:cTn>
                                        <p:tgtEl>
                                          <p:spTgt spid="9"/>
                                        </p:tgtEl>
                                      </p:cBhvr>
                                      <p:to x="100000" y="60000"/>
                                    </p:animScale>
                                    <p:animScale>
                                      <p:cBhvr>
                                        <p:cTn id="96" dur="166" decel="50000">
                                          <p:stCondLst>
                                            <p:cond delay="676"/>
                                          </p:stCondLst>
                                        </p:cTn>
                                        <p:tgtEl>
                                          <p:spTgt spid="9"/>
                                        </p:tgtEl>
                                      </p:cBhvr>
                                      <p:to x="100000" y="100000"/>
                                    </p:animScale>
                                    <p:animScale>
                                      <p:cBhvr>
                                        <p:cTn id="97" dur="26">
                                          <p:stCondLst>
                                            <p:cond delay="1312"/>
                                          </p:stCondLst>
                                        </p:cTn>
                                        <p:tgtEl>
                                          <p:spTgt spid="9"/>
                                        </p:tgtEl>
                                      </p:cBhvr>
                                      <p:to x="100000" y="80000"/>
                                    </p:animScale>
                                    <p:animScale>
                                      <p:cBhvr>
                                        <p:cTn id="98" dur="166" decel="50000">
                                          <p:stCondLst>
                                            <p:cond delay="1338"/>
                                          </p:stCondLst>
                                        </p:cTn>
                                        <p:tgtEl>
                                          <p:spTgt spid="9"/>
                                        </p:tgtEl>
                                      </p:cBhvr>
                                      <p:to x="100000" y="100000"/>
                                    </p:animScale>
                                    <p:animScale>
                                      <p:cBhvr>
                                        <p:cTn id="99" dur="26">
                                          <p:stCondLst>
                                            <p:cond delay="1642"/>
                                          </p:stCondLst>
                                        </p:cTn>
                                        <p:tgtEl>
                                          <p:spTgt spid="9"/>
                                        </p:tgtEl>
                                      </p:cBhvr>
                                      <p:to x="100000" y="90000"/>
                                    </p:animScale>
                                    <p:animScale>
                                      <p:cBhvr>
                                        <p:cTn id="100" dur="166" decel="50000">
                                          <p:stCondLst>
                                            <p:cond delay="1668"/>
                                          </p:stCondLst>
                                        </p:cTn>
                                        <p:tgtEl>
                                          <p:spTgt spid="9"/>
                                        </p:tgtEl>
                                      </p:cBhvr>
                                      <p:to x="100000" y="100000"/>
                                    </p:animScale>
                                    <p:animScale>
                                      <p:cBhvr>
                                        <p:cTn id="101" dur="26">
                                          <p:stCondLst>
                                            <p:cond delay="1808"/>
                                          </p:stCondLst>
                                        </p:cTn>
                                        <p:tgtEl>
                                          <p:spTgt spid="9"/>
                                        </p:tgtEl>
                                      </p:cBhvr>
                                      <p:to x="100000" y="95000"/>
                                    </p:animScale>
                                    <p:animScale>
                                      <p:cBhvr>
                                        <p:cTn id="102" dur="166" decel="50000">
                                          <p:stCondLst>
                                            <p:cond delay="1834"/>
                                          </p:stCondLst>
                                        </p:cTn>
                                        <p:tgtEl>
                                          <p:spTgt spid="9"/>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23557"/>
                                        </p:tgtEl>
                                        <p:attrNameLst>
                                          <p:attrName>style.visibility</p:attrName>
                                        </p:attrNameLst>
                                      </p:cBhvr>
                                      <p:to>
                                        <p:strVal val="visible"/>
                                      </p:to>
                                    </p:set>
                                    <p:animEffect transition="in" filter="wipe(down)">
                                      <p:cBhvr>
                                        <p:cTn id="105" dur="580">
                                          <p:stCondLst>
                                            <p:cond delay="0"/>
                                          </p:stCondLst>
                                        </p:cTn>
                                        <p:tgtEl>
                                          <p:spTgt spid="23557"/>
                                        </p:tgtEl>
                                      </p:cBhvr>
                                    </p:animEffect>
                                    <p:anim calcmode="lin" valueType="num">
                                      <p:cBhvr>
                                        <p:cTn id="106" dur="1822" tmFilter="0,0; 0.14,0.36; 0.43,0.73; 0.71,0.91; 1.0,1.0">
                                          <p:stCondLst>
                                            <p:cond delay="0"/>
                                          </p:stCondLst>
                                        </p:cTn>
                                        <p:tgtEl>
                                          <p:spTgt spid="23557"/>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3557"/>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3557"/>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3557"/>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3557"/>
                                        </p:tgtEl>
                                        <p:attrNameLst>
                                          <p:attrName>ppt_y</p:attrName>
                                        </p:attrNameLst>
                                      </p:cBhvr>
                                      <p:tavLst>
                                        <p:tav tm="0" fmla="#ppt_y-sin(pi*$)/81">
                                          <p:val>
                                            <p:fltVal val="0"/>
                                          </p:val>
                                        </p:tav>
                                        <p:tav tm="100000">
                                          <p:val>
                                            <p:fltVal val="1"/>
                                          </p:val>
                                        </p:tav>
                                      </p:tavLst>
                                    </p:anim>
                                    <p:animScale>
                                      <p:cBhvr>
                                        <p:cTn id="111" dur="26">
                                          <p:stCondLst>
                                            <p:cond delay="650"/>
                                          </p:stCondLst>
                                        </p:cTn>
                                        <p:tgtEl>
                                          <p:spTgt spid="23557"/>
                                        </p:tgtEl>
                                      </p:cBhvr>
                                      <p:to x="100000" y="60000"/>
                                    </p:animScale>
                                    <p:animScale>
                                      <p:cBhvr>
                                        <p:cTn id="112" dur="166" decel="50000">
                                          <p:stCondLst>
                                            <p:cond delay="676"/>
                                          </p:stCondLst>
                                        </p:cTn>
                                        <p:tgtEl>
                                          <p:spTgt spid="23557"/>
                                        </p:tgtEl>
                                      </p:cBhvr>
                                      <p:to x="100000" y="100000"/>
                                    </p:animScale>
                                    <p:animScale>
                                      <p:cBhvr>
                                        <p:cTn id="113" dur="26">
                                          <p:stCondLst>
                                            <p:cond delay="1312"/>
                                          </p:stCondLst>
                                        </p:cTn>
                                        <p:tgtEl>
                                          <p:spTgt spid="23557"/>
                                        </p:tgtEl>
                                      </p:cBhvr>
                                      <p:to x="100000" y="80000"/>
                                    </p:animScale>
                                    <p:animScale>
                                      <p:cBhvr>
                                        <p:cTn id="114" dur="166" decel="50000">
                                          <p:stCondLst>
                                            <p:cond delay="1338"/>
                                          </p:stCondLst>
                                        </p:cTn>
                                        <p:tgtEl>
                                          <p:spTgt spid="23557"/>
                                        </p:tgtEl>
                                      </p:cBhvr>
                                      <p:to x="100000" y="100000"/>
                                    </p:animScale>
                                    <p:animScale>
                                      <p:cBhvr>
                                        <p:cTn id="115" dur="26">
                                          <p:stCondLst>
                                            <p:cond delay="1642"/>
                                          </p:stCondLst>
                                        </p:cTn>
                                        <p:tgtEl>
                                          <p:spTgt spid="23557"/>
                                        </p:tgtEl>
                                      </p:cBhvr>
                                      <p:to x="100000" y="90000"/>
                                    </p:animScale>
                                    <p:animScale>
                                      <p:cBhvr>
                                        <p:cTn id="116" dur="166" decel="50000">
                                          <p:stCondLst>
                                            <p:cond delay="1668"/>
                                          </p:stCondLst>
                                        </p:cTn>
                                        <p:tgtEl>
                                          <p:spTgt spid="23557"/>
                                        </p:tgtEl>
                                      </p:cBhvr>
                                      <p:to x="100000" y="100000"/>
                                    </p:animScale>
                                    <p:animScale>
                                      <p:cBhvr>
                                        <p:cTn id="117" dur="26">
                                          <p:stCondLst>
                                            <p:cond delay="1808"/>
                                          </p:stCondLst>
                                        </p:cTn>
                                        <p:tgtEl>
                                          <p:spTgt spid="23557"/>
                                        </p:tgtEl>
                                      </p:cBhvr>
                                      <p:to x="100000" y="95000"/>
                                    </p:animScale>
                                    <p:animScale>
                                      <p:cBhvr>
                                        <p:cTn id="118" dur="166" decel="50000">
                                          <p:stCondLst>
                                            <p:cond delay="1834"/>
                                          </p:stCondLst>
                                        </p:cTn>
                                        <p:tgtEl>
                                          <p:spTgt spid="235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381000"/>
            <a:ext cx="6705600" cy="461665"/>
          </a:xfrm>
          <a:prstGeom prst="rect">
            <a:avLst/>
          </a:prstGeom>
          <a:solidFill>
            <a:schemeClr val="accent3">
              <a:lumMod val="60000"/>
              <a:lumOff val="40000"/>
            </a:schemeClr>
          </a:solidFill>
        </p:spPr>
        <p:txBody>
          <a:bodyPr wrap="square" rtlCol="0">
            <a:spAutoFit/>
          </a:bodyPr>
          <a:lstStyle/>
          <a:p>
            <a:pPr algn="r" rtl="1"/>
            <a:r>
              <a:rPr lang="fa-IR" sz="2400" b="1" dirty="0" smtClean="0">
                <a:cs typeface="B Nazanin" pitchFamily="2" charset="-78"/>
              </a:rPr>
              <a:t>ب: فشار: با حل معادله قبل نسبت به </a:t>
            </a:r>
            <a:r>
              <a:rPr lang="en-US" sz="2400" b="1" dirty="0" smtClean="0">
                <a:cs typeface="B Nazanin" pitchFamily="2" charset="-78"/>
              </a:rPr>
              <a:t>P</a:t>
            </a:r>
            <a:r>
              <a:rPr lang="fa-IR" sz="2400" b="1" dirty="0" smtClean="0">
                <a:cs typeface="B Nazanin" pitchFamily="2" charset="-78"/>
              </a:rPr>
              <a:t> چنین بدست می آوریم:</a:t>
            </a:r>
            <a:endParaRPr lang="en-US" sz="2400" b="1" dirty="0">
              <a:cs typeface="B Nazanin" pitchFamily="2" charset="-78"/>
            </a:endParaRPr>
          </a:p>
        </p:txBody>
      </p:sp>
      <p:pic>
        <p:nvPicPr>
          <p:cNvPr id="5" name="Picture 2"/>
          <p:cNvPicPr>
            <a:picLocks noChangeAspect="1" noChangeArrowheads="1"/>
          </p:cNvPicPr>
          <p:nvPr/>
        </p:nvPicPr>
        <p:blipFill>
          <a:blip r:embed="rId2"/>
          <a:srcRect/>
          <a:stretch>
            <a:fillRect/>
          </a:stretch>
        </p:blipFill>
        <p:spPr bwMode="auto">
          <a:xfrm>
            <a:off x="2514600" y="1600200"/>
            <a:ext cx="3574803" cy="566737"/>
          </a:xfrm>
          <a:prstGeom prst="rect">
            <a:avLst/>
          </a:prstGeom>
          <a:noFill/>
          <a:ln w="9525">
            <a:noFill/>
            <a:miter lim="800000"/>
            <a:headEnd/>
            <a:tailEnd/>
          </a:ln>
          <a:effectLst/>
        </p:spPr>
      </p:pic>
      <p:pic>
        <p:nvPicPr>
          <p:cNvPr id="24578" name="Picture 2"/>
          <p:cNvPicPr>
            <a:picLocks noChangeAspect="1" noChangeArrowheads="1"/>
          </p:cNvPicPr>
          <p:nvPr/>
        </p:nvPicPr>
        <p:blipFill>
          <a:blip r:embed="rId3"/>
          <a:srcRect/>
          <a:stretch>
            <a:fillRect/>
          </a:stretch>
        </p:blipFill>
        <p:spPr bwMode="auto">
          <a:xfrm>
            <a:off x="1447800" y="3352800"/>
            <a:ext cx="5821133" cy="12049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4578"/>
                                        </p:tgtEl>
                                        <p:attrNameLst>
                                          <p:attrName>style.visibility</p:attrName>
                                        </p:attrNameLst>
                                      </p:cBhvr>
                                      <p:to>
                                        <p:strVal val="visible"/>
                                      </p:to>
                                    </p:set>
                                    <p:animEffect transition="in" filter="wipe(down)">
                                      <p:cBhvr>
                                        <p:cTn id="39" dur="580">
                                          <p:stCondLst>
                                            <p:cond delay="0"/>
                                          </p:stCondLst>
                                        </p:cTn>
                                        <p:tgtEl>
                                          <p:spTgt spid="24578"/>
                                        </p:tgtEl>
                                      </p:cBhvr>
                                    </p:animEffect>
                                    <p:anim calcmode="lin" valueType="num">
                                      <p:cBhvr>
                                        <p:cTn id="40" dur="1822" tmFilter="0,0; 0.14,0.36; 0.43,0.73; 0.71,0.91; 1.0,1.0">
                                          <p:stCondLst>
                                            <p:cond delay="0"/>
                                          </p:stCondLst>
                                        </p:cTn>
                                        <p:tgtEl>
                                          <p:spTgt spid="2457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457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457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457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4578"/>
                                        </p:tgtEl>
                                        <p:attrNameLst>
                                          <p:attrName>ppt_y</p:attrName>
                                        </p:attrNameLst>
                                      </p:cBhvr>
                                      <p:tavLst>
                                        <p:tav tm="0" fmla="#ppt_y-sin(pi*$)/81">
                                          <p:val>
                                            <p:fltVal val="0"/>
                                          </p:val>
                                        </p:tav>
                                        <p:tav tm="100000">
                                          <p:val>
                                            <p:fltVal val="1"/>
                                          </p:val>
                                        </p:tav>
                                      </p:tavLst>
                                    </p:anim>
                                    <p:animScale>
                                      <p:cBhvr>
                                        <p:cTn id="45" dur="26">
                                          <p:stCondLst>
                                            <p:cond delay="650"/>
                                          </p:stCondLst>
                                        </p:cTn>
                                        <p:tgtEl>
                                          <p:spTgt spid="24578"/>
                                        </p:tgtEl>
                                      </p:cBhvr>
                                      <p:to x="100000" y="60000"/>
                                    </p:animScale>
                                    <p:animScale>
                                      <p:cBhvr>
                                        <p:cTn id="46" dur="166" decel="50000">
                                          <p:stCondLst>
                                            <p:cond delay="676"/>
                                          </p:stCondLst>
                                        </p:cTn>
                                        <p:tgtEl>
                                          <p:spTgt spid="24578"/>
                                        </p:tgtEl>
                                      </p:cBhvr>
                                      <p:to x="100000" y="100000"/>
                                    </p:animScale>
                                    <p:animScale>
                                      <p:cBhvr>
                                        <p:cTn id="47" dur="26">
                                          <p:stCondLst>
                                            <p:cond delay="1312"/>
                                          </p:stCondLst>
                                        </p:cTn>
                                        <p:tgtEl>
                                          <p:spTgt spid="24578"/>
                                        </p:tgtEl>
                                      </p:cBhvr>
                                      <p:to x="100000" y="80000"/>
                                    </p:animScale>
                                    <p:animScale>
                                      <p:cBhvr>
                                        <p:cTn id="48" dur="166" decel="50000">
                                          <p:stCondLst>
                                            <p:cond delay="1338"/>
                                          </p:stCondLst>
                                        </p:cTn>
                                        <p:tgtEl>
                                          <p:spTgt spid="24578"/>
                                        </p:tgtEl>
                                      </p:cBhvr>
                                      <p:to x="100000" y="100000"/>
                                    </p:animScale>
                                    <p:animScale>
                                      <p:cBhvr>
                                        <p:cTn id="49" dur="26">
                                          <p:stCondLst>
                                            <p:cond delay="1642"/>
                                          </p:stCondLst>
                                        </p:cTn>
                                        <p:tgtEl>
                                          <p:spTgt spid="24578"/>
                                        </p:tgtEl>
                                      </p:cBhvr>
                                      <p:to x="100000" y="90000"/>
                                    </p:animScale>
                                    <p:animScale>
                                      <p:cBhvr>
                                        <p:cTn id="50" dur="166" decel="50000">
                                          <p:stCondLst>
                                            <p:cond delay="1668"/>
                                          </p:stCondLst>
                                        </p:cTn>
                                        <p:tgtEl>
                                          <p:spTgt spid="24578"/>
                                        </p:tgtEl>
                                      </p:cBhvr>
                                      <p:to x="100000" y="100000"/>
                                    </p:animScale>
                                    <p:animScale>
                                      <p:cBhvr>
                                        <p:cTn id="51" dur="26">
                                          <p:stCondLst>
                                            <p:cond delay="1808"/>
                                          </p:stCondLst>
                                        </p:cTn>
                                        <p:tgtEl>
                                          <p:spTgt spid="24578"/>
                                        </p:tgtEl>
                                      </p:cBhvr>
                                      <p:to x="100000" y="95000"/>
                                    </p:animScale>
                                    <p:animScale>
                                      <p:cBhvr>
                                        <p:cTn id="52" dur="166" decel="50000">
                                          <p:stCondLst>
                                            <p:cond delay="1834"/>
                                          </p:stCondLst>
                                        </p:cTn>
                                        <p:tgtEl>
                                          <p:spTgt spid="245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1600" y="228600"/>
            <a:ext cx="3733800" cy="461665"/>
          </a:xfrm>
          <a:prstGeom prst="rect">
            <a:avLst/>
          </a:prstGeom>
          <a:solidFill>
            <a:schemeClr val="accent3">
              <a:lumMod val="60000"/>
              <a:lumOff val="40000"/>
            </a:schemeClr>
          </a:solidFill>
        </p:spPr>
        <p:txBody>
          <a:bodyPr wrap="square" rtlCol="0">
            <a:spAutoFit/>
          </a:bodyPr>
          <a:lstStyle/>
          <a:p>
            <a:pPr algn="r" rtl="1"/>
            <a:r>
              <a:rPr lang="fa-IR" sz="2400" b="1" dirty="0" smtClean="0">
                <a:cs typeface="B Nazanin" pitchFamily="2" charset="-78"/>
              </a:rPr>
              <a:t>انبساط حجمی، مدول حجمی</a:t>
            </a:r>
            <a:endParaRPr lang="en-US" sz="2400" b="1" dirty="0">
              <a:cs typeface="B Nazanin" pitchFamily="2" charset="-78"/>
            </a:endParaRPr>
          </a:p>
        </p:txBody>
      </p:sp>
      <p:pic>
        <p:nvPicPr>
          <p:cNvPr id="5" name="Picture 3"/>
          <p:cNvPicPr>
            <a:picLocks noChangeAspect="1" noChangeArrowheads="1"/>
          </p:cNvPicPr>
          <p:nvPr/>
        </p:nvPicPr>
        <p:blipFill>
          <a:blip r:embed="rId2"/>
          <a:srcRect/>
          <a:stretch>
            <a:fillRect/>
          </a:stretch>
        </p:blipFill>
        <p:spPr bwMode="auto">
          <a:xfrm>
            <a:off x="304800" y="533400"/>
            <a:ext cx="3981450" cy="5611163"/>
          </a:xfrm>
          <a:prstGeom prst="rect">
            <a:avLst/>
          </a:prstGeom>
          <a:noFill/>
          <a:ln w="9525">
            <a:noFill/>
            <a:miter lim="800000"/>
            <a:headEnd/>
            <a:tailEnd/>
          </a:ln>
          <a:effectLst/>
        </p:spPr>
      </p:pic>
      <p:pic>
        <p:nvPicPr>
          <p:cNvPr id="25602" name="Picture 2"/>
          <p:cNvPicPr>
            <a:picLocks noChangeAspect="1" noChangeArrowheads="1"/>
          </p:cNvPicPr>
          <p:nvPr/>
        </p:nvPicPr>
        <p:blipFill>
          <a:blip r:embed="rId3"/>
          <a:srcRect/>
          <a:stretch>
            <a:fillRect/>
          </a:stretch>
        </p:blipFill>
        <p:spPr bwMode="auto">
          <a:xfrm>
            <a:off x="3953608" y="2286000"/>
            <a:ext cx="5190392" cy="533400"/>
          </a:xfrm>
          <a:prstGeom prst="rect">
            <a:avLst/>
          </a:prstGeom>
          <a:noFill/>
          <a:ln w="9525">
            <a:noFill/>
            <a:miter lim="800000"/>
            <a:headEnd/>
            <a:tailEnd/>
          </a:ln>
          <a:effectLst/>
        </p:spPr>
      </p:pic>
      <p:sp>
        <p:nvSpPr>
          <p:cNvPr id="7" name="TextBox 6"/>
          <p:cNvSpPr txBox="1"/>
          <p:nvPr/>
        </p:nvSpPr>
        <p:spPr>
          <a:xfrm>
            <a:off x="5257800" y="1219200"/>
            <a:ext cx="3886200" cy="461665"/>
          </a:xfrm>
          <a:prstGeom prst="rect">
            <a:avLst/>
          </a:prstGeom>
          <a:noFill/>
        </p:spPr>
        <p:txBody>
          <a:bodyPr wrap="square" rtlCol="0">
            <a:spAutoFit/>
          </a:bodyPr>
          <a:lstStyle/>
          <a:p>
            <a:pPr algn="r" rtl="1"/>
            <a:r>
              <a:rPr lang="fa-IR" sz="2400" b="1" dirty="0" smtClean="0">
                <a:cs typeface="B Nazanin" pitchFamily="2" charset="-78"/>
              </a:rPr>
              <a:t>در این حالت حجم برابر است با:</a:t>
            </a:r>
            <a:endParaRPr lang="en-US" sz="2400" b="1" dirty="0">
              <a:cs typeface="B Nazanin" pitchFamily="2" charset="-78"/>
            </a:endParaRPr>
          </a:p>
        </p:txBody>
      </p:sp>
      <p:sp>
        <p:nvSpPr>
          <p:cNvPr id="8" name="TextBox 7"/>
          <p:cNvSpPr txBox="1"/>
          <p:nvPr/>
        </p:nvSpPr>
        <p:spPr>
          <a:xfrm>
            <a:off x="8153400" y="3429000"/>
            <a:ext cx="762000" cy="461665"/>
          </a:xfrm>
          <a:prstGeom prst="rect">
            <a:avLst/>
          </a:prstGeom>
          <a:noFill/>
        </p:spPr>
        <p:txBody>
          <a:bodyPr wrap="square" rtlCol="0">
            <a:spAutoFit/>
          </a:bodyPr>
          <a:lstStyle/>
          <a:p>
            <a:pPr algn="r" rtl="1"/>
            <a:r>
              <a:rPr lang="fa-IR" sz="2400" b="1" dirty="0" smtClean="0">
                <a:cs typeface="B Nazanin" pitchFamily="2" charset="-78"/>
              </a:rPr>
              <a:t>چون</a:t>
            </a:r>
            <a:r>
              <a:rPr lang="fa-IR" dirty="0" smtClean="0"/>
              <a:t> </a:t>
            </a:r>
            <a:endParaRPr lang="en-US" dirty="0"/>
          </a:p>
        </p:txBody>
      </p:sp>
      <p:pic>
        <p:nvPicPr>
          <p:cNvPr id="25604" name="Picture 4"/>
          <p:cNvPicPr>
            <a:picLocks noChangeAspect="1" noChangeArrowheads="1"/>
          </p:cNvPicPr>
          <p:nvPr/>
        </p:nvPicPr>
        <p:blipFill>
          <a:blip r:embed="rId4"/>
          <a:srcRect/>
          <a:stretch>
            <a:fillRect/>
          </a:stretch>
        </p:blipFill>
        <p:spPr bwMode="auto">
          <a:xfrm>
            <a:off x="7239000" y="3505200"/>
            <a:ext cx="1004887" cy="395287"/>
          </a:xfrm>
          <a:prstGeom prst="rect">
            <a:avLst/>
          </a:prstGeom>
          <a:noFill/>
          <a:ln w="9525">
            <a:noFill/>
            <a:miter lim="800000"/>
            <a:headEnd/>
            <a:tailEnd/>
          </a:ln>
          <a:effectLst/>
        </p:spPr>
      </p:pic>
      <p:sp>
        <p:nvSpPr>
          <p:cNvPr id="12" name="TextBox 11"/>
          <p:cNvSpPr txBox="1"/>
          <p:nvPr/>
        </p:nvSpPr>
        <p:spPr>
          <a:xfrm>
            <a:off x="4343400" y="4114800"/>
            <a:ext cx="4572000" cy="830997"/>
          </a:xfrm>
          <a:prstGeom prst="rect">
            <a:avLst/>
          </a:prstGeom>
          <a:noFill/>
        </p:spPr>
        <p:txBody>
          <a:bodyPr wrap="square" rtlCol="0">
            <a:spAutoFit/>
          </a:bodyPr>
          <a:lstStyle/>
          <a:p>
            <a:pPr algn="r" rtl="1"/>
            <a:r>
              <a:rPr lang="fa-IR" sz="2400" b="1" dirty="0" smtClean="0">
                <a:cs typeface="B Nazanin" pitchFamily="2" charset="-78"/>
              </a:rPr>
              <a:t>خیلی از یک کوچک تر هستندو در بسط ضرب قابل حذف است بنابراین داریم:</a:t>
            </a:r>
            <a:endParaRPr lang="en-US" sz="2400" b="1" dirty="0">
              <a:cs typeface="B Nazanin" pitchFamily="2" charset="-78"/>
            </a:endParaRPr>
          </a:p>
        </p:txBody>
      </p:sp>
      <p:pic>
        <p:nvPicPr>
          <p:cNvPr id="25605" name="Picture 5"/>
          <p:cNvPicPr>
            <a:picLocks noChangeAspect="1" noChangeArrowheads="1"/>
          </p:cNvPicPr>
          <p:nvPr/>
        </p:nvPicPr>
        <p:blipFill>
          <a:blip r:embed="rId5"/>
          <a:srcRect/>
          <a:stretch>
            <a:fillRect/>
          </a:stretch>
        </p:blipFill>
        <p:spPr bwMode="auto">
          <a:xfrm>
            <a:off x="5715000" y="5181600"/>
            <a:ext cx="2580968" cy="457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5602"/>
                                        </p:tgtEl>
                                        <p:attrNameLst>
                                          <p:attrName>style.visibility</p:attrName>
                                        </p:attrNameLst>
                                      </p:cBhvr>
                                      <p:to>
                                        <p:strVal val="visible"/>
                                      </p:to>
                                    </p:set>
                                    <p:animEffect transition="in" filter="wipe(down)">
                                      <p:cBhvr>
                                        <p:cTn id="55" dur="580">
                                          <p:stCondLst>
                                            <p:cond delay="0"/>
                                          </p:stCondLst>
                                        </p:cTn>
                                        <p:tgtEl>
                                          <p:spTgt spid="25602"/>
                                        </p:tgtEl>
                                      </p:cBhvr>
                                    </p:animEffect>
                                    <p:anim calcmode="lin" valueType="num">
                                      <p:cBhvr>
                                        <p:cTn id="56" dur="1822" tmFilter="0,0; 0.14,0.36; 0.43,0.73; 0.71,0.91; 1.0,1.0">
                                          <p:stCondLst>
                                            <p:cond delay="0"/>
                                          </p:stCondLst>
                                        </p:cTn>
                                        <p:tgtEl>
                                          <p:spTgt spid="2560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560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560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560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5602"/>
                                        </p:tgtEl>
                                        <p:attrNameLst>
                                          <p:attrName>ppt_y</p:attrName>
                                        </p:attrNameLst>
                                      </p:cBhvr>
                                      <p:tavLst>
                                        <p:tav tm="0" fmla="#ppt_y-sin(pi*$)/81">
                                          <p:val>
                                            <p:fltVal val="0"/>
                                          </p:val>
                                        </p:tav>
                                        <p:tav tm="100000">
                                          <p:val>
                                            <p:fltVal val="1"/>
                                          </p:val>
                                        </p:tav>
                                      </p:tavLst>
                                    </p:anim>
                                    <p:animScale>
                                      <p:cBhvr>
                                        <p:cTn id="61" dur="26">
                                          <p:stCondLst>
                                            <p:cond delay="650"/>
                                          </p:stCondLst>
                                        </p:cTn>
                                        <p:tgtEl>
                                          <p:spTgt spid="25602"/>
                                        </p:tgtEl>
                                      </p:cBhvr>
                                      <p:to x="100000" y="60000"/>
                                    </p:animScale>
                                    <p:animScale>
                                      <p:cBhvr>
                                        <p:cTn id="62" dur="166" decel="50000">
                                          <p:stCondLst>
                                            <p:cond delay="676"/>
                                          </p:stCondLst>
                                        </p:cTn>
                                        <p:tgtEl>
                                          <p:spTgt spid="25602"/>
                                        </p:tgtEl>
                                      </p:cBhvr>
                                      <p:to x="100000" y="100000"/>
                                    </p:animScale>
                                    <p:animScale>
                                      <p:cBhvr>
                                        <p:cTn id="63" dur="26">
                                          <p:stCondLst>
                                            <p:cond delay="1312"/>
                                          </p:stCondLst>
                                        </p:cTn>
                                        <p:tgtEl>
                                          <p:spTgt spid="25602"/>
                                        </p:tgtEl>
                                      </p:cBhvr>
                                      <p:to x="100000" y="80000"/>
                                    </p:animScale>
                                    <p:animScale>
                                      <p:cBhvr>
                                        <p:cTn id="64" dur="166" decel="50000">
                                          <p:stCondLst>
                                            <p:cond delay="1338"/>
                                          </p:stCondLst>
                                        </p:cTn>
                                        <p:tgtEl>
                                          <p:spTgt spid="25602"/>
                                        </p:tgtEl>
                                      </p:cBhvr>
                                      <p:to x="100000" y="100000"/>
                                    </p:animScale>
                                    <p:animScale>
                                      <p:cBhvr>
                                        <p:cTn id="65" dur="26">
                                          <p:stCondLst>
                                            <p:cond delay="1642"/>
                                          </p:stCondLst>
                                        </p:cTn>
                                        <p:tgtEl>
                                          <p:spTgt spid="25602"/>
                                        </p:tgtEl>
                                      </p:cBhvr>
                                      <p:to x="100000" y="90000"/>
                                    </p:animScale>
                                    <p:animScale>
                                      <p:cBhvr>
                                        <p:cTn id="66" dur="166" decel="50000">
                                          <p:stCondLst>
                                            <p:cond delay="1668"/>
                                          </p:stCondLst>
                                        </p:cTn>
                                        <p:tgtEl>
                                          <p:spTgt spid="25602"/>
                                        </p:tgtEl>
                                      </p:cBhvr>
                                      <p:to x="100000" y="100000"/>
                                    </p:animScale>
                                    <p:animScale>
                                      <p:cBhvr>
                                        <p:cTn id="67" dur="26">
                                          <p:stCondLst>
                                            <p:cond delay="1808"/>
                                          </p:stCondLst>
                                        </p:cTn>
                                        <p:tgtEl>
                                          <p:spTgt spid="25602"/>
                                        </p:tgtEl>
                                      </p:cBhvr>
                                      <p:to x="100000" y="95000"/>
                                    </p:animScale>
                                    <p:animScale>
                                      <p:cBhvr>
                                        <p:cTn id="68" dur="166" decel="50000">
                                          <p:stCondLst>
                                            <p:cond delay="1834"/>
                                          </p:stCondLst>
                                        </p:cTn>
                                        <p:tgtEl>
                                          <p:spTgt spid="25602"/>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5604"/>
                                        </p:tgtEl>
                                        <p:attrNameLst>
                                          <p:attrName>style.visibility</p:attrName>
                                        </p:attrNameLst>
                                      </p:cBhvr>
                                      <p:to>
                                        <p:strVal val="visible"/>
                                      </p:to>
                                    </p:set>
                                    <p:animEffect transition="in" filter="wipe(down)">
                                      <p:cBhvr>
                                        <p:cTn id="71" dur="580">
                                          <p:stCondLst>
                                            <p:cond delay="0"/>
                                          </p:stCondLst>
                                        </p:cTn>
                                        <p:tgtEl>
                                          <p:spTgt spid="25604"/>
                                        </p:tgtEl>
                                      </p:cBhvr>
                                    </p:animEffect>
                                    <p:anim calcmode="lin" valueType="num">
                                      <p:cBhvr>
                                        <p:cTn id="72" dur="1822" tmFilter="0,0; 0.14,0.36; 0.43,0.73; 0.71,0.91; 1.0,1.0">
                                          <p:stCondLst>
                                            <p:cond delay="0"/>
                                          </p:stCondLst>
                                        </p:cTn>
                                        <p:tgtEl>
                                          <p:spTgt spid="2560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560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560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560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5604"/>
                                        </p:tgtEl>
                                        <p:attrNameLst>
                                          <p:attrName>ppt_y</p:attrName>
                                        </p:attrNameLst>
                                      </p:cBhvr>
                                      <p:tavLst>
                                        <p:tav tm="0" fmla="#ppt_y-sin(pi*$)/81">
                                          <p:val>
                                            <p:fltVal val="0"/>
                                          </p:val>
                                        </p:tav>
                                        <p:tav tm="100000">
                                          <p:val>
                                            <p:fltVal val="1"/>
                                          </p:val>
                                        </p:tav>
                                      </p:tavLst>
                                    </p:anim>
                                    <p:animScale>
                                      <p:cBhvr>
                                        <p:cTn id="77" dur="26">
                                          <p:stCondLst>
                                            <p:cond delay="650"/>
                                          </p:stCondLst>
                                        </p:cTn>
                                        <p:tgtEl>
                                          <p:spTgt spid="25604"/>
                                        </p:tgtEl>
                                      </p:cBhvr>
                                      <p:to x="100000" y="60000"/>
                                    </p:animScale>
                                    <p:animScale>
                                      <p:cBhvr>
                                        <p:cTn id="78" dur="166" decel="50000">
                                          <p:stCondLst>
                                            <p:cond delay="676"/>
                                          </p:stCondLst>
                                        </p:cTn>
                                        <p:tgtEl>
                                          <p:spTgt spid="25604"/>
                                        </p:tgtEl>
                                      </p:cBhvr>
                                      <p:to x="100000" y="100000"/>
                                    </p:animScale>
                                    <p:animScale>
                                      <p:cBhvr>
                                        <p:cTn id="79" dur="26">
                                          <p:stCondLst>
                                            <p:cond delay="1312"/>
                                          </p:stCondLst>
                                        </p:cTn>
                                        <p:tgtEl>
                                          <p:spTgt spid="25604"/>
                                        </p:tgtEl>
                                      </p:cBhvr>
                                      <p:to x="100000" y="80000"/>
                                    </p:animScale>
                                    <p:animScale>
                                      <p:cBhvr>
                                        <p:cTn id="80" dur="166" decel="50000">
                                          <p:stCondLst>
                                            <p:cond delay="1338"/>
                                          </p:stCondLst>
                                        </p:cTn>
                                        <p:tgtEl>
                                          <p:spTgt spid="25604"/>
                                        </p:tgtEl>
                                      </p:cBhvr>
                                      <p:to x="100000" y="100000"/>
                                    </p:animScale>
                                    <p:animScale>
                                      <p:cBhvr>
                                        <p:cTn id="81" dur="26">
                                          <p:stCondLst>
                                            <p:cond delay="1642"/>
                                          </p:stCondLst>
                                        </p:cTn>
                                        <p:tgtEl>
                                          <p:spTgt spid="25604"/>
                                        </p:tgtEl>
                                      </p:cBhvr>
                                      <p:to x="100000" y="90000"/>
                                    </p:animScale>
                                    <p:animScale>
                                      <p:cBhvr>
                                        <p:cTn id="82" dur="166" decel="50000">
                                          <p:stCondLst>
                                            <p:cond delay="1668"/>
                                          </p:stCondLst>
                                        </p:cTn>
                                        <p:tgtEl>
                                          <p:spTgt spid="25604"/>
                                        </p:tgtEl>
                                      </p:cBhvr>
                                      <p:to x="100000" y="100000"/>
                                    </p:animScale>
                                    <p:animScale>
                                      <p:cBhvr>
                                        <p:cTn id="83" dur="26">
                                          <p:stCondLst>
                                            <p:cond delay="1808"/>
                                          </p:stCondLst>
                                        </p:cTn>
                                        <p:tgtEl>
                                          <p:spTgt spid="25604"/>
                                        </p:tgtEl>
                                      </p:cBhvr>
                                      <p:to x="100000" y="95000"/>
                                    </p:animScale>
                                    <p:animScale>
                                      <p:cBhvr>
                                        <p:cTn id="84" dur="166" decel="50000">
                                          <p:stCondLst>
                                            <p:cond delay="1834"/>
                                          </p:stCondLst>
                                        </p:cTn>
                                        <p:tgtEl>
                                          <p:spTgt spid="2560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80">
                                          <p:stCondLst>
                                            <p:cond delay="0"/>
                                          </p:stCondLst>
                                        </p:cTn>
                                        <p:tgtEl>
                                          <p:spTgt spid="12"/>
                                        </p:tgtEl>
                                      </p:cBhvr>
                                    </p:animEffect>
                                    <p:anim calcmode="lin" valueType="num">
                                      <p:cBhvr>
                                        <p:cTn id="8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3" dur="26">
                                          <p:stCondLst>
                                            <p:cond delay="650"/>
                                          </p:stCondLst>
                                        </p:cTn>
                                        <p:tgtEl>
                                          <p:spTgt spid="12"/>
                                        </p:tgtEl>
                                      </p:cBhvr>
                                      <p:to x="100000" y="60000"/>
                                    </p:animScale>
                                    <p:animScale>
                                      <p:cBhvr>
                                        <p:cTn id="94" dur="166" decel="50000">
                                          <p:stCondLst>
                                            <p:cond delay="676"/>
                                          </p:stCondLst>
                                        </p:cTn>
                                        <p:tgtEl>
                                          <p:spTgt spid="12"/>
                                        </p:tgtEl>
                                      </p:cBhvr>
                                      <p:to x="100000" y="100000"/>
                                    </p:animScale>
                                    <p:animScale>
                                      <p:cBhvr>
                                        <p:cTn id="95" dur="26">
                                          <p:stCondLst>
                                            <p:cond delay="1312"/>
                                          </p:stCondLst>
                                        </p:cTn>
                                        <p:tgtEl>
                                          <p:spTgt spid="12"/>
                                        </p:tgtEl>
                                      </p:cBhvr>
                                      <p:to x="100000" y="80000"/>
                                    </p:animScale>
                                    <p:animScale>
                                      <p:cBhvr>
                                        <p:cTn id="96" dur="166" decel="50000">
                                          <p:stCondLst>
                                            <p:cond delay="1338"/>
                                          </p:stCondLst>
                                        </p:cTn>
                                        <p:tgtEl>
                                          <p:spTgt spid="12"/>
                                        </p:tgtEl>
                                      </p:cBhvr>
                                      <p:to x="100000" y="100000"/>
                                    </p:animScale>
                                    <p:animScale>
                                      <p:cBhvr>
                                        <p:cTn id="97" dur="26">
                                          <p:stCondLst>
                                            <p:cond delay="1642"/>
                                          </p:stCondLst>
                                        </p:cTn>
                                        <p:tgtEl>
                                          <p:spTgt spid="12"/>
                                        </p:tgtEl>
                                      </p:cBhvr>
                                      <p:to x="100000" y="90000"/>
                                    </p:animScale>
                                    <p:animScale>
                                      <p:cBhvr>
                                        <p:cTn id="98" dur="166" decel="50000">
                                          <p:stCondLst>
                                            <p:cond delay="1668"/>
                                          </p:stCondLst>
                                        </p:cTn>
                                        <p:tgtEl>
                                          <p:spTgt spid="12"/>
                                        </p:tgtEl>
                                      </p:cBhvr>
                                      <p:to x="100000" y="100000"/>
                                    </p:animScale>
                                    <p:animScale>
                                      <p:cBhvr>
                                        <p:cTn id="99" dur="26">
                                          <p:stCondLst>
                                            <p:cond delay="1808"/>
                                          </p:stCondLst>
                                        </p:cTn>
                                        <p:tgtEl>
                                          <p:spTgt spid="12"/>
                                        </p:tgtEl>
                                      </p:cBhvr>
                                      <p:to x="100000" y="95000"/>
                                    </p:animScale>
                                    <p:animScale>
                                      <p:cBhvr>
                                        <p:cTn id="100" dur="166" decel="50000">
                                          <p:stCondLst>
                                            <p:cond delay="1834"/>
                                          </p:stCondLst>
                                        </p:cTn>
                                        <p:tgtEl>
                                          <p:spTgt spid="12"/>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down)">
                                      <p:cBhvr>
                                        <p:cTn id="103" dur="580">
                                          <p:stCondLst>
                                            <p:cond delay="0"/>
                                          </p:stCondLst>
                                        </p:cTn>
                                        <p:tgtEl>
                                          <p:spTgt spid="8"/>
                                        </p:tgtEl>
                                      </p:cBhvr>
                                    </p:animEffect>
                                    <p:anim calcmode="lin" valueType="num">
                                      <p:cBhvr>
                                        <p:cTn id="10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09" dur="26">
                                          <p:stCondLst>
                                            <p:cond delay="650"/>
                                          </p:stCondLst>
                                        </p:cTn>
                                        <p:tgtEl>
                                          <p:spTgt spid="8"/>
                                        </p:tgtEl>
                                      </p:cBhvr>
                                      <p:to x="100000" y="60000"/>
                                    </p:animScale>
                                    <p:animScale>
                                      <p:cBhvr>
                                        <p:cTn id="110" dur="166" decel="50000">
                                          <p:stCondLst>
                                            <p:cond delay="676"/>
                                          </p:stCondLst>
                                        </p:cTn>
                                        <p:tgtEl>
                                          <p:spTgt spid="8"/>
                                        </p:tgtEl>
                                      </p:cBhvr>
                                      <p:to x="100000" y="100000"/>
                                    </p:animScale>
                                    <p:animScale>
                                      <p:cBhvr>
                                        <p:cTn id="111" dur="26">
                                          <p:stCondLst>
                                            <p:cond delay="1312"/>
                                          </p:stCondLst>
                                        </p:cTn>
                                        <p:tgtEl>
                                          <p:spTgt spid="8"/>
                                        </p:tgtEl>
                                      </p:cBhvr>
                                      <p:to x="100000" y="80000"/>
                                    </p:animScale>
                                    <p:animScale>
                                      <p:cBhvr>
                                        <p:cTn id="112" dur="166" decel="50000">
                                          <p:stCondLst>
                                            <p:cond delay="1338"/>
                                          </p:stCondLst>
                                        </p:cTn>
                                        <p:tgtEl>
                                          <p:spTgt spid="8"/>
                                        </p:tgtEl>
                                      </p:cBhvr>
                                      <p:to x="100000" y="100000"/>
                                    </p:animScale>
                                    <p:animScale>
                                      <p:cBhvr>
                                        <p:cTn id="113" dur="26">
                                          <p:stCondLst>
                                            <p:cond delay="1642"/>
                                          </p:stCondLst>
                                        </p:cTn>
                                        <p:tgtEl>
                                          <p:spTgt spid="8"/>
                                        </p:tgtEl>
                                      </p:cBhvr>
                                      <p:to x="100000" y="90000"/>
                                    </p:animScale>
                                    <p:animScale>
                                      <p:cBhvr>
                                        <p:cTn id="114" dur="166" decel="50000">
                                          <p:stCondLst>
                                            <p:cond delay="1668"/>
                                          </p:stCondLst>
                                        </p:cTn>
                                        <p:tgtEl>
                                          <p:spTgt spid="8"/>
                                        </p:tgtEl>
                                      </p:cBhvr>
                                      <p:to x="100000" y="100000"/>
                                    </p:animScale>
                                    <p:animScale>
                                      <p:cBhvr>
                                        <p:cTn id="115" dur="26">
                                          <p:stCondLst>
                                            <p:cond delay="1808"/>
                                          </p:stCondLst>
                                        </p:cTn>
                                        <p:tgtEl>
                                          <p:spTgt spid="8"/>
                                        </p:tgtEl>
                                      </p:cBhvr>
                                      <p:to x="100000" y="95000"/>
                                    </p:animScale>
                                    <p:animScale>
                                      <p:cBhvr>
                                        <p:cTn id="116" dur="166" decel="50000">
                                          <p:stCondLst>
                                            <p:cond delay="1834"/>
                                          </p:stCondLst>
                                        </p:cTn>
                                        <p:tgtEl>
                                          <p:spTgt spid="8"/>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25605"/>
                                        </p:tgtEl>
                                        <p:attrNameLst>
                                          <p:attrName>style.visibility</p:attrName>
                                        </p:attrNameLst>
                                      </p:cBhvr>
                                      <p:to>
                                        <p:strVal val="visible"/>
                                      </p:to>
                                    </p:set>
                                    <p:animEffect transition="in" filter="wipe(down)">
                                      <p:cBhvr>
                                        <p:cTn id="119" dur="580">
                                          <p:stCondLst>
                                            <p:cond delay="0"/>
                                          </p:stCondLst>
                                        </p:cTn>
                                        <p:tgtEl>
                                          <p:spTgt spid="25605"/>
                                        </p:tgtEl>
                                      </p:cBhvr>
                                    </p:animEffect>
                                    <p:anim calcmode="lin" valueType="num">
                                      <p:cBhvr>
                                        <p:cTn id="120" dur="1822" tmFilter="0,0; 0.14,0.36; 0.43,0.73; 0.71,0.91; 1.0,1.0">
                                          <p:stCondLst>
                                            <p:cond delay="0"/>
                                          </p:stCondLst>
                                        </p:cTn>
                                        <p:tgtEl>
                                          <p:spTgt spid="25605"/>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5605"/>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5605"/>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5605"/>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5605"/>
                                        </p:tgtEl>
                                        <p:attrNameLst>
                                          <p:attrName>ppt_y</p:attrName>
                                        </p:attrNameLst>
                                      </p:cBhvr>
                                      <p:tavLst>
                                        <p:tav tm="0" fmla="#ppt_y-sin(pi*$)/81">
                                          <p:val>
                                            <p:fltVal val="0"/>
                                          </p:val>
                                        </p:tav>
                                        <p:tav tm="100000">
                                          <p:val>
                                            <p:fltVal val="1"/>
                                          </p:val>
                                        </p:tav>
                                      </p:tavLst>
                                    </p:anim>
                                    <p:animScale>
                                      <p:cBhvr>
                                        <p:cTn id="125" dur="26">
                                          <p:stCondLst>
                                            <p:cond delay="650"/>
                                          </p:stCondLst>
                                        </p:cTn>
                                        <p:tgtEl>
                                          <p:spTgt spid="25605"/>
                                        </p:tgtEl>
                                      </p:cBhvr>
                                      <p:to x="100000" y="60000"/>
                                    </p:animScale>
                                    <p:animScale>
                                      <p:cBhvr>
                                        <p:cTn id="126" dur="166" decel="50000">
                                          <p:stCondLst>
                                            <p:cond delay="676"/>
                                          </p:stCondLst>
                                        </p:cTn>
                                        <p:tgtEl>
                                          <p:spTgt spid="25605"/>
                                        </p:tgtEl>
                                      </p:cBhvr>
                                      <p:to x="100000" y="100000"/>
                                    </p:animScale>
                                    <p:animScale>
                                      <p:cBhvr>
                                        <p:cTn id="127" dur="26">
                                          <p:stCondLst>
                                            <p:cond delay="1312"/>
                                          </p:stCondLst>
                                        </p:cTn>
                                        <p:tgtEl>
                                          <p:spTgt spid="25605"/>
                                        </p:tgtEl>
                                      </p:cBhvr>
                                      <p:to x="100000" y="80000"/>
                                    </p:animScale>
                                    <p:animScale>
                                      <p:cBhvr>
                                        <p:cTn id="128" dur="166" decel="50000">
                                          <p:stCondLst>
                                            <p:cond delay="1338"/>
                                          </p:stCondLst>
                                        </p:cTn>
                                        <p:tgtEl>
                                          <p:spTgt spid="25605"/>
                                        </p:tgtEl>
                                      </p:cBhvr>
                                      <p:to x="100000" y="100000"/>
                                    </p:animScale>
                                    <p:animScale>
                                      <p:cBhvr>
                                        <p:cTn id="129" dur="26">
                                          <p:stCondLst>
                                            <p:cond delay="1642"/>
                                          </p:stCondLst>
                                        </p:cTn>
                                        <p:tgtEl>
                                          <p:spTgt spid="25605"/>
                                        </p:tgtEl>
                                      </p:cBhvr>
                                      <p:to x="100000" y="90000"/>
                                    </p:animScale>
                                    <p:animScale>
                                      <p:cBhvr>
                                        <p:cTn id="130" dur="166" decel="50000">
                                          <p:stCondLst>
                                            <p:cond delay="1668"/>
                                          </p:stCondLst>
                                        </p:cTn>
                                        <p:tgtEl>
                                          <p:spTgt spid="25605"/>
                                        </p:tgtEl>
                                      </p:cBhvr>
                                      <p:to x="100000" y="100000"/>
                                    </p:animScale>
                                    <p:animScale>
                                      <p:cBhvr>
                                        <p:cTn id="131" dur="26">
                                          <p:stCondLst>
                                            <p:cond delay="1808"/>
                                          </p:stCondLst>
                                        </p:cTn>
                                        <p:tgtEl>
                                          <p:spTgt spid="25605"/>
                                        </p:tgtEl>
                                      </p:cBhvr>
                                      <p:to x="100000" y="95000"/>
                                    </p:animScale>
                                    <p:animScale>
                                      <p:cBhvr>
                                        <p:cTn id="132" dur="166" decel="50000">
                                          <p:stCondLst>
                                            <p:cond delay="1834"/>
                                          </p:stCondLst>
                                        </p:cTn>
                                        <p:tgtEl>
                                          <p:spTgt spid="2560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1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381000"/>
            <a:ext cx="6248400" cy="461665"/>
          </a:xfrm>
          <a:prstGeom prst="rect">
            <a:avLst/>
          </a:prstGeom>
          <a:solidFill>
            <a:schemeClr val="accent6">
              <a:lumMod val="60000"/>
              <a:lumOff val="40000"/>
            </a:schemeClr>
          </a:solidFill>
        </p:spPr>
        <p:txBody>
          <a:bodyPr wrap="square" rtlCol="0">
            <a:spAutoFit/>
          </a:bodyPr>
          <a:lstStyle/>
          <a:p>
            <a:pPr algn="r" rtl="1"/>
            <a:r>
              <a:rPr lang="fa-IR" sz="2400" b="1" dirty="0" smtClean="0">
                <a:cs typeface="B Nazanin" pitchFamily="2" charset="-78"/>
              </a:rPr>
              <a:t>اگر تغییر حجم این جزء را با </a:t>
            </a:r>
            <a:r>
              <a:rPr lang="en-US" sz="2400" b="1" dirty="0" smtClean="0">
                <a:cs typeface="B Nazanin" pitchFamily="2" charset="-78"/>
              </a:rPr>
              <a:t>e</a:t>
            </a:r>
            <a:r>
              <a:rPr lang="fa-IR" sz="2400" b="1" dirty="0" smtClean="0">
                <a:cs typeface="B Nazanin" pitchFamily="2" charset="-78"/>
              </a:rPr>
              <a:t> نشان دهیم می توان نوشت:</a:t>
            </a:r>
            <a:endParaRPr lang="en-US" sz="2400" b="1" dirty="0">
              <a:cs typeface="B Nazanin" pitchFamily="2" charset="-78"/>
            </a:endParaRPr>
          </a:p>
        </p:txBody>
      </p:sp>
      <p:pic>
        <p:nvPicPr>
          <p:cNvPr id="26626" name="Picture 2"/>
          <p:cNvPicPr>
            <a:picLocks noChangeAspect="1" noChangeArrowheads="1"/>
          </p:cNvPicPr>
          <p:nvPr/>
        </p:nvPicPr>
        <p:blipFill>
          <a:blip r:embed="rId2"/>
          <a:srcRect/>
          <a:stretch>
            <a:fillRect/>
          </a:stretch>
        </p:blipFill>
        <p:spPr bwMode="auto">
          <a:xfrm>
            <a:off x="1524000" y="1295400"/>
            <a:ext cx="4603750" cy="552450"/>
          </a:xfrm>
          <a:prstGeom prst="rect">
            <a:avLst/>
          </a:prstGeom>
          <a:noFill/>
          <a:ln w="9525">
            <a:noFill/>
            <a:miter lim="800000"/>
            <a:headEnd/>
            <a:tailEnd/>
          </a:ln>
          <a:effectLst/>
        </p:spPr>
      </p:pic>
      <p:sp>
        <p:nvSpPr>
          <p:cNvPr id="6" name="TextBox 5"/>
          <p:cNvSpPr txBox="1"/>
          <p:nvPr/>
        </p:nvSpPr>
        <p:spPr>
          <a:xfrm>
            <a:off x="8077200" y="2209800"/>
            <a:ext cx="533400" cy="461665"/>
          </a:xfrm>
          <a:prstGeom prst="rect">
            <a:avLst/>
          </a:prstGeom>
          <a:noFill/>
        </p:spPr>
        <p:txBody>
          <a:bodyPr wrap="square" rtlCol="0">
            <a:spAutoFit/>
          </a:bodyPr>
          <a:lstStyle/>
          <a:p>
            <a:pPr algn="r" rtl="1"/>
            <a:r>
              <a:rPr lang="fa-IR" sz="2400" dirty="0" smtClean="0">
                <a:cs typeface="B Nazanin" pitchFamily="2" charset="-78"/>
              </a:rPr>
              <a:t>یا</a:t>
            </a:r>
            <a:endParaRPr lang="en-US" sz="2400" dirty="0">
              <a:cs typeface="B Nazanin" pitchFamily="2" charset="-78"/>
            </a:endParaRPr>
          </a:p>
        </p:txBody>
      </p:sp>
      <p:pic>
        <p:nvPicPr>
          <p:cNvPr id="26627" name="Picture 3"/>
          <p:cNvPicPr>
            <a:picLocks noChangeAspect="1" noChangeArrowheads="1"/>
          </p:cNvPicPr>
          <p:nvPr/>
        </p:nvPicPr>
        <p:blipFill>
          <a:blip r:embed="rId3"/>
          <a:srcRect/>
          <a:stretch>
            <a:fillRect/>
          </a:stretch>
        </p:blipFill>
        <p:spPr bwMode="auto">
          <a:xfrm>
            <a:off x="609600" y="2667000"/>
            <a:ext cx="3427939" cy="585787"/>
          </a:xfrm>
          <a:prstGeom prst="rect">
            <a:avLst/>
          </a:prstGeom>
          <a:noFill/>
          <a:ln w="9525">
            <a:noFill/>
            <a:miter lim="800000"/>
            <a:headEnd/>
            <a:tailEnd/>
          </a:ln>
          <a:effectLst/>
        </p:spPr>
      </p:pic>
      <p:sp>
        <p:nvSpPr>
          <p:cNvPr id="8" name="TextBox 7"/>
          <p:cNvSpPr txBox="1"/>
          <p:nvPr/>
        </p:nvSpPr>
        <p:spPr>
          <a:xfrm>
            <a:off x="2971800" y="3581400"/>
            <a:ext cx="5943600" cy="461665"/>
          </a:xfrm>
          <a:prstGeom prst="rect">
            <a:avLst/>
          </a:prstGeom>
          <a:solidFill>
            <a:schemeClr val="accent6">
              <a:lumMod val="60000"/>
              <a:lumOff val="40000"/>
            </a:schemeClr>
          </a:solidFill>
        </p:spPr>
        <p:txBody>
          <a:bodyPr wrap="square" rtlCol="0">
            <a:spAutoFit/>
          </a:bodyPr>
          <a:lstStyle/>
          <a:p>
            <a:pPr algn="r" rtl="1"/>
            <a:r>
              <a:rPr lang="fa-IR" sz="2400" b="1" dirty="0" smtClean="0">
                <a:cs typeface="B Nazanin" pitchFamily="2" charset="-78"/>
              </a:rPr>
              <a:t>با قرار دادن معادله بالا در معادله زیر خواهیم داشت:</a:t>
            </a:r>
            <a:endParaRPr lang="en-US" sz="2400" b="1" dirty="0">
              <a:cs typeface="B Nazanin" pitchFamily="2" charset="-78"/>
            </a:endParaRPr>
          </a:p>
        </p:txBody>
      </p:sp>
      <p:pic>
        <p:nvPicPr>
          <p:cNvPr id="9" name="Picture 2"/>
          <p:cNvPicPr>
            <a:picLocks noChangeAspect="1" noChangeArrowheads="1"/>
          </p:cNvPicPr>
          <p:nvPr/>
        </p:nvPicPr>
        <p:blipFill>
          <a:blip r:embed="rId4"/>
          <a:srcRect/>
          <a:stretch>
            <a:fillRect/>
          </a:stretch>
        </p:blipFill>
        <p:spPr bwMode="auto">
          <a:xfrm>
            <a:off x="533400" y="3810000"/>
            <a:ext cx="2676418" cy="1928754"/>
          </a:xfrm>
          <a:prstGeom prst="rect">
            <a:avLst/>
          </a:prstGeom>
          <a:noFill/>
          <a:ln w="9525">
            <a:noFill/>
            <a:miter lim="800000"/>
            <a:headEnd/>
            <a:tailEnd/>
          </a:ln>
          <a:effectLst/>
        </p:spPr>
      </p:pic>
      <p:pic>
        <p:nvPicPr>
          <p:cNvPr id="26628" name="Picture 4"/>
          <p:cNvPicPr>
            <a:picLocks noChangeAspect="1" noChangeArrowheads="1"/>
          </p:cNvPicPr>
          <p:nvPr/>
        </p:nvPicPr>
        <p:blipFill>
          <a:blip r:embed="rId5"/>
          <a:srcRect/>
          <a:stretch>
            <a:fillRect/>
          </a:stretch>
        </p:blipFill>
        <p:spPr bwMode="auto">
          <a:xfrm>
            <a:off x="3810000" y="4267200"/>
            <a:ext cx="5055426" cy="1000125"/>
          </a:xfrm>
          <a:prstGeom prst="rect">
            <a:avLst/>
          </a:prstGeom>
          <a:noFill/>
          <a:ln w="9525">
            <a:noFill/>
            <a:miter lim="800000"/>
            <a:headEnd/>
            <a:tailEnd/>
          </a:ln>
          <a:effectLst/>
        </p:spPr>
      </p:pic>
      <p:sp>
        <p:nvSpPr>
          <p:cNvPr id="11" name="Down Arrow 10"/>
          <p:cNvSpPr/>
          <p:nvPr/>
        </p:nvSpPr>
        <p:spPr>
          <a:xfrm>
            <a:off x="5867400" y="5105400"/>
            <a:ext cx="685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9" name="Picture 5"/>
          <p:cNvPicPr>
            <a:picLocks noChangeAspect="1" noChangeArrowheads="1"/>
          </p:cNvPicPr>
          <p:nvPr/>
        </p:nvPicPr>
        <p:blipFill>
          <a:blip r:embed="rId6"/>
          <a:srcRect/>
          <a:stretch>
            <a:fillRect/>
          </a:stretch>
        </p:blipFill>
        <p:spPr bwMode="auto">
          <a:xfrm>
            <a:off x="4419600" y="5715000"/>
            <a:ext cx="3480661" cy="838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1000"/>
                                        <p:tgtEl>
                                          <p:spTgt spid="6"/>
                                        </p:tgtEl>
                                      </p:cBhvr>
                                    </p:animEffect>
                                  </p:childTnLst>
                                </p:cTn>
                              </p:par>
                              <p:par>
                                <p:cTn id="20" presetID="20" presetClass="entr" presetSubtype="0" fill="hold" nodeType="withEffect">
                                  <p:stCondLst>
                                    <p:cond delay="0"/>
                                  </p:stCondLst>
                                  <p:childTnLst>
                                    <p:set>
                                      <p:cBhvr>
                                        <p:cTn id="21" dur="1" fill="hold">
                                          <p:stCondLst>
                                            <p:cond delay="0"/>
                                          </p:stCondLst>
                                        </p:cTn>
                                        <p:tgtEl>
                                          <p:spTgt spid="26627"/>
                                        </p:tgtEl>
                                        <p:attrNameLst>
                                          <p:attrName>style.visibility</p:attrName>
                                        </p:attrNameLst>
                                      </p:cBhvr>
                                      <p:to>
                                        <p:strVal val="visible"/>
                                      </p:to>
                                    </p:set>
                                    <p:animEffect transition="in" filter="wedge">
                                      <p:cBhvr>
                                        <p:cTn id="22" dur="1000"/>
                                        <p:tgtEl>
                                          <p:spTgt spid="2662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6628"/>
                                        </p:tgtEl>
                                        <p:attrNameLst>
                                          <p:attrName>style.visibility</p:attrName>
                                        </p:attrNameLst>
                                      </p:cBhvr>
                                      <p:to>
                                        <p:strVal val="visible"/>
                                      </p:to>
                                    </p:set>
                                    <p:animEffect transition="in" filter="wipe(down)">
                                      <p:cBhvr>
                                        <p:cTn id="59" dur="580">
                                          <p:stCondLst>
                                            <p:cond delay="0"/>
                                          </p:stCondLst>
                                        </p:cTn>
                                        <p:tgtEl>
                                          <p:spTgt spid="26628"/>
                                        </p:tgtEl>
                                      </p:cBhvr>
                                    </p:animEffect>
                                    <p:anim calcmode="lin" valueType="num">
                                      <p:cBhvr>
                                        <p:cTn id="60" dur="1822" tmFilter="0,0; 0.14,0.36; 0.43,0.73; 0.71,0.91; 1.0,1.0">
                                          <p:stCondLst>
                                            <p:cond delay="0"/>
                                          </p:stCondLst>
                                        </p:cTn>
                                        <p:tgtEl>
                                          <p:spTgt spid="2662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62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62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62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628"/>
                                        </p:tgtEl>
                                        <p:attrNameLst>
                                          <p:attrName>ppt_y</p:attrName>
                                        </p:attrNameLst>
                                      </p:cBhvr>
                                      <p:tavLst>
                                        <p:tav tm="0" fmla="#ppt_y-sin(pi*$)/81">
                                          <p:val>
                                            <p:fltVal val="0"/>
                                          </p:val>
                                        </p:tav>
                                        <p:tav tm="100000">
                                          <p:val>
                                            <p:fltVal val="1"/>
                                          </p:val>
                                        </p:tav>
                                      </p:tavLst>
                                    </p:anim>
                                    <p:animScale>
                                      <p:cBhvr>
                                        <p:cTn id="65" dur="26">
                                          <p:stCondLst>
                                            <p:cond delay="650"/>
                                          </p:stCondLst>
                                        </p:cTn>
                                        <p:tgtEl>
                                          <p:spTgt spid="26628"/>
                                        </p:tgtEl>
                                      </p:cBhvr>
                                      <p:to x="100000" y="60000"/>
                                    </p:animScale>
                                    <p:animScale>
                                      <p:cBhvr>
                                        <p:cTn id="66" dur="166" decel="50000">
                                          <p:stCondLst>
                                            <p:cond delay="676"/>
                                          </p:stCondLst>
                                        </p:cTn>
                                        <p:tgtEl>
                                          <p:spTgt spid="26628"/>
                                        </p:tgtEl>
                                      </p:cBhvr>
                                      <p:to x="100000" y="100000"/>
                                    </p:animScale>
                                    <p:animScale>
                                      <p:cBhvr>
                                        <p:cTn id="67" dur="26">
                                          <p:stCondLst>
                                            <p:cond delay="1312"/>
                                          </p:stCondLst>
                                        </p:cTn>
                                        <p:tgtEl>
                                          <p:spTgt spid="26628"/>
                                        </p:tgtEl>
                                      </p:cBhvr>
                                      <p:to x="100000" y="80000"/>
                                    </p:animScale>
                                    <p:animScale>
                                      <p:cBhvr>
                                        <p:cTn id="68" dur="166" decel="50000">
                                          <p:stCondLst>
                                            <p:cond delay="1338"/>
                                          </p:stCondLst>
                                        </p:cTn>
                                        <p:tgtEl>
                                          <p:spTgt spid="26628"/>
                                        </p:tgtEl>
                                      </p:cBhvr>
                                      <p:to x="100000" y="100000"/>
                                    </p:animScale>
                                    <p:animScale>
                                      <p:cBhvr>
                                        <p:cTn id="69" dur="26">
                                          <p:stCondLst>
                                            <p:cond delay="1642"/>
                                          </p:stCondLst>
                                        </p:cTn>
                                        <p:tgtEl>
                                          <p:spTgt spid="26628"/>
                                        </p:tgtEl>
                                      </p:cBhvr>
                                      <p:to x="100000" y="90000"/>
                                    </p:animScale>
                                    <p:animScale>
                                      <p:cBhvr>
                                        <p:cTn id="70" dur="166" decel="50000">
                                          <p:stCondLst>
                                            <p:cond delay="1668"/>
                                          </p:stCondLst>
                                        </p:cTn>
                                        <p:tgtEl>
                                          <p:spTgt spid="26628"/>
                                        </p:tgtEl>
                                      </p:cBhvr>
                                      <p:to x="100000" y="100000"/>
                                    </p:animScale>
                                    <p:animScale>
                                      <p:cBhvr>
                                        <p:cTn id="71" dur="26">
                                          <p:stCondLst>
                                            <p:cond delay="1808"/>
                                          </p:stCondLst>
                                        </p:cTn>
                                        <p:tgtEl>
                                          <p:spTgt spid="26628"/>
                                        </p:tgtEl>
                                      </p:cBhvr>
                                      <p:to x="100000" y="95000"/>
                                    </p:animScale>
                                    <p:animScale>
                                      <p:cBhvr>
                                        <p:cTn id="72" dur="166" decel="50000">
                                          <p:stCondLst>
                                            <p:cond delay="1834"/>
                                          </p:stCondLst>
                                        </p:cTn>
                                        <p:tgtEl>
                                          <p:spTgt spid="26628"/>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6629"/>
                                        </p:tgtEl>
                                        <p:attrNameLst>
                                          <p:attrName>style.visibility</p:attrName>
                                        </p:attrNameLst>
                                      </p:cBhvr>
                                      <p:to>
                                        <p:strVal val="visible"/>
                                      </p:to>
                                    </p:set>
                                    <p:animEffect transition="in" filter="wipe(down)">
                                      <p:cBhvr>
                                        <p:cTn id="91" dur="580">
                                          <p:stCondLst>
                                            <p:cond delay="0"/>
                                          </p:stCondLst>
                                        </p:cTn>
                                        <p:tgtEl>
                                          <p:spTgt spid="26629"/>
                                        </p:tgtEl>
                                      </p:cBhvr>
                                    </p:animEffect>
                                    <p:anim calcmode="lin" valueType="num">
                                      <p:cBhvr>
                                        <p:cTn id="92" dur="1822" tmFilter="0,0; 0.14,0.36; 0.43,0.73; 0.71,0.91; 1.0,1.0">
                                          <p:stCondLst>
                                            <p:cond delay="0"/>
                                          </p:stCondLst>
                                        </p:cTn>
                                        <p:tgtEl>
                                          <p:spTgt spid="26629"/>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6629"/>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6629"/>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6629"/>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6629"/>
                                        </p:tgtEl>
                                        <p:attrNameLst>
                                          <p:attrName>ppt_y</p:attrName>
                                        </p:attrNameLst>
                                      </p:cBhvr>
                                      <p:tavLst>
                                        <p:tav tm="0" fmla="#ppt_y-sin(pi*$)/81">
                                          <p:val>
                                            <p:fltVal val="0"/>
                                          </p:val>
                                        </p:tav>
                                        <p:tav tm="100000">
                                          <p:val>
                                            <p:fltVal val="1"/>
                                          </p:val>
                                        </p:tav>
                                      </p:tavLst>
                                    </p:anim>
                                    <p:animScale>
                                      <p:cBhvr>
                                        <p:cTn id="97" dur="26">
                                          <p:stCondLst>
                                            <p:cond delay="650"/>
                                          </p:stCondLst>
                                        </p:cTn>
                                        <p:tgtEl>
                                          <p:spTgt spid="26629"/>
                                        </p:tgtEl>
                                      </p:cBhvr>
                                      <p:to x="100000" y="60000"/>
                                    </p:animScale>
                                    <p:animScale>
                                      <p:cBhvr>
                                        <p:cTn id="98" dur="166" decel="50000">
                                          <p:stCondLst>
                                            <p:cond delay="676"/>
                                          </p:stCondLst>
                                        </p:cTn>
                                        <p:tgtEl>
                                          <p:spTgt spid="26629"/>
                                        </p:tgtEl>
                                      </p:cBhvr>
                                      <p:to x="100000" y="100000"/>
                                    </p:animScale>
                                    <p:animScale>
                                      <p:cBhvr>
                                        <p:cTn id="99" dur="26">
                                          <p:stCondLst>
                                            <p:cond delay="1312"/>
                                          </p:stCondLst>
                                        </p:cTn>
                                        <p:tgtEl>
                                          <p:spTgt spid="26629"/>
                                        </p:tgtEl>
                                      </p:cBhvr>
                                      <p:to x="100000" y="80000"/>
                                    </p:animScale>
                                    <p:animScale>
                                      <p:cBhvr>
                                        <p:cTn id="100" dur="166" decel="50000">
                                          <p:stCondLst>
                                            <p:cond delay="1338"/>
                                          </p:stCondLst>
                                        </p:cTn>
                                        <p:tgtEl>
                                          <p:spTgt spid="26629"/>
                                        </p:tgtEl>
                                      </p:cBhvr>
                                      <p:to x="100000" y="100000"/>
                                    </p:animScale>
                                    <p:animScale>
                                      <p:cBhvr>
                                        <p:cTn id="101" dur="26">
                                          <p:stCondLst>
                                            <p:cond delay="1642"/>
                                          </p:stCondLst>
                                        </p:cTn>
                                        <p:tgtEl>
                                          <p:spTgt spid="26629"/>
                                        </p:tgtEl>
                                      </p:cBhvr>
                                      <p:to x="100000" y="90000"/>
                                    </p:animScale>
                                    <p:animScale>
                                      <p:cBhvr>
                                        <p:cTn id="102" dur="166" decel="50000">
                                          <p:stCondLst>
                                            <p:cond delay="1668"/>
                                          </p:stCondLst>
                                        </p:cTn>
                                        <p:tgtEl>
                                          <p:spTgt spid="26629"/>
                                        </p:tgtEl>
                                      </p:cBhvr>
                                      <p:to x="100000" y="100000"/>
                                    </p:animScale>
                                    <p:animScale>
                                      <p:cBhvr>
                                        <p:cTn id="103" dur="26">
                                          <p:stCondLst>
                                            <p:cond delay="1808"/>
                                          </p:stCondLst>
                                        </p:cTn>
                                        <p:tgtEl>
                                          <p:spTgt spid="26629"/>
                                        </p:tgtEl>
                                      </p:cBhvr>
                                      <p:to x="100000" y="95000"/>
                                    </p:animScale>
                                    <p:animScale>
                                      <p:cBhvr>
                                        <p:cTn id="104" dur="166" decel="50000">
                                          <p:stCondLst>
                                            <p:cond delay="1834"/>
                                          </p:stCondLst>
                                        </p:cTn>
                                        <p:tgtEl>
                                          <p:spTgt spid="266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1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381000"/>
            <a:ext cx="8001000" cy="830997"/>
          </a:xfrm>
          <a:prstGeom prst="rect">
            <a:avLst/>
          </a:prstGeom>
          <a:solidFill>
            <a:schemeClr val="accent6">
              <a:lumMod val="40000"/>
              <a:lumOff val="60000"/>
            </a:schemeClr>
          </a:solidFill>
        </p:spPr>
        <p:txBody>
          <a:bodyPr wrap="square" rtlCol="0">
            <a:spAutoFit/>
          </a:bodyPr>
          <a:lstStyle/>
          <a:p>
            <a:pPr algn="r" rtl="1"/>
            <a:r>
              <a:rPr lang="fa-IR" sz="2400" dirty="0" smtClean="0">
                <a:cs typeface="B Nazanin" pitchFamily="2" charset="-78"/>
              </a:rPr>
              <a:t>وقتی جسمی در معرض فشار هیدرواستاتیک </a:t>
            </a:r>
            <a:r>
              <a:rPr lang="en-US" sz="2400" dirty="0" smtClean="0">
                <a:cs typeface="B Nazanin" pitchFamily="2" charset="-78"/>
              </a:rPr>
              <a:t>p</a:t>
            </a:r>
            <a:r>
              <a:rPr lang="fa-IR" sz="2400" dirty="0" smtClean="0">
                <a:cs typeface="B Nazanin" pitchFamily="2" charset="-78"/>
              </a:rPr>
              <a:t> قرار گرفته باشد در نتیجه هر یک از مولفه های تنش برابر </a:t>
            </a:r>
            <a:r>
              <a:rPr lang="en-US" sz="2400" dirty="0" smtClean="0">
                <a:cs typeface="B Nazanin" pitchFamily="2" charset="-78"/>
              </a:rPr>
              <a:t>–p</a:t>
            </a:r>
            <a:r>
              <a:rPr lang="fa-IR" sz="2400" dirty="0" smtClean="0">
                <a:cs typeface="B Nazanin" pitchFamily="2" charset="-78"/>
              </a:rPr>
              <a:t> است و از معادله قبل نتیجه می گیریم:</a:t>
            </a:r>
            <a:endParaRPr lang="en-US" sz="2400" dirty="0">
              <a:cs typeface="B Nazanin" pitchFamily="2" charset="-78"/>
            </a:endParaRPr>
          </a:p>
        </p:txBody>
      </p:sp>
      <p:pic>
        <p:nvPicPr>
          <p:cNvPr id="27650" name="Picture 2"/>
          <p:cNvPicPr>
            <a:picLocks noChangeAspect="1" noChangeArrowheads="1"/>
          </p:cNvPicPr>
          <p:nvPr/>
        </p:nvPicPr>
        <p:blipFill>
          <a:blip r:embed="rId2"/>
          <a:srcRect/>
          <a:stretch>
            <a:fillRect/>
          </a:stretch>
        </p:blipFill>
        <p:spPr bwMode="auto">
          <a:xfrm>
            <a:off x="1371600" y="1295400"/>
            <a:ext cx="2403962" cy="919162"/>
          </a:xfrm>
          <a:prstGeom prst="rect">
            <a:avLst/>
          </a:prstGeom>
          <a:noFill/>
          <a:ln w="9525">
            <a:noFill/>
            <a:miter lim="800000"/>
            <a:headEnd/>
            <a:tailEnd/>
          </a:ln>
          <a:effectLst/>
        </p:spPr>
      </p:pic>
      <p:sp>
        <p:nvSpPr>
          <p:cNvPr id="6" name="TextBox 5"/>
          <p:cNvSpPr txBox="1"/>
          <p:nvPr/>
        </p:nvSpPr>
        <p:spPr>
          <a:xfrm>
            <a:off x="4419600" y="2362200"/>
            <a:ext cx="4495800" cy="461665"/>
          </a:xfrm>
          <a:prstGeom prst="rect">
            <a:avLst/>
          </a:prstGeom>
          <a:solidFill>
            <a:schemeClr val="bg2">
              <a:lumMod val="50000"/>
            </a:schemeClr>
          </a:solidFill>
        </p:spPr>
        <p:txBody>
          <a:bodyPr wrap="square" rtlCol="0">
            <a:spAutoFit/>
          </a:bodyPr>
          <a:lstStyle/>
          <a:p>
            <a:pPr algn="r" rtl="1"/>
            <a:r>
              <a:rPr lang="fa-IR" sz="2400" b="1" dirty="0" smtClean="0">
                <a:cs typeface="B Nazanin" pitchFamily="2" charset="-78"/>
              </a:rPr>
              <a:t>مدول حجمی یا فشاری بر حسب پاسکال:</a:t>
            </a:r>
            <a:endParaRPr lang="en-US" sz="2400" b="1" dirty="0">
              <a:cs typeface="B Nazanin" pitchFamily="2" charset="-78"/>
            </a:endParaRPr>
          </a:p>
        </p:txBody>
      </p:sp>
      <p:pic>
        <p:nvPicPr>
          <p:cNvPr id="27651" name="Picture 3"/>
          <p:cNvPicPr>
            <a:picLocks noChangeAspect="1" noChangeArrowheads="1"/>
          </p:cNvPicPr>
          <p:nvPr/>
        </p:nvPicPr>
        <p:blipFill>
          <a:blip r:embed="rId3"/>
          <a:srcRect/>
          <a:stretch>
            <a:fillRect/>
          </a:stretch>
        </p:blipFill>
        <p:spPr bwMode="auto">
          <a:xfrm>
            <a:off x="2133600" y="2438400"/>
            <a:ext cx="2409825" cy="970189"/>
          </a:xfrm>
          <a:prstGeom prst="rect">
            <a:avLst/>
          </a:prstGeom>
          <a:noFill/>
          <a:ln w="9525">
            <a:noFill/>
            <a:miter lim="800000"/>
            <a:headEnd/>
            <a:tailEnd/>
          </a:ln>
          <a:effectLst/>
        </p:spPr>
      </p:pic>
      <p:sp>
        <p:nvSpPr>
          <p:cNvPr id="8" name="TextBox 7"/>
          <p:cNvSpPr txBox="1"/>
          <p:nvPr/>
        </p:nvSpPr>
        <p:spPr>
          <a:xfrm>
            <a:off x="4876800" y="3581400"/>
            <a:ext cx="3962400" cy="461665"/>
          </a:xfrm>
          <a:prstGeom prst="rect">
            <a:avLst/>
          </a:prstGeom>
          <a:solidFill>
            <a:schemeClr val="bg2">
              <a:lumMod val="50000"/>
            </a:schemeClr>
          </a:solidFill>
        </p:spPr>
        <p:txBody>
          <a:bodyPr wrap="square" rtlCol="0">
            <a:spAutoFit/>
          </a:bodyPr>
          <a:lstStyle/>
          <a:p>
            <a:pPr algn="r" rtl="1"/>
            <a:r>
              <a:rPr lang="fa-IR" sz="2400" b="1" dirty="0" smtClean="0">
                <a:cs typeface="B Nazanin" pitchFamily="2" charset="-78"/>
              </a:rPr>
              <a:t>معادله 1 را به صورت زیر می نویسیم:</a:t>
            </a:r>
            <a:endParaRPr lang="en-US" sz="2400" b="1" dirty="0">
              <a:cs typeface="B Nazanin" pitchFamily="2" charset="-78"/>
            </a:endParaRPr>
          </a:p>
        </p:txBody>
      </p:sp>
      <p:sp>
        <p:nvSpPr>
          <p:cNvPr id="9" name="TextBox 8"/>
          <p:cNvSpPr txBox="1"/>
          <p:nvPr/>
        </p:nvSpPr>
        <p:spPr>
          <a:xfrm>
            <a:off x="6477000" y="1371600"/>
            <a:ext cx="762000" cy="369332"/>
          </a:xfrm>
          <a:prstGeom prst="rect">
            <a:avLst/>
          </a:prstGeom>
          <a:noFill/>
        </p:spPr>
        <p:txBody>
          <a:bodyPr wrap="square" rtlCol="0">
            <a:spAutoFit/>
          </a:bodyPr>
          <a:lstStyle/>
          <a:p>
            <a:pPr algn="ctr"/>
            <a:r>
              <a:rPr lang="fa-IR" dirty="0" smtClean="0"/>
              <a:t>1</a:t>
            </a:r>
            <a:endParaRPr lang="en-US" dirty="0"/>
          </a:p>
        </p:txBody>
      </p:sp>
      <p:pic>
        <p:nvPicPr>
          <p:cNvPr id="27652" name="Picture 4"/>
          <p:cNvPicPr>
            <a:picLocks noChangeAspect="1" noChangeArrowheads="1"/>
          </p:cNvPicPr>
          <p:nvPr/>
        </p:nvPicPr>
        <p:blipFill>
          <a:blip r:embed="rId4"/>
          <a:srcRect/>
          <a:stretch>
            <a:fillRect/>
          </a:stretch>
        </p:blipFill>
        <p:spPr bwMode="auto">
          <a:xfrm>
            <a:off x="2971800" y="4114800"/>
            <a:ext cx="1668721" cy="842962"/>
          </a:xfrm>
          <a:prstGeom prst="rect">
            <a:avLst/>
          </a:prstGeom>
          <a:noFill/>
          <a:ln w="9525">
            <a:noFill/>
            <a:miter lim="800000"/>
            <a:headEnd/>
            <a:tailEnd/>
          </a:ln>
          <a:effectLst/>
        </p:spPr>
      </p:pic>
      <p:cxnSp>
        <p:nvCxnSpPr>
          <p:cNvPr id="12" name="Straight Arrow Connector 11"/>
          <p:cNvCxnSpPr/>
          <p:nvPr/>
        </p:nvCxnSpPr>
        <p:spPr>
          <a:xfrm rot="10800000" flipV="1">
            <a:off x="2438400" y="4724400"/>
            <a:ext cx="762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7200" y="5029200"/>
            <a:ext cx="1752600" cy="369332"/>
          </a:xfrm>
          <a:prstGeom prst="rect">
            <a:avLst/>
          </a:prstGeom>
          <a:noFill/>
        </p:spPr>
        <p:txBody>
          <a:bodyPr wrap="square" rtlCol="0">
            <a:spAutoFit/>
          </a:bodyPr>
          <a:lstStyle/>
          <a:p>
            <a:pPr algn="ctr" rtl="1"/>
            <a:r>
              <a:rPr lang="fa-IR" b="1" dirty="0" smtClean="0">
                <a:cs typeface="B Nazanin" pitchFamily="2" charset="-78"/>
              </a:rPr>
              <a:t>انبساط حجمی</a:t>
            </a:r>
            <a:endParaRPr lang="en-US"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1000"/>
                                        <p:tgtEl>
                                          <p:spTgt spid="27650"/>
                                        </p:tgtEl>
                                      </p:cBhvr>
                                    </p:animEffect>
                                    <p:anim calcmode="lin" valueType="num">
                                      <p:cBhvr>
                                        <p:cTn id="18" dur="1000" fill="hold"/>
                                        <p:tgtEl>
                                          <p:spTgt spid="27650"/>
                                        </p:tgtEl>
                                        <p:attrNameLst>
                                          <p:attrName>ppt_x</p:attrName>
                                        </p:attrNameLst>
                                      </p:cBhvr>
                                      <p:tavLst>
                                        <p:tav tm="0">
                                          <p:val>
                                            <p:strVal val="#ppt_x"/>
                                          </p:val>
                                        </p:tav>
                                        <p:tav tm="100000">
                                          <p:val>
                                            <p:strVal val="#ppt_x"/>
                                          </p:val>
                                        </p:tav>
                                      </p:tavLst>
                                    </p:anim>
                                    <p:anim calcmode="lin" valueType="num">
                                      <p:cBhvr>
                                        <p:cTn id="19"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7651"/>
                                        </p:tgtEl>
                                        <p:attrNameLst>
                                          <p:attrName>style.visibility</p:attrName>
                                        </p:attrNameLst>
                                      </p:cBhvr>
                                      <p:to>
                                        <p:strVal val="visible"/>
                                      </p:to>
                                    </p:set>
                                    <p:animEffect transition="in" filter="fade">
                                      <p:cBhvr>
                                        <p:cTn id="29" dur="1000"/>
                                        <p:tgtEl>
                                          <p:spTgt spid="27651"/>
                                        </p:tgtEl>
                                      </p:cBhvr>
                                    </p:animEffect>
                                    <p:anim calcmode="lin" valueType="num">
                                      <p:cBhvr>
                                        <p:cTn id="30" dur="1000" fill="hold"/>
                                        <p:tgtEl>
                                          <p:spTgt spid="27651"/>
                                        </p:tgtEl>
                                        <p:attrNameLst>
                                          <p:attrName>ppt_x</p:attrName>
                                        </p:attrNameLst>
                                      </p:cBhvr>
                                      <p:tavLst>
                                        <p:tav tm="0">
                                          <p:val>
                                            <p:strVal val="#ppt_x"/>
                                          </p:val>
                                        </p:tav>
                                        <p:tav tm="100000">
                                          <p:val>
                                            <p:strVal val="#ppt_x"/>
                                          </p:val>
                                        </p:tav>
                                      </p:tavLst>
                                    </p:anim>
                                    <p:anim calcmode="lin" valueType="num">
                                      <p:cBhvr>
                                        <p:cTn id="31" dur="1000" fill="hold"/>
                                        <p:tgtEl>
                                          <p:spTgt spid="2765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7652"/>
                                        </p:tgtEl>
                                        <p:attrNameLst>
                                          <p:attrName>style.visibility</p:attrName>
                                        </p:attrNameLst>
                                      </p:cBhvr>
                                      <p:to>
                                        <p:strVal val="visible"/>
                                      </p:to>
                                    </p:set>
                                    <p:animEffect transition="in" filter="fade">
                                      <p:cBhvr>
                                        <p:cTn id="41" dur="1000"/>
                                        <p:tgtEl>
                                          <p:spTgt spid="27652"/>
                                        </p:tgtEl>
                                      </p:cBhvr>
                                    </p:animEffect>
                                    <p:anim calcmode="lin" valueType="num">
                                      <p:cBhvr>
                                        <p:cTn id="42" dur="1000" fill="hold"/>
                                        <p:tgtEl>
                                          <p:spTgt spid="27652"/>
                                        </p:tgtEl>
                                        <p:attrNameLst>
                                          <p:attrName>ppt_x</p:attrName>
                                        </p:attrNameLst>
                                      </p:cBhvr>
                                      <p:tavLst>
                                        <p:tav tm="0">
                                          <p:val>
                                            <p:strVal val="#ppt_x"/>
                                          </p:val>
                                        </p:tav>
                                        <p:tav tm="100000">
                                          <p:val>
                                            <p:strVal val="#ppt_x"/>
                                          </p:val>
                                        </p:tav>
                                      </p:tavLst>
                                    </p:anim>
                                    <p:anim calcmode="lin" valueType="num">
                                      <p:cBhvr>
                                        <p:cTn id="43" dur="1000" fill="hold"/>
                                        <p:tgtEl>
                                          <p:spTgt spid="2765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p:bldP spid="1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457200"/>
            <a:ext cx="5638800" cy="461665"/>
          </a:xfrm>
          <a:prstGeom prst="rect">
            <a:avLst/>
          </a:prstGeom>
          <a:solidFill>
            <a:schemeClr val="accent5">
              <a:lumMod val="20000"/>
              <a:lumOff val="80000"/>
            </a:schemeClr>
          </a:solidFill>
        </p:spPr>
        <p:txBody>
          <a:bodyPr wrap="square" rtlCol="0">
            <a:spAutoFit/>
          </a:bodyPr>
          <a:lstStyle/>
          <a:p>
            <a:pPr algn="r" rtl="1"/>
            <a:r>
              <a:rPr lang="fa-IR" sz="2400" dirty="0" smtClean="0">
                <a:cs typeface="B Nazanin" pitchFamily="2" charset="-78"/>
              </a:rPr>
              <a:t>ضریب پواسون همیشه مثبت است. برای مواد مهندسی:</a:t>
            </a:r>
            <a:endParaRPr lang="en-US" sz="2400" dirty="0">
              <a:cs typeface="B Nazanin" pitchFamily="2" charset="-78"/>
            </a:endParaRPr>
          </a:p>
        </p:txBody>
      </p:sp>
      <p:pic>
        <p:nvPicPr>
          <p:cNvPr id="28674" name="Picture 2"/>
          <p:cNvPicPr>
            <a:picLocks noChangeAspect="1" noChangeArrowheads="1"/>
          </p:cNvPicPr>
          <p:nvPr/>
        </p:nvPicPr>
        <p:blipFill>
          <a:blip r:embed="rId2"/>
          <a:srcRect/>
          <a:stretch>
            <a:fillRect/>
          </a:stretch>
        </p:blipFill>
        <p:spPr bwMode="auto">
          <a:xfrm>
            <a:off x="990600" y="1600200"/>
            <a:ext cx="2786063" cy="609600"/>
          </a:xfrm>
          <a:prstGeom prst="rect">
            <a:avLst/>
          </a:prstGeom>
          <a:noFill/>
          <a:ln w="9525">
            <a:noFill/>
            <a:miter lim="800000"/>
            <a:headEnd/>
            <a:tailEnd/>
          </a:ln>
          <a:effectLst/>
        </p:spPr>
      </p:pic>
      <p:sp>
        <p:nvSpPr>
          <p:cNvPr id="6" name="TextBox 5"/>
          <p:cNvSpPr txBox="1"/>
          <p:nvPr/>
        </p:nvSpPr>
        <p:spPr>
          <a:xfrm>
            <a:off x="304800" y="2743200"/>
            <a:ext cx="8610600" cy="830997"/>
          </a:xfrm>
          <a:prstGeom prst="rect">
            <a:avLst/>
          </a:prstGeom>
          <a:solidFill>
            <a:schemeClr val="accent5">
              <a:lumMod val="20000"/>
              <a:lumOff val="80000"/>
            </a:schemeClr>
          </a:solidFill>
        </p:spPr>
        <p:txBody>
          <a:bodyPr wrap="square" rtlCol="0">
            <a:spAutoFit/>
          </a:bodyPr>
          <a:lstStyle/>
          <a:p>
            <a:pPr algn="just" rtl="1"/>
            <a:r>
              <a:rPr lang="fa-IR" sz="2400" b="1" dirty="0" smtClean="0">
                <a:solidFill>
                  <a:srgbClr val="FF0000"/>
                </a:solidFill>
                <a:cs typeface="B Nazanin" pitchFamily="2" charset="-78"/>
              </a:rPr>
              <a:t>وقتی ضریب پواسون برابر صفر است یعنی جسم در یک جهت گسترش یابد بدون اینکه انقباض جانبی داشته باشد. </a:t>
            </a:r>
            <a:endParaRPr lang="en-US" sz="2400" b="1" dirty="0">
              <a:solidFill>
                <a:srgbClr val="FF0000"/>
              </a:solidFill>
              <a:cs typeface="B Nazanin" pitchFamily="2" charset="-78"/>
            </a:endParaRPr>
          </a:p>
        </p:txBody>
      </p:sp>
      <p:sp>
        <p:nvSpPr>
          <p:cNvPr id="7" name="TextBox 6"/>
          <p:cNvSpPr txBox="1"/>
          <p:nvPr/>
        </p:nvSpPr>
        <p:spPr>
          <a:xfrm>
            <a:off x="381000" y="4191000"/>
            <a:ext cx="8534400" cy="461665"/>
          </a:xfrm>
          <a:prstGeom prst="rect">
            <a:avLst/>
          </a:prstGeom>
          <a:solidFill>
            <a:schemeClr val="accent5">
              <a:lumMod val="20000"/>
              <a:lumOff val="80000"/>
            </a:schemeClr>
          </a:solidFill>
        </p:spPr>
        <p:txBody>
          <a:bodyPr wrap="square" rtlCol="0">
            <a:spAutoFit/>
          </a:bodyPr>
          <a:lstStyle/>
          <a:p>
            <a:pPr algn="r" rtl="1"/>
            <a:r>
              <a:rPr lang="fa-IR" sz="2400" b="1" dirty="0" smtClean="0">
                <a:solidFill>
                  <a:srgbClr val="FF0000"/>
                </a:solidFill>
                <a:cs typeface="B Nazanin" pitchFamily="2" charset="-78"/>
              </a:rPr>
              <a:t>ماده ای که ضریب پواسون ان برابر 0.5 باشد کاملا غیرقابل فشردن است.</a:t>
            </a:r>
            <a:endParaRPr lang="en-US" sz="2400" b="1" dirty="0">
              <a:solidFill>
                <a:srgbClr val="FF0000"/>
              </a:solidFill>
              <a:cs typeface="B Nazanin" pitchFamily="2" charset="-78"/>
            </a:endParaRPr>
          </a:p>
        </p:txBody>
      </p:sp>
      <p:sp>
        <p:nvSpPr>
          <p:cNvPr id="8" name="TextBox 7"/>
          <p:cNvSpPr txBox="1"/>
          <p:nvPr/>
        </p:nvSpPr>
        <p:spPr>
          <a:xfrm>
            <a:off x="2590800" y="5181600"/>
            <a:ext cx="6248400" cy="461665"/>
          </a:xfrm>
          <a:prstGeom prst="rect">
            <a:avLst/>
          </a:prstGeom>
          <a:solidFill>
            <a:schemeClr val="accent1">
              <a:lumMod val="40000"/>
              <a:lumOff val="60000"/>
            </a:schemeClr>
          </a:solidFill>
        </p:spPr>
        <p:txBody>
          <a:bodyPr wrap="square" rtlCol="0">
            <a:spAutoFit/>
          </a:bodyPr>
          <a:lstStyle/>
          <a:p>
            <a:pPr algn="r" rtl="1"/>
            <a:r>
              <a:rPr lang="fa-IR" sz="2400" b="1" dirty="0" smtClean="0">
                <a:solidFill>
                  <a:srgbClr val="C00000"/>
                </a:solidFill>
                <a:cs typeface="B Nazanin" pitchFamily="2" charset="-78"/>
              </a:rPr>
              <a:t>ضریب پواسون هر ماده  از طریق آزمایش بدست می آید.</a:t>
            </a:r>
            <a:endParaRPr lang="en-US" sz="2400" b="1" dirty="0">
              <a:solidFill>
                <a:srgbClr val="C00000"/>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fade">
                                      <p:cBhvr>
                                        <p:cTn id="12" dur="1000"/>
                                        <p:tgtEl>
                                          <p:spTgt spid="28674"/>
                                        </p:tgtEl>
                                      </p:cBhvr>
                                    </p:animEffect>
                                    <p:anim calcmode="lin" valueType="num">
                                      <p:cBhvr>
                                        <p:cTn id="13" dur="1000" fill="hold"/>
                                        <p:tgtEl>
                                          <p:spTgt spid="28674"/>
                                        </p:tgtEl>
                                        <p:attrNameLst>
                                          <p:attrName>ppt_x</p:attrName>
                                        </p:attrNameLst>
                                      </p:cBhvr>
                                      <p:tavLst>
                                        <p:tav tm="0">
                                          <p:val>
                                            <p:strVal val="#ppt_x"/>
                                          </p:val>
                                        </p:tav>
                                        <p:tav tm="100000">
                                          <p:val>
                                            <p:strVal val="#ppt_x"/>
                                          </p:val>
                                        </p:tav>
                                      </p:tavLst>
                                    </p:anim>
                                    <p:anim calcmode="lin" valueType="num">
                                      <p:cBhvr>
                                        <p:cTn id="14"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
            <a:ext cx="8382000" cy="1200329"/>
          </a:xfrm>
          <a:prstGeom prst="rect">
            <a:avLst/>
          </a:prstGeom>
          <a:solidFill>
            <a:schemeClr val="accent5">
              <a:lumMod val="20000"/>
              <a:lumOff val="80000"/>
            </a:schemeClr>
          </a:solidFill>
        </p:spPr>
        <p:txBody>
          <a:bodyPr wrap="square" rtlCol="0">
            <a:spAutoFit/>
          </a:bodyPr>
          <a:lstStyle/>
          <a:p>
            <a:pPr algn="r" rtl="1"/>
            <a:r>
              <a:rPr lang="fa-IR" sz="2400" dirty="0" smtClean="0">
                <a:cs typeface="B Nazanin" pitchFamily="2" charset="-78"/>
              </a:rPr>
              <a:t>مثال: مطلوب است </a:t>
            </a:r>
            <a:r>
              <a:rPr lang="el-GR" sz="2400" dirty="0" smtClean="0">
                <a:cs typeface="B Nazanin" pitchFamily="2" charset="-78"/>
              </a:rPr>
              <a:t>Δ</a:t>
            </a:r>
            <a:r>
              <a:rPr lang="en-US" sz="2400" dirty="0" smtClean="0">
                <a:cs typeface="B Nazanin" pitchFamily="2" charset="-78"/>
              </a:rPr>
              <a:t>V</a:t>
            </a:r>
            <a:r>
              <a:rPr lang="fa-IR" sz="2400" dirty="0" smtClean="0">
                <a:cs typeface="B Nazanin" pitchFamily="2" charset="-78"/>
              </a:rPr>
              <a:t> تغییر حجم قطعه فولادی نشان داده شده در شکل زیر هنگامی که در معرض فشار هیدرواستاتیک </a:t>
            </a:r>
            <a:r>
              <a:rPr lang="en-US" sz="2400" dirty="0" smtClean="0">
                <a:cs typeface="B Nazanin" pitchFamily="2" charset="-78"/>
              </a:rPr>
              <a:t>P= 180 </a:t>
            </a:r>
            <a:r>
              <a:rPr lang="en-US" sz="2400" dirty="0" err="1" smtClean="0">
                <a:cs typeface="B Nazanin" pitchFamily="2" charset="-78"/>
              </a:rPr>
              <a:t>MPa</a:t>
            </a:r>
            <a:r>
              <a:rPr lang="fa-IR" sz="2400" dirty="0" smtClean="0">
                <a:cs typeface="B Nazanin" pitchFamily="2" charset="-78"/>
              </a:rPr>
              <a:t> قرار گیرد. فرض کنید </a:t>
            </a:r>
            <a:r>
              <a:rPr lang="en-US" sz="2400" dirty="0" smtClean="0">
                <a:cs typeface="B Nazanin" pitchFamily="2" charset="-78"/>
              </a:rPr>
              <a:t>E= 200GPa</a:t>
            </a:r>
            <a:r>
              <a:rPr lang="fa-IR" sz="2400" dirty="0" smtClean="0">
                <a:cs typeface="B Nazanin" pitchFamily="2" charset="-78"/>
              </a:rPr>
              <a:t> و </a:t>
            </a:r>
            <a:r>
              <a:rPr lang="en-US" sz="2400" dirty="0" smtClean="0">
                <a:cs typeface="B Nazanin" pitchFamily="2" charset="-78"/>
              </a:rPr>
              <a:t>ν= 0.29</a:t>
            </a:r>
            <a:r>
              <a:rPr lang="fa-IR" sz="2400" dirty="0" smtClean="0">
                <a:cs typeface="B Nazanin" pitchFamily="2" charset="-78"/>
              </a:rPr>
              <a:t> </a:t>
            </a:r>
            <a:endParaRPr lang="en-US" sz="2400" dirty="0">
              <a:cs typeface="B Nazanin" pitchFamily="2" charset="-78"/>
            </a:endParaRPr>
          </a:p>
        </p:txBody>
      </p:sp>
      <p:pic>
        <p:nvPicPr>
          <p:cNvPr id="5" name="Picture 3"/>
          <p:cNvPicPr>
            <a:picLocks noChangeAspect="1" noChangeArrowheads="1"/>
          </p:cNvPicPr>
          <p:nvPr/>
        </p:nvPicPr>
        <p:blipFill>
          <a:blip r:embed="rId2"/>
          <a:srcRect/>
          <a:stretch>
            <a:fillRect/>
          </a:stretch>
        </p:blipFill>
        <p:spPr bwMode="auto">
          <a:xfrm>
            <a:off x="1828800" y="1219200"/>
            <a:ext cx="4395788" cy="2948232"/>
          </a:xfrm>
          <a:prstGeom prst="rect">
            <a:avLst/>
          </a:prstGeom>
          <a:noFill/>
          <a:ln w="9525">
            <a:noFill/>
            <a:miter lim="800000"/>
            <a:headEnd/>
            <a:tailEnd/>
          </a:ln>
          <a:effectLst/>
        </p:spPr>
      </p:pic>
      <p:pic>
        <p:nvPicPr>
          <p:cNvPr id="29698" name="Picture 2"/>
          <p:cNvPicPr>
            <a:picLocks noChangeAspect="1" noChangeArrowheads="1"/>
          </p:cNvPicPr>
          <p:nvPr/>
        </p:nvPicPr>
        <p:blipFill>
          <a:blip r:embed="rId3"/>
          <a:srcRect/>
          <a:stretch>
            <a:fillRect/>
          </a:stretch>
        </p:blipFill>
        <p:spPr bwMode="auto">
          <a:xfrm>
            <a:off x="380999" y="4800600"/>
            <a:ext cx="5105401" cy="752206"/>
          </a:xfrm>
          <a:prstGeom prst="rect">
            <a:avLst/>
          </a:prstGeom>
          <a:noFill/>
          <a:ln w="9525">
            <a:noFill/>
            <a:miter lim="800000"/>
            <a:headEnd/>
            <a:tailEnd/>
          </a:ln>
          <a:effectLst/>
        </p:spPr>
      </p:pic>
      <p:pic>
        <p:nvPicPr>
          <p:cNvPr id="29699" name="Picture 3"/>
          <p:cNvPicPr>
            <a:picLocks noChangeAspect="1" noChangeArrowheads="1"/>
          </p:cNvPicPr>
          <p:nvPr/>
        </p:nvPicPr>
        <p:blipFill>
          <a:blip r:embed="rId4"/>
          <a:srcRect/>
          <a:stretch>
            <a:fillRect/>
          </a:stretch>
        </p:blipFill>
        <p:spPr bwMode="auto">
          <a:xfrm>
            <a:off x="228600" y="5867400"/>
            <a:ext cx="4678680" cy="685800"/>
          </a:xfrm>
          <a:prstGeom prst="rect">
            <a:avLst/>
          </a:prstGeom>
          <a:noFill/>
          <a:ln w="9525">
            <a:noFill/>
            <a:miter lim="800000"/>
            <a:headEnd/>
            <a:tailEnd/>
          </a:ln>
          <a:effectLst/>
        </p:spPr>
      </p:pic>
      <p:sp>
        <p:nvSpPr>
          <p:cNvPr id="8" name="TextBox 7"/>
          <p:cNvSpPr txBox="1"/>
          <p:nvPr/>
        </p:nvSpPr>
        <p:spPr>
          <a:xfrm>
            <a:off x="6705600" y="4876800"/>
            <a:ext cx="1905000" cy="461665"/>
          </a:xfrm>
          <a:prstGeom prst="rect">
            <a:avLst/>
          </a:prstGeom>
          <a:noFill/>
        </p:spPr>
        <p:txBody>
          <a:bodyPr wrap="square" rtlCol="0">
            <a:spAutoFit/>
          </a:bodyPr>
          <a:lstStyle/>
          <a:p>
            <a:pPr algn="r" rtl="1"/>
            <a:r>
              <a:rPr lang="fa-IR" sz="2400" dirty="0" smtClean="0">
                <a:cs typeface="B Nazanin" pitchFamily="2" charset="-78"/>
              </a:rPr>
              <a:t>مدول حجمی</a:t>
            </a:r>
            <a:endParaRPr lang="en-US" sz="2400" dirty="0">
              <a:cs typeface="B Nazanin" pitchFamily="2" charset="-78"/>
            </a:endParaRPr>
          </a:p>
        </p:txBody>
      </p:sp>
      <p:sp>
        <p:nvSpPr>
          <p:cNvPr id="9" name="TextBox 8"/>
          <p:cNvSpPr txBox="1"/>
          <p:nvPr/>
        </p:nvSpPr>
        <p:spPr>
          <a:xfrm>
            <a:off x="6781800" y="6096000"/>
            <a:ext cx="1981200" cy="461665"/>
          </a:xfrm>
          <a:prstGeom prst="rect">
            <a:avLst/>
          </a:prstGeom>
          <a:noFill/>
        </p:spPr>
        <p:txBody>
          <a:bodyPr wrap="square" rtlCol="0">
            <a:spAutoFit/>
          </a:bodyPr>
          <a:lstStyle/>
          <a:p>
            <a:pPr algn="r" rtl="1"/>
            <a:r>
              <a:rPr lang="fa-IR" sz="2400" dirty="0" smtClean="0">
                <a:cs typeface="B Nazanin" pitchFamily="2" charset="-78"/>
              </a:rPr>
              <a:t>انبساط حجمی</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9698"/>
                                        </p:tgtEl>
                                        <p:attrNameLst>
                                          <p:attrName>style.visibility</p:attrName>
                                        </p:attrNameLst>
                                      </p:cBhvr>
                                      <p:to>
                                        <p:strVal val="visible"/>
                                      </p:to>
                                    </p:set>
                                    <p:animEffect transition="in" filter="fade">
                                      <p:cBhvr>
                                        <p:cTn id="24" dur="1000"/>
                                        <p:tgtEl>
                                          <p:spTgt spid="29698"/>
                                        </p:tgtEl>
                                      </p:cBhvr>
                                    </p:animEffect>
                                    <p:anim calcmode="lin" valueType="num">
                                      <p:cBhvr>
                                        <p:cTn id="25" dur="1000" fill="hold"/>
                                        <p:tgtEl>
                                          <p:spTgt spid="29698"/>
                                        </p:tgtEl>
                                        <p:attrNameLst>
                                          <p:attrName>ppt_x</p:attrName>
                                        </p:attrNameLst>
                                      </p:cBhvr>
                                      <p:tavLst>
                                        <p:tav tm="0">
                                          <p:val>
                                            <p:strVal val="#ppt_x"/>
                                          </p:val>
                                        </p:tav>
                                        <p:tav tm="100000">
                                          <p:val>
                                            <p:strVal val="#ppt_x"/>
                                          </p:val>
                                        </p:tav>
                                      </p:tavLst>
                                    </p:anim>
                                    <p:anim calcmode="lin" valueType="num">
                                      <p:cBhvr>
                                        <p:cTn id="26"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699"/>
                                        </p:tgtEl>
                                        <p:attrNameLst>
                                          <p:attrName>style.visibility</p:attrName>
                                        </p:attrNameLst>
                                      </p:cBhvr>
                                      <p:to>
                                        <p:strVal val="visible"/>
                                      </p:to>
                                    </p:set>
                                    <p:animEffect transition="in" filter="fade">
                                      <p:cBhvr>
                                        <p:cTn id="31" dur="1000"/>
                                        <p:tgtEl>
                                          <p:spTgt spid="29699"/>
                                        </p:tgtEl>
                                      </p:cBhvr>
                                    </p:animEffect>
                                    <p:anim calcmode="lin" valueType="num">
                                      <p:cBhvr>
                                        <p:cTn id="32" dur="1000" fill="hold"/>
                                        <p:tgtEl>
                                          <p:spTgt spid="29699"/>
                                        </p:tgtEl>
                                        <p:attrNameLst>
                                          <p:attrName>ppt_x</p:attrName>
                                        </p:attrNameLst>
                                      </p:cBhvr>
                                      <p:tavLst>
                                        <p:tav tm="0">
                                          <p:val>
                                            <p:strVal val="#ppt_x"/>
                                          </p:val>
                                        </p:tav>
                                        <p:tav tm="100000">
                                          <p:val>
                                            <p:strVal val="#ppt_x"/>
                                          </p:val>
                                        </p:tav>
                                      </p:tavLst>
                                    </p:anim>
                                    <p:anim calcmode="lin" valueType="num">
                                      <p:cBhvr>
                                        <p:cTn id="33" dur="1000" fill="hold"/>
                                        <p:tgtEl>
                                          <p:spTgt spid="2969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609600" y="1219200"/>
            <a:ext cx="6101591" cy="752475"/>
          </a:xfrm>
          <a:prstGeom prst="rect">
            <a:avLst/>
          </a:prstGeom>
          <a:noFill/>
          <a:ln w="9525">
            <a:noFill/>
            <a:miter lim="800000"/>
            <a:headEnd/>
            <a:tailEnd/>
          </a:ln>
          <a:effectLst/>
        </p:spPr>
      </p:pic>
      <p:sp>
        <p:nvSpPr>
          <p:cNvPr id="5" name="TextBox 4"/>
          <p:cNvSpPr txBox="1"/>
          <p:nvPr/>
        </p:nvSpPr>
        <p:spPr>
          <a:xfrm>
            <a:off x="4800600" y="304800"/>
            <a:ext cx="3810000" cy="461665"/>
          </a:xfrm>
          <a:prstGeom prst="rect">
            <a:avLst/>
          </a:prstGeom>
          <a:solidFill>
            <a:schemeClr val="accent2">
              <a:lumMod val="40000"/>
              <a:lumOff val="60000"/>
            </a:schemeClr>
          </a:solidFill>
        </p:spPr>
        <p:txBody>
          <a:bodyPr wrap="square" rtlCol="0">
            <a:spAutoFit/>
          </a:bodyPr>
          <a:lstStyle/>
          <a:p>
            <a:pPr algn="r" rtl="1"/>
            <a:r>
              <a:rPr lang="en-US" sz="2400" dirty="0" smtClean="0">
                <a:cs typeface="B Nazanin" pitchFamily="2" charset="-78"/>
              </a:rPr>
              <a:t>V</a:t>
            </a:r>
            <a:r>
              <a:rPr lang="fa-IR" sz="2400" dirty="0" smtClean="0">
                <a:cs typeface="B Nazanin" pitchFamily="2" charset="-78"/>
              </a:rPr>
              <a:t> حجم قطعه در حالت بدون تنش:</a:t>
            </a:r>
            <a:endParaRPr lang="en-US" sz="2400" dirty="0">
              <a:cs typeface="B Nazanin" pitchFamily="2" charset="-78"/>
            </a:endParaRPr>
          </a:p>
        </p:txBody>
      </p:sp>
      <p:sp>
        <p:nvSpPr>
          <p:cNvPr id="6" name="TextBox 5"/>
          <p:cNvSpPr txBox="1"/>
          <p:nvPr/>
        </p:nvSpPr>
        <p:spPr>
          <a:xfrm>
            <a:off x="4572000" y="2514600"/>
            <a:ext cx="4114800"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چون </a:t>
            </a:r>
            <a:r>
              <a:rPr lang="en-US" sz="2400" dirty="0" smtClean="0">
                <a:cs typeface="B Nazanin" pitchFamily="2" charset="-78"/>
              </a:rPr>
              <a:t>e</a:t>
            </a:r>
            <a:r>
              <a:rPr lang="fa-IR" sz="2400" dirty="0" smtClean="0">
                <a:cs typeface="B Nazanin" pitchFamily="2" charset="-78"/>
              </a:rPr>
              <a:t> نشانگر تغییر حجم واحد است. </a:t>
            </a:r>
            <a:endParaRPr lang="en-US" sz="2400" dirty="0">
              <a:cs typeface="B Nazanin" pitchFamily="2" charset="-78"/>
            </a:endParaRPr>
          </a:p>
        </p:txBody>
      </p:sp>
      <p:pic>
        <p:nvPicPr>
          <p:cNvPr id="30723" name="Picture 3"/>
          <p:cNvPicPr>
            <a:picLocks noChangeAspect="1" noChangeArrowheads="1"/>
          </p:cNvPicPr>
          <p:nvPr/>
        </p:nvPicPr>
        <p:blipFill>
          <a:blip r:embed="rId3"/>
          <a:srcRect/>
          <a:stretch>
            <a:fillRect/>
          </a:stretch>
        </p:blipFill>
        <p:spPr bwMode="auto">
          <a:xfrm>
            <a:off x="381000" y="2514600"/>
            <a:ext cx="1832697" cy="485775"/>
          </a:xfrm>
          <a:prstGeom prst="rect">
            <a:avLst/>
          </a:prstGeom>
          <a:noFill/>
          <a:ln w="9525">
            <a:noFill/>
            <a:miter lim="800000"/>
            <a:headEnd/>
            <a:tailEnd/>
          </a:ln>
          <a:effectLst/>
        </p:spPr>
      </p:pic>
      <p:pic>
        <p:nvPicPr>
          <p:cNvPr id="30724" name="Picture 4"/>
          <p:cNvPicPr>
            <a:picLocks noChangeAspect="1" noChangeArrowheads="1"/>
          </p:cNvPicPr>
          <p:nvPr/>
        </p:nvPicPr>
        <p:blipFill>
          <a:blip r:embed="rId4"/>
          <a:srcRect/>
          <a:stretch>
            <a:fillRect/>
          </a:stretch>
        </p:blipFill>
        <p:spPr bwMode="auto">
          <a:xfrm>
            <a:off x="1447800" y="3657600"/>
            <a:ext cx="5865117" cy="1176337"/>
          </a:xfrm>
          <a:prstGeom prst="rect">
            <a:avLst/>
          </a:prstGeom>
          <a:noFill/>
          <a:ln w="9525">
            <a:noFill/>
            <a:miter lim="800000"/>
            <a:headEnd/>
            <a:tailEnd/>
          </a:ln>
          <a:effectLst/>
        </p:spPr>
      </p:pic>
      <p:sp>
        <p:nvSpPr>
          <p:cNvPr id="7" name="TextBox 6"/>
          <p:cNvSpPr txBox="1"/>
          <p:nvPr/>
        </p:nvSpPr>
        <p:spPr>
          <a:xfrm>
            <a:off x="381000" y="3276600"/>
            <a:ext cx="2057400" cy="369332"/>
          </a:xfrm>
          <a:prstGeom prst="rect">
            <a:avLst/>
          </a:prstGeom>
          <a:noFill/>
        </p:spPr>
        <p:txBody>
          <a:bodyPr wrap="square" rtlCol="0">
            <a:spAutoFit/>
          </a:bodyPr>
          <a:lstStyle/>
          <a:p>
            <a:r>
              <a:rPr lang="fa-IR" dirty="0" smtClean="0"/>
              <a:t>کرنش در مقیاس حجم</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fade">
                                      <p:cBhvr>
                                        <p:cTn id="12" dur="1000"/>
                                        <p:tgtEl>
                                          <p:spTgt spid="30722"/>
                                        </p:tgtEl>
                                      </p:cBhvr>
                                    </p:animEffect>
                                    <p:anim calcmode="lin" valueType="num">
                                      <p:cBhvr>
                                        <p:cTn id="13" dur="1000" fill="hold"/>
                                        <p:tgtEl>
                                          <p:spTgt spid="30722"/>
                                        </p:tgtEl>
                                        <p:attrNameLst>
                                          <p:attrName>ppt_x</p:attrName>
                                        </p:attrNameLst>
                                      </p:cBhvr>
                                      <p:tavLst>
                                        <p:tav tm="0">
                                          <p:val>
                                            <p:strVal val="#ppt_x"/>
                                          </p:val>
                                        </p:tav>
                                        <p:tav tm="100000">
                                          <p:val>
                                            <p:strVal val="#ppt_x"/>
                                          </p:val>
                                        </p:tav>
                                      </p:tavLst>
                                    </p:anim>
                                    <p:anim calcmode="lin" valueType="num">
                                      <p:cBhvr>
                                        <p:cTn id="14"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23"/>
                                        </p:tgtEl>
                                        <p:attrNameLst>
                                          <p:attrName>style.visibility</p:attrName>
                                        </p:attrNameLst>
                                      </p:cBhvr>
                                      <p:to>
                                        <p:strVal val="visible"/>
                                      </p:to>
                                    </p:set>
                                    <p:animEffect transition="in" filter="fade">
                                      <p:cBhvr>
                                        <p:cTn id="24" dur="1000"/>
                                        <p:tgtEl>
                                          <p:spTgt spid="30723"/>
                                        </p:tgtEl>
                                      </p:cBhvr>
                                    </p:animEffect>
                                    <p:anim calcmode="lin" valueType="num">
                                      <p:cBhvr>
                                        <p:cTn id="25" dur="1000" fill="hold"/>
                                        <p:tgtEl>
                                          <p:spTgt spid="30723"/>
                                        </p:tgtEl>
                                        <p:attrNameLst>
                                          <p:attrName>ppt_x</p:attrName>
                                        </p:attrNameLst>
                                      </p:cBhvr>
                                      <p:tavLst>
                                        <p:tav tm="0">
                                          <p:val>
                                            <p:strVal val="#ppt_x"/>
                                          </p:val>
                                        </p:tav>
                                        <p:tav tm="100000">
                                          <p:val>
                                            <p:strVal val="#ppt_x"/>
                                          </p:val>
                                        </p:tav>
                                      </p:tavLst>
                                    </p:anim>
                                    <p:anim calcmode="lin" valueType="num">
                                      <p:cBhvr>
                                        <p:cTn id="26" dur="1000" fill="hold"/>
                                        <p:tgtEl>
                                          <p:spTgt spid="307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24"/>
                                        </p:tgtEl>
                                        <p:attrNameLst>
                                          <p:attrName>style.visibility</p:attrName>
                                        </p:attrNameLst>
                                      </p:cBhvr>
                                      <p:to>
                                        <p:strVal val="visible"/>
                                      </p:to>
                                    </p:set>
                                    <p:animEffect transition="in" filter="fade">
                                      <p:cBhvr>
                                        <p:cTn id="29" dur="1000"/>
                                        <p:tgtEl>
                                          <p:spTgt spid="30724"/>
                                        </p:tgtEl>
                                      </p:cBhvr>
                                    </p:animEffect>
                                    <p:anim calcmode="lin" valueType="num">
                                      <p:cBhvr>
                                        <p:cTn id="30" dur="1000" fill="hold"/>
                                        <p:tgtEl>
                                          <p:spTgt spid="30724"/>
                                        </p:tgtEl>
                                        <p:attrNameLst>
                                          <p:attrName>ppt_x</p:attrName>
                                        </p:attrNameLst>
                                      </p:cBhvr>
                                      <p:tavLst>
                                        <p:tav tm="0">
                                          <p:val>
                                            <p:strVal val="#ppt_x"/>
                                          </p:val>
                                        </p:tav>
                                        <p:tav tm="100000">
                                          <p:val>
                                            <p:strVal val="#ppt_x"/>
                                          </p:val>
                                        </p:tav>
                                      </p:tavLst>
                                    </p:anim>
                                    <p:anim calcmode="lin" valueType="num">
                                      <p:cBhvr>
                                        <p:cTn id="31" dur="1000" fill="hold"/>
                                        <p:tgtEl>
                                          <p:spTgt spid="307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338138"/>
            <a:ext cx="9182100" cy="618172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1524000" y="5524500"/>
            <a:ext cx="2447925" cy="1333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ox(in)">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1000"/>
                                        <p:tgtEl>
                                          <p:spTgt spid="12291"/>
                                        </p:tgtEl>
                                      </p:cBhvr>
                                    </p:animEffect>
                                    <p:anim calcmode="lin" valueType="num">
                                      <p:cBhvr>
                                        <p:cTn id="13" dur="1000" fill="hold"/>
                                        <p:tgtEl>
                                          <p:spTgt spid="12291"/>
                                        </p:tgtEl>
                                        <p:attrNameLst>
                                          <p:attrName>ppt_x</p:attrName>
                                        </p:attrNameLst>
                                      </p:cBhvr>
                                      <p:tavLst>
                                        <p:tav tm="0">
                                          <p:val>
                                            <p:strVal val="#ppt_x"/>
                                          </p:val>
                                        </p:tav>
                                        <p:tav tm="100000">
                                          <p:val>
                                            <p:strVal val="#ppt_x"/>
                                          </p:val>
                                        </p:tav>
                                      </p:tavLst>
                                    </p:anim>
                                    <p:anim calcmode="lin" valueType="num">
                                      <p:cBhvr>
                                        <p:cTn id="14"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533400"/>
            <a:ext cx="4572000" cy="461665"/>
          </a:xfrm>
          <a:prstGeom prst="rect">
            <a:avLst/>
          </a:prstGeom>
          <a:solidFill>
            <a:schemeClr val="accent6">
              <a:lumMod val="20000"/>
              <a:lumOff val="80000"/>
            </a:schemeClr>
          </a:solidFill>
        </p:spPr>
        <p:txBody>
          <a:bodyPr wrap="square" rtlCol="0">
            <a:spAutoFit/>
          </a:bodyPr>
          <a:lstStyle/>
          <a:p>
            <a:pPr algn="r" rtl="1"/>
            <a:r>
              <a:rPr lang="fa-IR" sz="2400" b="1" dirty="0" smtClean="0">
                <a:cs typeface="B Nazanin" pitchFamily="2" charset="-78"/>
              </a:rPr>
              <a:t>رابطه بین </a:t>
            </a:r>
            <a:r>
              <a:rPr lang="en-US" sz="2400" b="1" dirty="0" smtClean="0">
                <a:cs typeface="B Nazanin" pitchFamily="2" charset="-78"/>
              </a:rPr>
              <a:t>E</a:t>
            </a:r>
            <a:r>
              <a:rPr lang="fa-IR" sz="2400" b="1" dirty="0" smtClean="0">
                <a:cs typeface="B Nazanin" pitchFamily="2" charset="-78"/>
              </a:rPr>
              <a:t>، </a:t>
            </a:r>
            <a:r>
              <a:rPr lang="el-GR" sz="2400" b="1" dirty="0" smtClean="0">
                <a:cs typeface="B Nazanin" pitchFamily="2" charset="-78"/>
              </a:rPr>
              <a:t>ν</a:t>
            </a:r>
            <a:r>
              <a:rPr lang="fa-IR" sz="2400" b="1" dirty="0" smtClean="0">
                <a:cs typeface="B Nazanin" pitchFamily="2" charset="-78"/>
              </a:rPr>
              <a:t> و </a:t>
            </a:r>
            <a:r>
              <a:rPr lang="en-US" sz="2400" b="1" dirty="0" smtClean="0">
                <a:cs typeface="B Nazanin" pitchFamily="2" charset="-78"/>
              </a:rPr>
              <a:t>G</a:t>
            </a:r>
            <a:r>
              <a:rPr lang="fa-IR" sz="2400" b="1" dirty="0" smtClean="0">
                <a:cs typeface="B Nazanin" pitchFamily="2" charset="-78"/>
              </a:rPr>
              <a:t> در بارگذاری محوری:</a:t>
            </a:r>
            <a:endParaRPr lang="en-US" sz="2400" b="1" dirty="0">
              <a:cs typeface="B Nazanin" pitchFamily="2" charset="-78"/>
            </a:endParaRPr>
          </a:p>
        </p:txBody>
      </p:sp>
      <p:pic>
        <p:nvPicPr>
          <p:cNvPr id="31746" name="Picture 2"/>
          <p:cNvPicPr>
            <a:picLocks noChangeAspect="1" noChangeArrowheads="1"/>
          </p:cNvPicPr>
          <p:nvPr/>
        </p:nvPicPr>
        <p:blipFill>
          <a:blip r:embed="rId2"/>
          <a:srcRect/>
          <a:stretch>
            <a:fillRect/>
          </a:stretch>
        </p:blipFill>
        <p:spPr bwMode="auto">
          <a:xfrm>
            <a:off x="685800" y="1219200"/>
            <a:ext cx="2576513" cy="1102092"/>
          </a:xfrm>
          <a:prstGeom prst="rect">
            <a:avLst/>
          </a:prstGeom>
          <a:noFill/>
          <a:ln w="9525">
            <a:noFill/>
            <a:miter lim="800000"/>
            <a:headEnd/>
            <a:tailEnd/>
          </a:ln>
          <a:effectLst/>
        </p:spPr>
      </p:pic>
      <p:cxnSp>
        <p:nvCxnSpPr>
          <p:cNvPr id="5" name="Straight Arrow Connector 4"/>
          <p:cNvCxnSpPr/>
          <p:nvPr/>
        </p:nvCxnSpPr>
        <p:spPr>
          <a:xfrm rot="16200000" flipH="1">
            <a:off x="609600" y="2209800"/>
            <a:ext cx="838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 y="2743200"/>
            <a:ext cx="1447800" cy="381000"/>
          </a:xfrm>
          <a:prstGeom prst="rect">
            <a:avLst/>
          </a:prstGeom>
          <a:noFill/>
        </p:spPr>
        <p:txBody>
          <a:bodyPr wrap="square" rtlCol="0">
            <a:spAutoFit/>
          </a:bodyPr>
          <a:lstStyle/>
          <a:p>
            <a:pPr algn="ctr"/>
            <a:r>
              <a:rPr lang="fa-IR" dirty="0" smtClean="0">
                <a:cs typeface="B Nazanin" pitchFamily="2" charset="-78"/>
              </a:rPr>
              <a:t>مدول برشی</a:t>
            </a:r>
            <a:endParaRPr lang="en-US" dirty="0">
              <a:cs typeface="B Nazanin" pitchFamily="2" charset="-78"/>
            </a:endParaRPr>
          </a:p>
        </p:txBody>
      </p:sp>
      <p:cxnSp>
        <p:nvCxnSpPr>
          <p:cNvPr id="8" name="Straight Arrow Connector 7"/>
          <p:cNvCxnSpPr/>
          <p:nvPr/>
        </p:nvCxnSpPr>
        <p:spPr>
          <a:xfrm flipV="1">
            <a:off x="2209800" y="9144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62200" y="533400"/>
            <a:ext cx="1752600" cy="369332"/>
          </a:xfrm>
          <a:prstGeom prst="rect">
            <a:avLst/>
          </a:prstGeom>
          <a:noFill/>
        </p:spPr>
        <p:txBody>
          <a:bodyPr wrap="square" rtlCol="0">
            <a:spAutoFit/>
          </a:bodyPr>
          <a:lstStyle/>
          <a:p>
            <a:r>
              <a:rPr lang="fa-IR" dirty="0" smtClean="0">
                <a:cs typeface="B Nazanin" pitchFamily="2" charset="-78"/>
              </a:rPr>
              <a:t>مدول الاستیسیته</a:t>
            </a:r>
            <a:endParaRPr lang="en-US" dirty="0">
              <a:cs typeface="B Nazanin" pitchFamily="2" charset="-78"/>
            </a:endParaRPr>
          </a:p>
        </p:txBody>
      </p:sp>
      <p:cxnSp>
        <p:nvCxnSpPr>
          <p:cNvPr id="11" name="Straight Arrow Connector 10"/>
          <p:cNvCxnSpPr/>
          <p:nvPr/>
        </p:nvCxnSpPr>
        <p:spPr>
          <a:xfrm>
            <a:off x="2362200" y="19050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09800" y="2514600"/>
            <a:ext cx="1828800" cy="369332"/>
          </a:xfrm>
          <a:prstGeom prst="rect">
            <a:avLst/>
          </a:prstGeom>
          <a:noFill/>
        </p:spPr>
        <p:txBody>
          <a:bodyPr wrap="square" rtlCol="0">
            <a:spAutoFit/>
          </a:bodyPr>
          <a:lstStyle/>
          <a:p>
            <a:pPr algn="ctr"/>
            <a:r>
              <a:rPr lang="fa-IR" dirty="0" smtClean="0">
                <a:cs typeface="B Nazanin" pitchFamily="2" charset="-78"/>
              </a:rPr>
              <a:t>ضریب پواسون</a:t>
            </a:r>
            <a:endParaRPr lang="en-US" dirty="0">
              <a:cs typeface="B Nazanin" pitchFamily="2" charset="-78"/>
            </a:endParaRPr>
          </a:p>
        </p:txBody>
      </p:sp>
      <p:pic>
        <p:nvPicPr>
          <p:cNvPr id="31747" name="Picture 3"/>
          <p:cNvPicPr>
            <a:picLocks noChangeAspect="1" noChangeArrowheads="1"/>
          </p:cNvPicPr>
          <p:nvPr/>
        </p:nvPicPr>
        <p:blipFill>
          <a:blip r:embed="rId3"/>
          <a:srcRect/>
          <a:stretch>
            <a:fillRect/>
          </a:stretch>
        </p:blipFill>
        <p:spPr bwMode="auto">
          <a:xfrm>
            <a:off x="838200" y="4038600"/>
            <a:ext cx="1676399" cy="1785257"/>
          </a:xfrm>
          <a:prstGeom prst="rect">
            <a:avLst/>
          </a:prstGeom>
          <a:noFill/>
          <a:ln w="9525">
            <a:noFill/>
            <a:miter lim="800000"/>
            <a:headEnd/>
            <a:tailEnd/>
          </a:ln>
          <a:effectLst/>
        </p:spPr>
      </p:pic>
      <p:sp>
        <p:nvSpPr>
          <p:cNvPr id="15" name="TextBox 14"/>
          <p:cNvSpPr txBox="1"/>
          <p:nvPr/>
        </p:nvSpPr>
        <p:spPr>
          <a:xfrm>
            <a:off x="7162800" y="3429000"/>
            <a:ext cx="1447800" cy="461665"/>
          </a:xfrm>
          <a:prstGeom prst="rect">
            <a:avLst/>
          </a:prstGeom>
          <a:noFill/>
        </p:spPr>
        <p:txBody>
          <a:bodyPr wrap="square" rtlCol="0">
            <a:spAutoFit/>
          </a:bodyPr>
          <a:lstStyle/>
          <a:p>
            <a:pPr algn="r" rtl="1"/>
            <a:r>
              <a:rPr lang="fa-IR" sz="2400" b="1" dirty="0" smtClean="0">
                <a:cs typeface="B Nazanin" pitchFamily="2" charset="-78"/>
              </a:rPr>
              <a:t>یاداوری:</a:t>
            </a:r>
            <a:endParaRPr lang="en-US" sz="24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fade">
                                      <p:cBhvr>
                                        <p:cTn id="12" dur="1000"/>
                                        <p:tgtEl>
                                          <p:spTgt spid="31746"/>
                                        </p:tgtEl>
                                      </p:cBhvr>
                                    </p:animEffect>
                                    <p:anim calcmode="lin" valueType="num">
                                      <p:cBhvr>
                                        <p:cTn id="13" dur="1000" fill="hold"/>
                                        <p:tgtEl>
                                          <p:spTgt spid="31746"/>
                                        </p:tgtEl>
                                        <p:attrNameLst>
                                          <p:attrName>ppt_x</p:attrName>
                                        </p:attrNameLst>
                                      </p:cBhvr>
                                      <p:tavLst>
                                        <p:tav tm="0">
                                          <p:val>
                                            <p:strVal val="#ppt_x"/>
                                          </p:val>
                                        </p:tav>
                                        <p:tav tm="100000">
                                          <p:val>
                                            <p:strVal val="#ppt_x"/>
                                          </p:val>
                                        </p:tav>
                                      </p:tavLst>
                                    </p:anim>
                                    <p:anim calcmode="lin" valueType="num">
                                      <p:cBhvr>
                                        <p:cTn id="14" dur="1000" fill="hold"/>
                                        <p:tgtEl>
                                          <p:spTgt spid="317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747"/>
                                        </p:tgtEl>
                                        <p:attrNameLst>
                                          <p:attrName>style.visibility</p:attrName>
                                        </p:attrNameLst>
                                      </p:cBhvr>
                                      <p:to>
                                        <p:strVal val="visible"/>
                                      </p:to>
                                    </p:set>
                                    <p:animEffect transition="in" filter="fade">
                                      <p:cBhvr>
                                        <p:cTn id="54" dur="1000"/>
                                        <p:tgtEl>
                                          <p:spTgt spid="31747"/>
                                        </p:tgtEl>
                                      </p:cBhvr>
                                    </p:animEffect>
                                    <p:anim calcmode="lin" valueType="num">
                                      <p:cBhvr>
                                        <p:cTn id="55" dur="1000" fill="hold"/>
                                        <p:tgtEl>
                                          <p:spTgt spid="31747"/>
                                        </p:tgtEl>
                                        <p:attrNameLst>
                                          <p:attrName>ppt_x</p:attrName>
                                        </p:attrNameLst>
                                      </p:cBhvr>
                                      <p:tavLst>
                                        <p:tav tm="0">
                                          <p:val>
                                            <p:strVal val="#ppt_x"/>
                                          </p:val>
                                        </p:tav>
                                        <p:tav tm="100000">
                                          <p:val>
                                            <p:strVal val="#ppt_x"/>
                                          </p:val>
                                        </p:tav>
                                      </p:tavLst>
                                    </p:anim>
                                    <p:anim calcmode="lin" valueType="num">
                                      <p:cBhvr>
                                        <p:cTn id="56" dur="1000" fill="hold"/>
                                        <p:tgtEl>
                                          <p:spTgt spid="31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p:bldP spid="12" grpId="0"/>
      <p:bldP spid="1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8153400" cy="1938992"/>
          </a:xfrm>
          <a:prstGeom prst="rect">
            <a:avLst/>
          </a:prstGeom>
          <a:solidFill>
            <a:schemeClr val="accent6">
              <a:lumMod val="20000"/>
              <a:lumOff val="80000"/>
            </a:schemeClr>
          </a:solidFill>
        </p:spPr>
        <p:txBody>
          <a:bodyPr wrap="square" rtlCol="0">
            <a:spAutoFit/>
          </a:bodyPr>
          <a:lstStyle/>
          <a:p>
            <a:pPr algn="just" rtl="1"/>
            <a:r>
              <a:rPr lang="fa-IR" sz="2400" dirty="0" smtClean="0">
                <a:cs typeface="B Nazanin" pitchFamily="2" charset="-78"/>
              </a:rPr>
              <a:t>مثال: دایره ای به قطر</a:t>
            </a:r>
            <a:r>
              <a:rPr lang="en-US" sz="2400" dirty="0" smtClean="0">
                <a:cs typeface="B Nazanin" pitchFamily="2" charset="-78"/>
              </a:rPr>
              <a:t>225mm</a:t>
            </a:r>
            <a:r>
              <a:rPr lang="fa-IR" sz="2400" dirty="0" smtClean="0">
                <a:cs typeface="B Nazanin" pitchFamily="2" charset="-78"/>
              </a:rPr>
              <a:t> درون صفحه آلومینیومی بدون تنشی به ضخامت </a:t>
            </a:r>
            <a:r>
              <a:rPr lang="en-US" sz="2400" dirty="0" smtClean="0">
                <a:cs typeface="B Nazanin" pitchFamily="2" charset="-78"/>
              </a:rPr>
              <a:t>18mm</a:t>
            </a:r>
            <a:r>
              <a:rPr lang="fa-IR" sz="2400" dirty="0" smtClean="0">
                <a:cs typeface="B Nazanin" pitchFamily="2" charset="-78"/>
              </a:rPr>
              <a:t> قرار گرفته است. نیروهایی که بعدا به این صفحه وارد می شوند تنش های قائم </a:t>
            </a:r>
            <a:r>
              <a:rPr lang="el-GR" sz="2400" dirty="0" smtClean="0">
                <a:cs typeface="B Nazanin" pitchFamily="2" charset="-78"/>
              </a:rPr>
              <a:t>σ</a:t>
            </a:r>
            <a:r>
              <a:rPr lang="en-US" sz="2400" baseline="-25000" dirty="0" smtClean="0">
                <a:cs typeface="B Nazanin" pitchFamily="2" charset="-78"/>
              </a:rPr>
              <a:t>x</a:t>
            </a:r>
            <a:r>
              <a:rPr lang="en-US" sz="2400" dirty="0" smtClean="0">
                <a:cs typeface="B Nazanin" pitchFamily="2" charset="-78"/>
              </a:rPr>
              <a:t>= 84 </a:t>
            </a:r>
            <a:r>
              <a:rPr lang="en-US" sz="2400" dirty="0" err="1" smtClean="0">
                <a:cs typeface="B Nazanin" pitchFamily="2" charset="-78"/>
              </a:rPr>
              <a:t>MPa</a:t>
            </a:r>
            <a:r>
              <a:rPr lang="fa-IR" sz="2400" dirty="0" smtClean="0">
                <a:cs typeface="B Nazanin" pitchFamily="2" charset="-78"/>
              </a:rPr>
              <a:t> و </a:t>
            </a:r>
            <a:r>
              <a:rPr lang="el-GR" sz="2400" dirty="0" smtClean="0">
                <a:cs typeface="B Nazanin" pitchFamily="2" charset="-78"/>
              </a:rPr>
              <a:t>σ</a:t>
            </a:r>
            <a:r>
              <a:rPr lang="en-US" sz="2400" baseline="-25000" dirty="0" smtClean="0">
                <a:cs typeface="B Nazanin" pitchFamily="2" charset="-78"/>
              </a:rPr>
              <a:t>z</a:t>
            </a:r>
            <a:r>
              <a:rPr lang="en-US" sz="2400" dirty="0" smtClean="0">
                <a:cs typeface="B Nazanin" pitchFamily="2" charset="-78"/>
              </a:rPr>
              <a:t>= 140 </a:t>
            </a:r>
            <a:r>
              <a:rPr lang="en-US" sz="2400" dirty="0" err="1" smtClean="0">
                <a:cs typeface="B Nazanin" pitchFamily="2" charset="-78"/>
              </a:rPr>
              <a:t>MPa</a:t>
            </a:r>
            <a:r>
              <a:rPr lang="fa-IR" sz="2400" dirty="0" smtClean="0">
                <a:cs typeface="B Nazanin" pitchFamily="2" charset="-78"/>
              </a:rPr>
              <a:t>ایجاد می کنند. به ازای </a:t>
            </a:r>
            <a:r>
              <a:rPr lang="en-US" sz="2400" dirty="0" smtClean="0">
                <a:cs typeface="B Nazanin" pitchFamily="2" charset="-78"/>
              </a:rPr>
              <a:t>E=70GPa</a:t>
            </a:r>
            <a:r>
              <a:rPr lang="fa-IR" sz="2400" dirty="0" smtClean="0">
                <a:cs typeface="B Nazanin" pitchFamily="2" charset="-78"/>
              </a:rPr>
              <a:t> و </a:t>
            </a:r>
            <a:r>
              <a:rPr lang="el-GR" sz="2400" dirty="0" smtClean="0">
                <a:cs typeface="B Nazanin" pitchFamily="2" charset="-78"/>
              </a:rPr>
              <a:t>ν</a:t>
            </a:r>
            <a:r>
              <a:rPr lang="en-US" sz="2400" dirty="0" smtClean="0">
                <a:cs typeface="B Nazanin" pitchFamily="2" charset="-78"/>
              </a:rPr>
              <a:t>=1/3</a:t>
            </a:r>
            <a:r>
              <a:rPr lang="fa-IR" sz="2400" dirty="0" smtClean="0">
                <a:cs typeface="B Nazanin" pitchFamily="2" charset="-78"/>
              </a:rPr>
              <a:t> مطلوب است تعیین الف: طول قطر </a:t>
            </a:r>
            <a:r>
              <a:rPr lang="en-US" sz="2400" dirty="0" smtClean="0">
                <a:cs typeface="B Nazanin" pitchFamily="2" charset="-78"/>
              </a:rPr>
              <a:t>AB</a:t>
            </a:r>
            <a:r>
              <a:rPr lang="fa-IR" sz="2400" dirty="0" smtClean="0">
                <a:cs typeface="B Nazanin" pitchFamily="2" charset="-78"/>
              </a:rPr>
              <a:t> ب: طول قطر </a:t>
            </a:r>
            <a:r>
              <a:rPr lang="en-US" sz="2400" dirty="0" smtClean="0">
                <a:cs typeface="B Nazanin" pitchFamily="2" charset="-78"/>
              </a:rPr>
              <a:t>CD</a:t>
            </a:r>
            <a:r>
              <a:rPr lang="fa-IR" sz="2400" dirty="0" smtClean="0">
                <a:cs typeface="B Nazanin" pitchFamily="2" charset="-78"/>
              </a:rPr>
              <a:t> ج: ضخامت صفحه د: حجم صفحه </a:t>
            </a:r>
            <a:endParaRPr lang="en-US" sz="2400" dirty="0">
              <a:cs typeface="B Nazanin" pitchFamily="2" charset="-78"/>
            </a:endParaRPr>
          </a:p>
        </p:txBody>
      </p:sp>
      <p:pic>
        <p:nvPicPr>
          <p:cNvPr id="32770" name="Picture 2"/>
          <p:cNvPicPr>
            <a:picLocks noChangeAspect="1" noChangeArrowheads="1"/>
          </p:cNvPicPr>
          <p:nvPr/>
        </p:nvPicPr>
        <p:blipFill>
          <a:blip r:embed="rId2"/>
          <a:srcRect/>
          <a:stretch>
            <a:fillRect/>
          </a:stretch>
        </p:blipFill>
        <p:spPr bwMode="auto">
          <a:xfrm>
            <a:off x="2514600" y="2971800"/>
            <a:ext cx="4398684" cy="27527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2770"/>
                                        </p:tgtEl>
                                        <p:attrNameLst>
                                          <p:attrName>style.visibility</p:attrName>
                                        </p:attrNameLst>
                                      </p:cBhvr>
                                      <p:to>
                                        <p:strVal val="visible"/>
                                      </p:to>
                                    </p:set>
                                    <p:animEffect transition="in" filter="wipe(down)">
                                      <p:cBhvr>
                                        <p:cTn id="23" dur="580">
                                          <p:stCondLst>
                                            <p:cond delay="0"/>
                                          </p:stCondLst>
                                        </p:cTn>
                                        <p:tgtEl>
                                          <p:spTgt spid="32770"/>
                                        </p:tgtEl>
                                      </p:cBhvr>
                                    </p:animEffect>
                                    <p:anim calcmode="lin" valueType="num">
                                      <p:cBhvr>
                                        <p:cTn id="24" dur="1822" tmFilter="0,0; 0.14,0.36; 0.43,0.73; 0.71,0.91; 1.0,1.0">
                                          <p:stCondLst>
                                            <p:cond delay="0"/>
                                          </p:stCondLst>
                                        </p:cTn>
                                        <p:tgtEl>
                                          <p:spTgt spid="327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7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7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7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770"/>
                                        </p:tgtEl>
                                        <p:attrNameLst>
                                          <p:attrName>ppt_y</p:attrName>
                                        </p:attrNameLst>
                                      </p:cBhvr>
                                      <p:tavLst>
                                        <p:tav tm="0" fmla="#ppt_y-sin(pi*$)/81">
                                          <p:val>
                                            <p:fltVal val="0"/>
                                          </p:val>
                                        </p:tav>
                                        <p:tav tm="100000">
                                          <p:val>
                                            <p:fltVal val="1"/>
                                          </p:val>
                                        </p:tav>
                                      </p:tavLst>
                                    </p:anim>
                                    <p:animScale>
                                      <p:cBhvr>
                                        <p:cTn id="29" dur="26">
                                          <p:stCondLst>
                                            <p:cond delay="650"/>
                                          </p:stCondLst>
                                        </p:cTn>
                                        <p:tgtEl>
                                          <p:spTgt spid="32770"/>
                                        </p:tgtEl>
                                      </p:cBhvr>
                                      <p:to x="100000" y="60000"/>
                                    </p:animScale>
                                    <p:animScale>
                                      <p:cBhvr>
                                        <p:cTn id="30" dur="166" decel="50000">
                                          <p:stCondLst>
                                            <p:cond delay="676"/>
                                          </p:stCondLst>
                                        </p:cTn>
                                        <p:tgtEl>
                                          <p:spTgt spid="32770"/>
                                        </p:tgtEl>
                                      </p:cBhvr>
                                      <p:to x="100000" y="100000"/>
                                    </p:animScale>
                                    <p:animScale>
                                      <p:cBhvr>
                                        <p:cTn id="31" dur="26">
                                          <p:stCondLst>
                                            <p:cond delay="1312"/>
                                          </p:stCondLst>
                                        </p:cTn>
                                        <p:tgtEl>
                                          <p:spTgt spid="32770"/>
                                        </p:tgtEl>
                                      </p:cBhvr>
                                      <p:to x="100000" y="80000"/>
                                    </p:animScale>
                                    <p:animScale>
                                      <p:cBhvr>
                                        <p:cTn id="32" dur="166" decel="50000">
                                          <p:stCondLst>
                                            <p:cond delay="1338"/>
                                          </p:stCondLst>
                                        </p:cTn>
                                        <p:tgtEl>
                                          <p:spTgt spid="32770"/>
                                        </p:tgtEl>
                                      </p:cBhvr>
                                      <p:to x="100000" y="100000"/>
                                    </p:animScale>
                                    <p:animScale>
                                      <p:cBhvr>
                                        <p:cTn id="33" dur="26">
                                          <p:stCondLst>
                                            <p:cond delay="1642"/>
                                          </p:stCondLst>
                                        </p:cTn>
                                        <p:tgtEl>
                                          <p:spTgt spid="32770"/>
                                        </p:tgtEl>
                                      </p:cBhvr>
                                      <p:to x="100000" y="90000"/>
                                    </p:animScale>
                                    <p:animScale>
                                      <p:cBhvr>
                                        <p:cTn id="34" dur="166" decel="50000">
                                          <p:stCondLst>
                                            <p:cond delay="1668"/>
                                          </p:stCondLst>
                                        </p:cTn>
                                        <p:tgtEl>
                                          <p:spTgt spid="32770"/>
                                        </p:tgtEl>
                                      </p:cBhvr>
                                      <p:to x="100000" y="100000"/>
                                    </p:animScale>
                                    <p:animScale>
                                      <p:cBhvr>
                                        <p:cTn id="35" dur="26">
                                          <p:stCondLst>
                                            <p:cond delay="1808"/>
                                          </p:stCondLst>
                                        </p:cTn>
                                        <p:tgtEl>
                                          <p:spTgt spid="32770"/>
                                        </p:tgtEl>
                                      </p:cBhvr>
                                      <p:to x="100000" y="95000"/>
                                    </p:animScale>
                                    <p:animScale>
                                      <p:cBhvr>
                                        <p:cTn id="36" dur="166" decel="50000">
                                          <p:stCondLst>
                                            <p:cond delay="1834"/>
                                          </p:stCondLst>
                                        </p:cTn>
                                        <p:tgtEl>
                                          <p:spTgt spid="327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686800" cy="830997"/>
          </a:xfrm>
          <a:prstGeom prst="rect">
            <a:avLst/>
          </a:prstGeom>
          <a:solidFill>
            <a:schemeClr val="accent4">
              <a:lumMod val="20000"/>
              <a:lumOff val="80000"/>
            </a:schemeClr>
          </a:solidFill>
        </p:spPr>
        <p:txBody>
          <a:bodyPr wrap="square" rtlCol="0">
            <a:spAutoFit/>
          </a:bodyPr>
          <a:lstStyle/>
          <a:p>
            <a:pPr algn="r" rtl="1"/>
            <a:r>
              <a:rPr lang="fa-IR" sz="2400" b="1" dirty="0" smtClean="0">
                <a:cs typeface="B Nazanin" pitchFamily="2" charset="-78"/>
              </a:rPr>
              <a:t>قانون هوک</a:t>
            </a:r>
            <a:r>
              <a:rPr lang="fa-IR" sz="2400" dirty="0" smtClean="0">
                <a:cs typeface="B Nazanin" pitchFamily="2" charset="-78"/>
              </a:rPr>
              <a:t>. توجه کنید که </a:t>
            </a:r>
            <a:r>
              <a:rPr lang="el-GR" sz="2400" dirty="0" smtClean="0">
                <a:cs typeface="B Nazanin" pitchFamily="2" charset="-78"/>
              </a:rPr>
              <a:t>σ</a:t>
            </a:r>
            <a:r>
              <a:rPr lang="en-US" sz="2400" baseline="-25000" dirty="0" smtClean="0">
                <a:cs typeface="B Nazanin" pitchFamily="2" charset="-78"/>
              </a:rPr>
              <a:t>y</a:t>
            </a:r>
            <a:r>
              <a:rPr lang="en-US" sz="2400" dirty="0" smtClean="0">
                <a:cs typeface="B Nazanin" pitchFamily="2" charset="-78"/>
              </a:rPr>
              <a:t>=0</a:t>
            </a:r>
            <a:r>
              <a:rPr lang="fa-IR" sz="2400" dirty="0" smtClean="0">
                <a:cs typeface="B Nazanin" pitchFamily="2" charset="-78"/>
              </a:rPr>
              <a:t>: کرنش را در هریک از راستاهای مختصات بدست می آوریم:</a:t>
            </a:r>
            <a:endParaRPr lang="en-US" sz="2400" dirty="0">
              <a:cs typeface="B Nazanin" pitchFamily="2" charset="-78"/>
            </a:endParaRPr>
          </a:p>
        </p:txBody>
      </p:sp>
      <p:pic>
        <p:nvPicPr>
          <p:cNvPr id="33794" name="Picture 2"/>
          <p:cNvPicPr>
            <a:picLocks noChangeAspect="1" noChangeArrowheads="1"/>
          </p:cNvPicPr>
          <p:nvPr/>
        </p:nvPicPr>
        <p:blipFill>
          <a:blip r:embed="rId2"/>
          <a:srcRect/>
          <a:stretch>
            <a:fillRect/>
          </a:stretch>
        </p:blipFill>
        <p:spPr bwMode="auto">
          <a:xfrm>
            <a:off x="533400" y="1143000"/>
            <a:ext cx="7479018" cy="4114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fade">
                                      <p:cBhvr>
                                        <p:cTn id="12" dur="1000"/>
                                        <p:tgtEl>
                                          <p:spTgt spid="33794"/>
                                        </p:tgtEl>
                                      </p:cBhvr>
                                    </p:animEffect>
                                    <p:anim calcmode="lin" valueType="num">
                                      <p:cBhvr>
                                        <p:cTn id="13" dur="1000" fill="hold"/>
                                        <p:tgtEl>
                                          <p:spTgt spid="33794"/>
                                        </p:tgtEl>
                                        <p:attrNameLst>
                                          <p:attrName>ppt_x</p:attrName>
                                        </p:attrNameLst>
                                      </p:cBhvr>
                                      <p:tavLst>
                                        <p:tav tm="0">
                                          <p:val>
                                            <p:strVal val="#ppt_x"/>
                                          </p:val>
                                        </p:tav>
                                        <p:tav tm="100000">
                                          <p:val>
                                            <p:strVal val="#ppt_x"/>
                                          </p:val>
                                        </p:tav>
                                      </p:tavLst>
                                    </p:anim>
                                    <p:anim calcmode="lin" valueType="num">
                                      <p:cBhvr>
                                        <p:cTn id="14"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00" y="381000"/>
            <a:ext cx="1524000" cy="461665"/>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الف: قطر </a:t>
            </a:r>
            <a:r>
              <a:rPr lang="en-US" sz="2400" dirty="0" smtClean="0">
                <a:cs typeface="B Nazanin" pitchFamily="2" charset="-78"/>
              </a:rPr>
              <a:t>AB</a:t>
            </a:r>
            <a:r>
              <a:rPr lang="fa-IR" sz="2400" dirty="0" smtClean="0">
                <a:cs typeface="B Nazanin" pitchFamily="2" charset="-78"/>
              </a:rPr>
              <a:t>. </a:t>
            </a:r>
            <a:endParaRPr lang="en-US" sz="2400" dirty="0">
              <a:cs typeface="B Nazanin" pitchFamily="2" charset="-78"/>
            </a:endParaRPr>
          </a:p>
        </p:txBody>
      </p:sp>
      <p:pic>
        <p:nvPicPr>
          <p:cNvPr id="34818" name="Picture 2"/>
          <p:cNvPicPr>
            <a:picLocks noChangeAspect="1" noChangeArrowheads="1"/>
          </p:cNvPicPr>
          <p:nvPr/>
        </p:nvPicPr>
        <p:blipFill>
          <a:blip r:embed="rId2"/>
          <a:srcRect/>
          <a:stretch>
            <a:fillRect/>
          </a:stretch>
        </p:blipFill>
        <p:spPr bwMode="auto">
          <a:xfrm>
            <a:off x="914400" y="990600"/>
            <a:ext cx="6151098" cy="838200"/>
          </a:xfrm>
          <a:prstGeom prst="rect">
            <a:avLst/>
          </a:prstGeom>
          <a:noFill/>
          <a:ln w="9525">
            <a:noFill/>
            <a:miter lim="800000"/>
            <a:headEnd/>
            <a:tailEnd/>
          </a:ln>
          <a:effectLst/>
        </p:spPr>
      </p:pic>
      <p:sp>
        <p:nvSpPr>
          <p:cNvPr id="4" name="TextBox 3"/>
          <p:cNvSpPr txBox="1"/>
          <p:nvPr/>
        </p:nvSpPr>
        <p:spPr>
          <a:xfrm>
            <a:off x="7543800" y="2209800"/>
            <a:ext cx="1371600" cy="461665"/>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ب: قطر </a:t>
            </a:r>
            <a:r>
              <a:rPr lang="en-US" sz="2400" dirty="0" smtClean="0">
                <a:cs typeface="B Nazanin" pitchFamily="2" charset="-78"/>
              </a:rPr>
              <a:t>CD</a:t>
            </a:r>
            <a:r>
              <a:rPr lang="fa-IR" sz="2400" dirty="0" smtClean="0">
                <a:cs typeface="B Nazanin" pitchFamily="2" charset="-78"/>
              </a:rPr>
              <a:t>.</a:t>
            </a:r>
            <a:endParaRPr lang="en-US" sz="2400" dirty="0">
              <a:cs typeface="B Nazanin" pitchFamily="2" charset="-78"/>
            </a:endParaRPr>
          </a:p>
        </p:txBody>
      </p:sp>
      <p:pic>
        <p:nvPicPr>
          <p:cNvPr id="34819" name="Picture 3"/>
          <p:cNvPicPr>
            <a:picLocks noChangeAspect="1" noChangeArrowheads="1"/>
          </p:cNvPicPr>
          <p:nvPr/>
        </p:nvPicPr>
        <p:blipFill>
          <a:blip r:embed="rId3"/>
          <a:srcRect/>
          <a:stretch>
            <a:fillRect/>
          </a:stretch>
        </p:blipFill>
        <p:spPr bwMode="auto">
          <a:xfrm>
            <a:off x="1447800" y="2971800"/>
            <a:ext cx="6858000" cy="1143000"/>
          </a:xfrm>
          <a:prstGeom prst="rect">
            <a:avLst/>
          </a:prstGeom>
          <a:noFill/>
          <a:ln w="9525">
            <a:noFill/>
            <a:miter lim="800000"/>
            <a:headEnd/>
            <a:tailEnd/>
          </a:ln>
          <a:effectLst/>
        </p:spPr>
      </p:pic>
      <p:sp>
        <p:nvSpPr>
          <p:cNvPr id="6" name="TextBox 5"/>
          <p:cNvSpPr txBox="1"/>
          <p:nvPr/>
        </p:nvSpPr>
        <p:spPr>
          <a:xfrm>
            <a:off x="7391400" y="4419600"/>
            <a:ext cx="1447800" cy="461665"/>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ج: ضخامت. </a:t>
            </a:r>
            <a:endParaRPr lang="en-US" sz="2400" dirty="0">
              <a:cs typeface="B Nazanin" pitchFamily="2" charset="-78"/>
            </a:endParaRPr>
          </a:p>
        </p:txBody>
      </p:sp>
      <p:pic>
        <p:nvPicPr>
          <p:cNvPr id="34820" name="Picture 4"/>
          <p:cNvPicPr>
            <a:picLocks noChangeAspect="1" noChangeArrowheads="1"/>
          </p:cNvPicPr>
          <p:nvPr/>
        </p:nvPicPr>
        <p:blipFill>
          <a:blip r:embed="rId4"/>
          <a:srcRect/>
          <a:stretch>
            <a:fillRect/>
          </a:stretch>
        </p:blipFill>
        <p:spPr bwMode="auto">
          <a:xfrm>
            <a:off x="457200" y="4876800"/>
            <a:ext cx="6938493" cy="1143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1000"/>
                                        <p:tgtEl>
                                          <p:spTgt spid="34818"/>
                                        </p:tgtEl>
                                      </p:cBhvr>
                                    </p:animEffect>
                                    <p:anim calcmode="lin" valueType="num">
                                      <p:cBhvr>
                                        <p:cTn id="13" dur="1000" fill="hold"/>
                                        <p:tgtEl>
                                          <p:spTgt spid="34818"/>
                                        </p:tgtEl>
                                        <p:attrNameLst>
                                          <p:attrName>ppt_x</p:attrName>
                                        </p:attrNameLst>
                                      </p:cBhvr>
                                      <p:tavLst>
                                        <p:tav tm="0">
                                          <p:val>
                                            <p:strVal val="#ppt_x"/>
                                          </p:val>
                                        </p:tav>
                                        <p:tav tm="100000">
                                          <p:val>
                                            <p:strVal val="#ppt_x"/>
                                          </p:val>
                                        </p:tav>
                                      </p:tavLst>
                                    </p:anim>
                                    <p:anim calcmode="lin" valueType="num">
                                      <p:cBhvr>
                                        <p:cTn id="14" dur="1000" fill="hold"/>
                                        <p:tgtEl>
                                          <p:spTgt spid="348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4819"/>
                                        </p:tgtEl>
                                        <p:attrNameLst>
                                          <p:attrName>style.visibility</p:attrName>
                                        </p:attrNameLst>
                                      </p:cBhvr>
                                      <p:to>
                                        <p:strVal val="visible"/>
                                      </p:to>
                                    </p:set>
                                    <p:animEffect transition="in" filter="fade">
                                      <p:cBhvr>
                                        <p:cTn id="24" dur="1000"/>
                                        <p:tgtEl>
                                          <p:spTgt spid="34819"/>
                                        </p:tgtEl>
                                      </p:cBhvr>
                                    </p:animEffect>
                                    <p:anim calcmode="lin" valueType="num">
                                      <p:cBhvr>
                                        <p:cTn id="25" dur="1000" fill="hold"/>
                                        <p:tgtEl>
                                          <p:spTgt spid="34819"/>
                                        </p:tgtEl>
                                        <p:attrNameLst>
                                          <p:attrName>ppt_x</p:attrName>
                                        </p:attrNameLst>
                                      </p:cBhvr>
                                      <p:tavLst>
                                        <p:tav tm="0">
                                          <p:val>
                                            <p:strVal val="#ppt_x"/>
                                          </p:val>
                                        </p:tav>
                                        <p:tav tm="100000">
                                          <p:val>
                                            <p:strVal val="#ppt_x"/>
                                          </p:val>
                                        </p:tav>
                                      </p:tavLst>
                                    </p:anim>
                                    <p:anim calcmode="lin" valueType="num">
                                      <p:cBhvr>
                                        <p:cTn id="26"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4820"/>
                                        </p:tgtEl>
                                        <p:attrNameLst>
                                          <p:attrName>style.visibility</p:attrName>
                                        </p:attrNameLst>
                                      </p:cBhvr>
                                      <p:to>
                                        <p:strVal val="visible"/>
                                      </p:to>
                                    </p:set>
                                    <p:animEffect transition="in" filter="fade">
                                      <p:cBhvr>
                                        <p:cTn id="36" dur="1000"/>
                                        <p:tgtEl>
                                          <p:spTgt spid="34820"/>
                                        </p:tgtEl>
                                      </p:cBhvr>
                                    </p:animEffect>
                                    <p:anim calcmode="lin" valueType="num">
                                      <p:cBhvr>
                                        <p:cTn id="37" dur="1000" fill="hold"/>
                                        <p:tgtEl>
                                          <p:spTgt spid="34820"/>
                                        </p:tgtEl>
                                        <p:attrNameLst>
                                          <p:attrName>ppt_x</p:attrName>
                                        </p:attrNameLst>
                                      </p:cBhvr>
                                      <p:tavLst>
                                        <p:tav tm="0">
                                          <p:val>
                                            <p:strVal val="#ppt_x"/>
                                          </p:val>
                                        </p:tav>
                                        <p:tav tm="100000">
                                          <p:val>
                                            <p:strVal val="#ppt_x"/>
                                          </p:val>
                                        </p:tav>
                                      </p:tavLst>
                                    </p:anim>
                                    <p:anim calcmode="lin" valueType="num">
                                      <p:cBhvr>
                                        <p:cTn id="38" dur="1000" fill="hold"/>
                                        <p:tgtEl>
                                          <p:spTgt spid="34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00" y="304800"/>
            <a:ext cx="1905000" cy="461665"/>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د: حجم صفحه:</a:t>
            </a:r>
            <a:endParaRPr lang="en-US" sz="2400" dirty="0">
              <a:cs typeface="B Nazanin" pitchFamily="2" charset="-78"/>
            </a:endParaRPr>
          </a:p>
        </p:txBody>
      </p:sp>
      <p:pic>
        <p:nvPicPr>
          <p:cNvPr id="35842" name="Picture 2"/>
          <p:cNvPicPr>
            <a:picLocks noChangeAspect="1" noChangeArrowheads="1"/>
          </p:cNvPicPr>
          <p:nvPr/>
        </p:nvPicPr>
        <p:blipFill>
          <a:blip r:embed="rId2"/>
          <a:srcRect/>
          <a:stretch>
            <a:fillRect/>
          </a:stretch>
        </p:blipFill>
        <p:spPr bwMode="auto">
          <a:xfrm>
            <a:off x="838200" y="1447800"/>
            <a:ext cx="7973983" cy="1709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fade">
                                      <p:cBhvr>
                                        <p:cTn id="12" dur="1000"/>
                                        <p:tgtEl>
                                          <p:spTgt spid="35842"/>
                                        </p:tgtEl>
                                      </p:cBhvr>
                                    </p:animEffect>
                                    <p:anim calcmode="lin" valueType="num">
                                      <p:cBhvr>
                                        <p:cTn id="13" dur="1000" fill="hold"/>
                                        <p:tgtEl>
                                          <p:spTgt spid="35842"/>
                                        </p:tgtEl>
                                        <p:attrNameLst>
                                          <p:attrName>ppt_x</p:attrName>
                                        </p:attrNameLst>
                                      </p:cBhvr>
                                      <p:tavLst>
                                        <p:tav tm="0">
                                          <p:val>
                                            <p:strVal val="#ppt_x"/>
                                          </p:val>
                                        </p:tav>
                                        <p:tav tm="100000">
                                          <p:val>
                                            <p:strVal val="#ppt_x"/>
                                          </p:val>
                                        </p:tav>
                                      </p:tavLst>
                                    </p:anim>
                                    <p:anim calcmode="lin" valueType="num">
                                      <p:cBhvr>
                                        <p:cTn id="14"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6600" y="381000"/>
            <a:ext cx="1828800" cy="461665"/>
          </a:xfrm>
          <a:prstGeom prst="rect">
            <a:avLst/>
          </a:prstGeom>
          <a:solidFill>
            <a:schemeClr val="accent3">
              <a:lumMod val="40000"/>
              <a:lumOff val="60000"/>
            </a:schemeClr>
          </a:solidFill>
        </p:spPr>
        <p:txBody>
          <a:bodyPr wrap="square" rtlCol="0">
            <a:spAutoFit/>
          </a:bodyPr>
          <a:lstStyle/>
          <a:p>
            <a:pPr algn="r" rtl="1"/>
            <a:r>
              <a:rPr lang="fa-IR" sz="2400" b="1" dirty="0" smtClean="0">
                <a:cs typeface="B Nazanin" pitchFamily="2" charset="-78"/>
              </a:rPr>
              <a:t>تمرکز تنش:</a:t>
            </a:r>
            <a:endParaRPr lang="en-US" sz="2400" b="1" dirty="0">
              <a:cs typeface="B Nazanin" pitchFamily="2" charset="-78"/>
            </a:endParaRPr>
          </a:p>
        </p:txBody>
      </p:sp>
      <p:sp>
        <p:nvSpPr>
          <p:cNvPr id="3" name="TextBox 2"/>
          <p:cNvSpPr txBox="1"/>
          <p:nvPr/>
        </p:nvSpPr>
        <p:spPr>
          <a:xfrm>
            <a:off x="381000" y="838200"/>
            <a:ext cx="8534400" cy="830997"/>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تنش در نزدیکی نقطه های اثر بار می تواند به مقادیر خیلی بیشتر از مقدار میانگین تنش در عضو برسد.</a:t>
            </a:r>
            <a:endParaRPr lang="en-US" sz="2400" dirty="0">
              <a:cs typeface="B Nazanin" pitchFamily="2" charset="-78"/>
            </a:endParaRPr>
          </a:p>
        </p:txBody>
      </p:sp>
      <p:sp>
        <p:nvSpPr>
          <p:cNvPr id="4" name="TextBox 3"/>
          <p:cNvSpPr txBox="1"/>
          <p:nvPr/>
        </p:nvSpPr>
        <p:spPr>
          <a:xfrm>
            <a:off x="381000" y="1600200"/>
            <a:ext cx="8534400" cy="830997"/>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وقتی یک عضو ساختمانی نوعی ناپیوستگی داشته باشد مثل سوراخ یا تغییر ناگهانی سطح مقطع در نزدیکی آن ناپیوستگی، تنش موضعی خیلی زیادی ایجاد می شود.</a:t>
            </a:r>
            <a:endParaRPr lang="en-US" sz="2400" dirty="0">
              <a:cs typeface="B Nazanin" pitchFamily="2" charset="-78"/>
            </a:endParaRPr>
          </a:p>
        </p:txBody>
      </p:sp>
      <p:pic>
        <p:nvPicPr>
          <p:cNvPr id="36866" name="Picture 2"/>
          <p:cNvPicPr>
            <a:picLocks noChangeAspect="1" noChangeArrowheads="1"/>
          </p:cNvPicPr>
          <p:nvPr/>
        </p:nvPicPr>
        <p:blipFill>
          <a:blip r:embed="rId2"/>
          <a:srcRect/>
          <a:stretch>
            <a:fillRect/>
          </a:stretch>
        </p:blipFill>
        <p:spPr bwMode="auto">
          <a:xfrm>
            <a:off x="533400" y="2667000"/>
            <a:ext cx="8125183" cy="3276600"/>
          </a:xfrm>
          <a:prstGeom prst="rect">
            <a:avLst/>
          </a:prstGeom>
          <a:noFill/>
          <a:ln w="9525">
            <a:noFill/>
            <a:miter lim="800000"/>
            <a:headEnd/>
            <a:tailEnd/>
          </a:ln>
          <a:effectLst/>
        </p:spPr>
      </p:pic>
      <p:sp>
        <p:nvSpPr>
          <p:cNvPr id="6" name="TextBox 5"/>
          <p:cNvSpPr txBox="1"/>
          <p:nvPr/>
        </p:nvSpPr>
        <p:spPr>
          <a:xfrm>
            <a:off x="4724400" y="6248400"/>
            <a:ext cx="3352800" cy="461665"/>
          </a:xfrm>
          <a:prstGeom prst="rect">
            <a:avLst/>
          </a:prstGeom>
          <a:noFill/>
        </p:spPr>
        <p:txBody>
          <a:bodyPr wrap="square" rtlCol="0">
            <a:spAutoFit/>
          </a:bodyPr>
          <a:lstStyle/>
          <a:p>
            <a:pPr algn="r" rtl="1"/>
            <a:r>
              <a:rPr lang="fa-IR" sz="2400" b="1" dirty="0" smtClean="0">
                <a:cs typeface="B Nazanin" pitchFamily="2" charset="-78"/>
              </a:rPr>
              <a:t>دو میله با سطح مقطع مختلف</a:t>
            </a:r>
            <a:endParaRPr lang="en-US" sz="2400" b="1" dirty="0">
              <a:cs typeface="B Nazanin" pitchFamily="2" charset="-78"/>
            </a:endParaRPr>
          </a:p>
        </p:txBody>
      </p:sp>
      <p:sp>
        <p:nvSpPr>
          <p:cNvPr id="7" name="TextBox 6"/>
          <p:cNvSpPr txBox="1"/>
          <p:nvPr/>
        </p:nvSpPr>
        <p:spPr>
          <a:xfrm>
            <a:off x="1143000" y="6248400"/>
            <a:ext cx="2133600" cy="461665"/>
          </a:xfrm>
          <a:prstGeom prst="rect">
            <a:avLst/>
          </a:prstGeom>
          <a:noFill/>
        </p:spPr>
        <p:txBody>
          <a:bodyPr wrap="square" rtlCol="0">
            <a:spAutoFit/>
          </a:bodyPr>
          <a:lstStyle/>
          <a:p>
            <a:pPr algn="ctr"/>
            <a:r>
              <a:rPr lang="fa-IR" sz="2400" b="1" dirty="0" smtClean="0">
                <a:cs typeface="B Nazanin" pitchFamily="2" charset="-78"/>
              </a:rPr>
              <a:t>سطح دارای سوراخ</a:t>
            </a:r>
            <a:endParaRPr lang="en-US" sz="24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6866"/>
                                        </p:tgtEl>
                                        <p:attrNameLst>
                                          <p:attrName>style.visibility</p:attrName>
                                        </p:attrNameLst>
                                      </p:cBhvr>
                                      <p:to>
                                        <p:strVal val="visible"/>
                                      </p:to>
                                    </p:set>
                                    <p:animEffect transition="in" filter="fade">
                                      <p:cBhvr>
                                        <p:cTn id="26" dur="1000"/>
                                        <p:tgtEl>
                                          <p:spTgt spid="36866"/>
                                        </p:tgtEl>
                                      </p:cBhvr>
                                    </p:animEffect>
                                    <p:anim calcmode="lin" valueType="num">
                                      <p:cBhvr>
                                        <p:cTn id="27" dur="1000" fill="hold"/>
                                        <p:tgtEl>
                                          <p:spTgt spid="36866"/>
                                        </p:tgtEl>
                                        <p:attrNameLst>
                                          <p:attrName>ppt_x</p:attrName>
                                        </p:attrNameLst>
                                      </p:cBhvr>
                                      <p:tavLst>
                                        <p:tav tm="0">
                                          <p:val>
                                            <p:strVal val="#ppt_x"/>
                                          </p:val>
                                        </p:tav>
                                        <p:tav tm="100000">
                                          <p:val>
                                            <p:strVal val="#ppt_x"/>
                                          </p:val>
                                        </p:tav>
                                      </p:tavLst>
                                    </p:anim>
                                    <p:anim calcmode="lin" valueType="num">
                                      <p:cBhvr>
                                        <p:cTn id="28" dur="1000" fill="hold"/>
                                        <p:tgtEl>
                                          <p:spTgt spid="3686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457200" y="0"/>
            <a:ext cx="1952625" cy="1280410"/>
          </a:xfrm>
          <a:prstGeom prst="rect">
            <a:avLst/>
          </a:prstGeom>
          <a:noFill/>
          <a:ln w="9525">
            <a:noFill/>
            <a:miter lim="800000"/>
            <a:headEnd/>
            <a:tailEnd/>
          </a:ln>
          <a:effectLst/>
        </p:spPr>
      </p:pic>
      <p:cxnSp>
        <p:nvCxnSpPr>
          <p:cNvPr id="4" name="Straight Arrow Connector 3"/>
          <p:cNvCxnSpPr/>
          <p:nvPr/>
        </p:nvCxnSpPr>
        <p:spPr>
          <a:xfrm rot="5400000">
            <a:off x="304800" y="990600"/>
            <a:ext cx="609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1371600"/>
            <a:ext cx="1828800" cy="381000"/>
          </a:xfrm>
          <a:prstGeom prst="rect">
            <a:avLst/>
          </a:prstGeom>
          <a:noFill/>
        </p:spPr>
        <p:txBody>
          <a:bodyPr wrap="square" rtlCol="0">
            <a:spAutoFit/>
          </a:bodyPr>
          <a:lstStyle/>
          <a:p>
            <a:pPr algn="r" rtl="1"/>
            <a:r>
              <a:rPr lang="fa-IR" dirty="0" smtClean="0">
                <a:cs typeface="B Nazanin" pitchFamily="2" charset="-78"/>
              </a:rPr>
              <a:t>ضریب تمرکز تنش</a:t>
            </a:r>
            <a:endParaRPr lang="en-US" dirty="0">
              <a:cs typeface="B Nazanin" pitchFamily="2" charset="-78"/>
            </a:endParaRPr>
          </a:p>
        </p:txBody>
      </p:sp>
      <p:cxnSp>
        <p:nvCxnSpPr>
          <p:cNvPr id="7" name="Straight Arrow Connector 6"/>
          <p:cNvCxnSpPr/>
          <p:nvPr/>
        </p:nvCxnSpPr>
        <p:spPr>
          <a:xfrm flipV="1">
            <a:off x="1752600" y="76200"/>
            <a:ext cx="762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43200" y="11668"/>
            <a:ext cx="1600200" cy="369332"/>
          </a:xfrm>
          <a:prstGeom prst="rect">
            <a:avLst/>
          </a:prstGeom>
          <a:noFill/>
        </p:spPr>
        <p:txBody>
          <a:bodyPr wrap="square" rtlCol="0">
            <a:spAutoFit/>
          </a:bodyPr>
          <a:lstStyle/>
          <a:p>
            <a:r>
              <a:rPr lang="fa-IR" dirty="0" smtClean="0">
                <a:cs typeface="B Nazanin" pitchFamily="2" charset="-78"/>
              </a:rPr>
              <a:t>تنش حداکثر مجاز</a:t>
            </a:r>
            <a:endParaRPr lang="en-US" dirty="0">
              <a:cs typeface="B Nazanin" pitchFamily="2" charset="-78"/>
            </a:endParaRPr>
          </a:p>
        </p:txBody>
      </p:sp>
      <p:cxnSp>
        <p:nvCxnSpPr>
          <p:cNvPr id="10" name="Straight Arrow Connector 9"/>
          <p:cNvCxnSpPr/>
          <p:nvPr/>
        </p:nvCxnSpPr>
        <p:spPr>
          <a:xfrm>
            <a:off x="2057400" y="990600"/>
            <a:ext cx="685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3200" y="1066800"/>
            <a:ext cx="1447800" cy="369332"/>
          </a:xfrm>
          <a:prstGeom prst="rect">
            <a:avLst/>
          </a:prstGeom>
          <a:noFill/>
        </p:spPr>
        <p:txBody>
          <a:bodyPr wrap="square" rtlCol="0">
            <a:spAutoFit/>
          </a:bodyPr>
          <a:lstStyle/>
          <a:p>
            <a:pPr algn="r" rtl="1"/>
            <a:r>
              <a:rPr lang="fa-IR" dirty="0" smtClean="0">
                <a:cs typeface="B Nazanin" pitchFamily="2" charset="-78"/>
              </a:rPr>
              <a:t>تنش میانگین</a:t>
            </a:r>
            <a:endParaRPr lang="en-US" dirty="0">
              <a:cs typeface="B Nazanin" pitchFamily="2" charset="-78"/>
            </a:endParaRPr>
          </a:p>
        </p:txBody>
      </p:sp>
      <p:sp>
        <p:nvSpPr>
          <p:cNvPr id="15" name="TextBox 14"/>
          <p:cNvSpPr txBox="1"/>
          <p:nvPr/>
        </p:nvSpPr>
        <p:spPr>
          <a:xfrm>
            <a:off x="5029200" y="457200"/>
            <a:ext cx="3810000" cy="707886"/>
          </a:xfrm>
          <a:prstGeom prst="rect">
            <a:avLst/>
          </a:prstGeom>
          <a:noFill/>
        </p:spPr>
        <p:txBody>
          <a:bodyPr wrap="square" rtlCol="0">
            <a:spAutoFit/>
          </a:bodyPr>
          <a:lstStyle/>
          <a:p>
            <a:pPr algn="r" rtl="1"/>
            <a:r>
              <a:rPr lang="fa-IR" sz="2000" b="1" dirty="0" smtClean="0">
                <a:solidFill>
                  <a:srgbClr val="FF0000"/>
                </a:solidFill>
                <a:cs typeface="B Nazanin" pitchFamily="2" charset="-78"/>
              </a:rPr>
              <a:t>این فرمول وقتی درست است که تنش حداکثر از حدتناسب آن ماده بیشتر نشود.</a:t>
            </a:r>
            <a:endParaRPr lang="en-US" sz="2000" b="1" dirty="0">
              <a:solidFill>
                <a:srgbClr val="FF0000"/>
              </a:solidFill>
              <a:cs typeface="B Nazanin" pitchFamily="2" charset="-78"/>
            </a:endParaRPr>
          </a:p>
        </p:txBody>
      </p:sp>
      <p:sp>
        <p:nvSpPr>
          <p:cNvPr id="16" name="TextBox 15"/>
          <p:cNvSpPr txBox="1"/>
          <p:nvPr/>
        </p:nvSpPr>
        <p:spPr>
          <a:xfrm>
            <a:off x="1447800" y="6324600"/>
            <a:ext cx="6553200" cy="461665"/>
          </a:xfrm>
          <a:prstGeom prst="rect">
            <a:avLst/>
          </a:prstGeom>
          <a:noFill/>
        </p:spPr>
        <p:txBody>
          <a:bodyPr wrap="square" rtlCol="0">
            <a:spAutoFit/>
          </a:bodyPr>
          <a:lstStyle/>
          <a:p>
            <a:pPr algn="ctr" rtl="1"/>
            <a:r>
              <a:rPr lang="fa-IR" sz="2400" b="1" dirty="0" smtClean="0">
                <a:cs typeface="B Nazanin" pitchFamily="2" charset="-78"/>
              </a:rPr>
              <a:t>ضریب تمرکز تنش در میله های تخت در بارگذاری محوری</a:t>
            </a:r>
            <a:endParaRPr lang="en-US" sz="2400" b="1" dirty="0">
              <a:cs typeface="B Nazanin" pitchFamily="2" charset="-78"/>
            </a:endParaRPr>
          </a:p>
        </p:txBody>
      </p:sp>
      <p:pic>
        <p:nvPicPr>
          <p:cNvPr id="37894" name="Picture 6"/>
          <p:cNvPicPr>
            <a:picLocks noChangeAspect="1" noChangeArrowheads="1"/>
          </p:cNvPicPr>
          <p:nvPr/>
        </p:nvPicPr>
        <p:blipFill>
          <a:blip r:embed="rId3"/>
          <a:srcRect/>
          <a:stretch>
            <a:fillRect/>
          </a:stretch>
        </p:blipFill>
        <p:spPr bwMode="auto">
          <a:xfrm>
            <a:off x="3810000" y="1828800"/>
            <a:ext cx="1219200" cy="409903"/>
          </a:xfrm>
          <a:prstGeom prst="rect">
            <a:avLst/>
          </a:prstGeom>
          <a:noFill/>
          <a:ln w="9525">
            <a:noFill/>
            <a:miter lim="800000"/>
            <a:headEnd/>
            <a:tailEnd/>
          </a:ln>
          <a:effectLst/>
        </p:spPr>
      </p:pic>
      <p:pic>
        <p:nvPicPr>
          <p:cNvPr id="23554" name="Picture 2"/>
          <p:cNvPicPr>
            <a:picLocks noChangeAspect="1" noChangeArrowheads="1"/>
          </p:cNvPicPr>
          <p:nvPr/>
        </p:nvPicPr>
        <p:blipFill>
          <a:blip r:embed="rId4"/>
          <a:srcRect/>
          <a:stretch>
            <a:fillRect/>
          </a:stretch>
        </p:blipFill>
        <p:spPr bwMode="auto">
          <a:xfrm>
            <a:off x="0" y="2305050"/>
            <a:ext cx="8763000" cy="38671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7894"/>
                                        </p:tgtEl>
                                        <p:attrNameLst>
                                          <p:attrName>style.visibility</p:attrName>
                                        </p:attrNameLst>
                                      </p:cBhvr>
                                      <p:to>
                                        <p:strVal val="visible"/>
                                      </p:to>
                                    </p:set>
                                    <p:animEffect transition="in" filter="fade">
                                      <p:cBhvr>
                                        <p:cTn id="42" dur="1000"/>
                                        <p:tgtEl>
                                          <p:spTgt spid="37894"/>
                                        </p:tgtEl>
                                      </p:cBhvr>
                                    </p:animEffect>
                                    <p:anim calcmode="lin" valueType="num">
                                      <p:cBhvr>
                                        <p:cTn id="43" dur="1000" fill="hold"/>
                                        <p:tgtEl>
                                          <p:spTgt spid="37894"/>
                                        </p:tgtEl>
                                        <p:attrNameLst>
                                          <p:attrName>ppt_x</p:attrName>
                                        </p:attrNameLst>
                                      </p:cBhvr>
                                      <p:tavLst>
                                        <p:tav tm="0">
                                          <p:val>
                                            <p:strVal val="#ppt_x"/>
                                          </p:val>
                                        </p:tav>
                                        <p:tav tm="100000">
                                          <p:val>
                                            <p:strVal val="#ppt_x"/>
                                          </p:val>
                                        </p:tav>
                                      </p:tavLst>
                                    </p:anim>
                                    <p:anim calcmode="lin" valueType="num">
                                      <p:cBhvr>
                                        <p:cTn id="44" dur="1000" fill="hold"/>
                                        <p:tgtEl>
                                          <p:spTgt spid="3789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7890"/>
                                        </p:tgtEl>
                                        <p:attrNameLst>
                                          <p:attrName>style.visibility</p:attrName>
                                        </p:attrNameLst>
                                      </p:cBhvr>
                                      <p:to>
                                        <p:strVal val="visible"/>
                                      </p:to>
                                    </p:set>
                                    <p:animEffect transition="in" filter="fade">
                                      <p:cBhvr>
                                        <p:cTn id="47" dur="1000"/>
                                        <p:tgtEl>
                                          <p:spTgt spid="37890"/>
                                        </p:tgtEl>
                                      </p:cBhvr>
                                    </p:animEffect>
                                    <p:anim calcmode="lin" valueType="num">
                                      <p:cBhvr>
                                        <p:cTn id="48" dur="1000" fill="hold"/>
                                        <p:tgtEl>
                                          <p:spTgt spid="37890"/>
                                        </p:tgtEl>
                                        <p:attrNameLst>
                                          <p:attrName>ppt_x</p:attrName>
                                        </p:attrNameLst>
                                      </p:cBhvr>
                                      <p:tavLst>
                                        <p:tav tm="0">
                                          <p:val>
                                            <p:strVal val="#ppt_x"/>
                                          </p:val>
                                        </p:tav>
                                        <p:tav tm="100000">
                                          <p:val>
                                            <p:strVal val="#ppt_x"/>
                                          </p:val>
                                        </p:tav>
                                      </p:tavLst>
                                    </p:anim>
                                    <p:anim calcmode="lin" valueType="num">
                                      <p:cBhvr>
                                        <p:cTn id="49" dur="1000" fill="hold"/>
                                        <p:tgtEl>
                                          <p:spTgt spid="3789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5" grpId="0"/>
      <p:bldP spid="1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0"/>
            <a:ext cx="8382000" cy="1569660"/>
          </a:xfrm>
          <a:prstGeom prst="rect">
            <a:avLst/>
          </a:prstGeom>
          <a:solidFill>
            <a:schemeClr val="accent3">
              <a:lumMod val="40000"/>
              <a:lumOff val="60000"/>
            </a:schemeClr>
          </a:solidFill>
        </p:spPr>
        <p:txBody>
          <a:bodyPr wrap="square" rtlCol="0">
            <a:spAutoFit/>
          </a:bodyPr>
          <a:lstStyle/>
          <a:p>
            <a:pPr algn="just" rtl="1"/>
            <a:r>
              <a:rPr lang="fa-IR" sz="2400" b="1" dirty="0" smtClean="0">
                <a:cs typeface="B Nazanin" pitchFamily="2" charset="-78"/>
              </a:rPr>
              <a:t>مثال</a:t>
            </a:r>
            <a:r>
              <a:rPr lang="fa-IR" sz="2400" dirty="0" smtClean="0">
                <a:cs typeface="B Nazanin" pitchFamily="2" charset="-78"/>
              </a:rPr>
              <a:t>: مطلوب است تعیین بزرگترین بار محوری </a:t>
            </a:r>
            <a:r>
              <a:rPr lang="en-US" sz="2400" dirty="0" smtClean="0">
                <a:cs typeface="B Nazanin" pitchFamily="2" charset="-78"/>
              </a:rPr>
              <a:t>P </a:t>
            </a:r>
            <a:r>
              <a:rPr lang="fa-IR" sz="2400" dirty="0" smtClean="0">
                <a:cs typeface="B Nazanin" pitchFamily="2" charset="-78"/>
              </a:rPr>
              <a:t> که میله ای فولادی با ایمنی تحمل میکند. این میله از دو قسمت تشکیل شده که ضخامت هردو </a:t>
            </a:r>
            <a:r>
              <a:rPr lang="en-US" sz="2400" dirty="0" smtClean="0">
                <a:cs typeface="B Nazanin" pitchFamily="2" charset="-78"/>
              </a:rPr>
              <a:t> 10mm</a:t>
            </a:r>
            <a:r>
              <a:rPr lang="fa-IR" sz="2400" dirty="0" smtClean="0">
                <a:cs typeface="B Nazanin" pitchFamily="2" charset="-78"/>
              </a:rPr>
              <a:t> است و به ترتیب </a:t>
            </a:r>
            <a:r>
              <a:rPr lang="en-US" sz="2400" dirty="0" smtClean="0">
                <a:cs typeface="B Nazanin" pitchFamily="2" charset="-78"/>
              </a:rPr>
              <a:t>60mm , 40mm </a:t>
            </a:r>
            <a:r>
              <a:rPr lang="fa-IR" sz="2400" dirty="0" smtClean="0">
                <a:cs typeface="B Nazanin" pitchFamily="2" charset="-78"/>
              </a:rPr>
              <a:t> پهنا دارند و توسط گرده هایی به شعاع </a:t>
            </a:r>
            <a:r>
              <a:rPr lang="en-US" sz="2400" dirty="0" smtClean="0">
                <a:cs typeface="B Nazanin" pitchFamily="2" charset="-78"/>
              </a:rPr>
              <a:t>r=8mm </a:t>
            </a:r>
            <a:r>
              <a:rPr lang="fa-IR" sz="2400" dirty="0" smtClean="0">
                <a:cs typeface="B Nazanin" pitchFamily="2" charset="-78"/>
              </a:rPr>
              <a:t> به هم متصل شده اند.فرض کنید تنش قائم مجاز </a:t>
            </a:r>
            <a:r>
              <a:rPr lang="en-US" sz="2400" dirty="0" smtClean="0">
                <a:cs typeface="B Nazanin" pitchFamily="2" charset="-78"/>
              </a:rPr>
              <a:t>165MP</a:t>
            </a:r>
            <a:r>
              <a:rPr lang="fa-IR" sz="2400" dirty="0" smtClean="0">
                <a:cs typeface="B Nazanin" pitchFamily="2" charset="-78"/>
              </a:rPr>
              <a:t> باشد.</a:t>
            </a:r>
          </a:p>
        </p:txBody>
      </p:sp>
      <p:sp>
        <p:nvSpPr>
          <p:cNvPr id="3" name="TextBox 2"/>
          <p:cNvSpPr txBox="1"/>
          <p:nvPr/>
        </p:nvSpPr>
        <p:spPr>
          <a:xfrm>
            <a:off x="3733800" y="1676400"/>
            <a:ext cx="5105400" cy="461665"/>
          </a:xfrm>
          <a:prstGeom prst="rect">
            <a:avLst/>
          </a:prstGeom>
          <a:noFill/>
        </p:spPr>
        <p:txBody>
          <a:bodyPr wrap="square" rtlCol="0">
            <a:spAutoFit/>
          </a:bodyPr>
          <a:lstStyle/>
          <a:p>
            <a:pPr algn="r" rtl="1"/>
            <a:r>
              <a:rPr lang="fa-IR" sz="2400" b="1" dirty="0" smtClean="0">
                <a:cs typeface="B Nazanin" pitchFamily="2" charset="-78"/>
              </a:rPr>
              <a:t>ابتدا نسبت های زیر را تشکیل می دهیم:</a:t>
            </a:r>
          </a:p>
        </p:txBody>
      </p:sp>
      <p:sp>
        <p:nvSpPr>
          <p:cNvPr id="4" name="TextBox 3"/>
          <p:cNvSpPr txBox="1"/>
          <p:nvPr/>
        </p:nvSpPr>
        <p:spPr>
          <a:xfrm>
            <a:off x="0" y="2895600"/>
            <a:ext cx="8915400" cy="677108"/>
          </a:xfrm>
          <a:prstGeom prst="rect">
            <a:avLst/>
          </a:prstGeom>
          <a:noFill/>
        </p:spPr>
        <p:txBody>
          <a:bodyPr wrap="square" rtlCol="0">
            <a:spAutoFit/>
          </a:bodyPr>
          <a:lstStyle/>
          <a:p>
            <a:pPr algn="r" rtl="1"/>
            <a:r>
              <a:rPr lang="fa-IR" sz="2000" b="1" dirty="0" smtClean="0">
                <a:cs typeface="B Nazanin" pitchFamily="2" charset="-78"/>
              </a:rPr>
              <a:t>به کمک منحنی  متناظر با </a:t>
            </a:r>
            <a:r>
              <a:rPr lang="en-US" sz="2000" b="1" dirty="0" smtClean="0">
                <a:cs typeface="B Nazanin" pitchFamily="2" charset="-78"/>
              </a:rPr>
              <a:t>D/d=1.5 </a:t>
            </a:r>
            <a:r>
              <a:rPr lang="fa-IR" sz="2000" b="1" dirty="0" smtClean="0">
                <a:cs typeface="B Nazanin" pitchFamily="2" charset="-78"/>
              </a:rPr>
              <a:t> مقدار ضریب تمرکز تنش را به ازای </a:t>
            </a:r>
            <a:r>
              <a:rPr lang="en-US" sz="2000" b="1" dirty="0" smtClean="0">
                <a:cs typeface="B Nazanin" pitchFamily="2" charset="-78"/>
              </a:rPr>
              <a:t>r/d=0.2 </a:t>
            </a:r>
            <a:r>
              <a:rPr lang="fa-IR" sz="2000" b="1" dirty="0" smtClean="0">
                <a:cs typeface="B Nazanin" pitchFamily="2" charset="-78"/>
              </a:rPr>
              <a:t> پیدا میکنیم.</a:t>
            </a:r>
          </a:p>
          <a:p>
            <a:pPr algn="ctr" rtl="1"/>
            <a:r>
              <a:rPr lang="en-US" dirty="0" smtClean="0">
                <a:latin typeface="Times New Roman" pitchFamily="18" charset="0"/>
                <a:cs typeface="Times New Roman" pitchFamily="18" charset="0"/>
              </a:rPr>
              <a:t>K=1.82</a:t>
            </a:r>
          </a:p>
        </p:txBody>
      </p:sp>
      <p:pic>
        <p:nvPicPr>
          <p:cNvPr id="38914" name="Picture 2"/>
          <p:cNvPicPr>
            <a:picLocks noChangeAspect="1" noChangeArrowheads="1"/>
          </p:cNvPicPr>
          <p:nvPr/>
        </p:nvPicPr>
        <p:blipFill>
          <a:blip r:embed="rId2"/>
          <a:srcRect/>
          <a:stretch>
            <a:fillRect/>
          </a:stretch>
        </p:blipFill>
        <p:spPr bwMode="auto">
          <a:xfrm>
            <a:off x="152400" y="2057400"/>
            <a:ext cx="4209738" cy="7620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228600" y="3733800"/>
            <a:ext cx="1952625" cy="1280410"/>
          </a:xfrm>
          <a:prstGeom prst="rect">
            <a:avLst/>
          </a:prstGeom>
          <a:noFill/>
          <a:ln w="9525">
            <a:noFill/>
            <a:miter lim="800000"/>
            <a:headEnd/>
            <a:tailEnd/>
          </a:ln>
          <a:effectLst/>
        </p:spPr>
      </p:pic>
      <p:pic>
        <p:nvPicPr>
          <p:cNvPr id="38915" name="Picture 3"/>
          <p:cNvPicPr>
            <a:picLocks noChangeAspect="1" noChangeArrowheads="1"/>
          </p:cNvPicPr>
          <p:nvPr/>
        </p:nvPicPr>
        <p:blipFill>
          <a:blip r:embed="rId4"/>
          <a:srcRect/>
          <a:stretch>
            <a:fillRect/>
          </a:stretch>
        </p:blipFill>
        <p:spPr bwMode="auto">
          <a:xfrm>
            <a:off x="2819400" y="4038600"/>
            <a:ext cx="1621415" cy="666750"/>
          </a:xfrm>
          <a:prstGeom prst="rect">
            <a:avLst/>
          </a:prstGeom>
          <a:noFill/>
          <a:ln w="9525">
            <a:noFill/>
            <a:miter lim="800000"/>
            <a:headEnd/>
            <a:tailEnd/>
          </a:ln>
          <a:effectLst/>
        </p:spPr>
      </p:pic>
      <p:sp>
        <p:nvSpPr>
          <p:cNvPr id="8" name="Right Arrow 7"/>
          <p:cNvSpPr/>
          <p:nvPr/>
        </p:nvSpPr>
        <p:spPr>
          <a:xfrm>
            <a:off x="1981200" y="4267200"/>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4800600"/>
            <a:ext cx="8458200" cy="1200329"/>
          </a:xfrm>
          <a:prstGeom prst="rect">
            <a:avLst/>
          </a:prstGeom>
          <a:noFill/>
        </p:spPr>
        <p:txBody>
          <a:bodyPr wrap="square" rtlCol="0">
            <a:spAutoFit/>
          </a:bodyPr>
          <a:lstStyle/>
          <a:p>
            <a:pPr algn="r" rtl="1"/>
            <a:r>
              <a:rPr lang="fa-IR" sz="2400" b="1" dirty="0" smtClean="0">
                <a:cs typeface="B Nazanin" pitchFamily="2" charset="-78"/>
              </a:rPr>
              <a:t>اما </a:t>
            </a:r>
            <a:r>
              <a:rPr lang="en-US" sz="2400" b="1" dirty="0" err="1" smtClean="0">
                <a:cs typeface="B Nazanin" pitchFamily="2" charset="-78"/>
              </a:rPr>
              <a:t>σ</a:t>
            </a:r>
            <a:r>
              <a:rPr lang="en-US" sz="2400" b="1" baseline="-25000" dirty="0" err="1" smtClean="0">
                <a:cs typeface="B Nazanin" pitchFamily="2" charset="-78"/>
              </a:rPr>
              <a:t>max</a:t>
            </a:r>
            <a:r>
              <a:rPr lang="fa-IR" sz="2400" b="1" dirty="0" smtClean="0">
                <a:cs typeface="B Nazanin" pitchFamily="2" charset="-78"/>
              </a:rPr>
              <a:t> نباید از تنش مجاز</a:t>
            </a:r>
            <a:r>
              <a:rPr lang="en-US" sz="2400" b="1" dirty="0" err="1" smtClean="0">
                <a:cs typeface="B Nazanin" pitchFamily="2" charset="-78"/>
              </a:rPr>
              <a:t>MPa</a:t>
            </a:r>
            <a:r>
              <a:rPr lang="fa-IR" sz="2400" b="1" dirty="0" smtClean="0">
                <a:cs typeface="B Nazanin" pitchFamily="2" charset="-78"/>
              </a:rPr>
              <a:t> 165</a:t>
            </a:r>
            <a:r>
              <a:rPr lang="en-US" sz="2400" b="1" dirty="0" smtClean="0">
                <a:cs typeface="B Nazanin" pitchFamily="2" charset="-78"/>
              </a:rPr>
              <a:t> </a:t>
            </a:r>
            <a:r>
              <a:rPr lang="fa-IR" sz="2400" b="1" dirty="0" smtClean="0">
                <a:cs typeface="B Nazanin" pitchFamily="2" charset="-78"/>
              </a:rPr>
              <a:t>بیشتر شود. با قرار دادن این مقدار بجای </a:t>
            </a:r>
            <a:r>
              <a:rPr lang="en-US" sz="2400" b="1" dirty="0" err="1" smtClean="0">
                <a:cs typeface="B Nazanin" pitchFamily="2" charset="-78"/>
              </a:rPr>
              <a:t>σ</a:t>
            </a:r>
            <a:r>
              <a:rPr lang="en-US" sz="2400" b="1" baseline="-25000" dirty="0" err="1" smtClean="0">
                <a:cs typeface="B Nazanin" pitchFamily="2" charset="-78"/>
              </a:rPr>
              <a:t>max</a:t>
            </a:r>
            <a:r>
              <a:rPr lang="fa-IR" sz="2400" b="1" baseline="-25000" dirty="0" smtClean="0">
                <a:cs typeface="B Nazanin" pitchFamily="2" charset="-78"/>
              </a:rPr>
              <a:t> </a:t>
            </a:r>
            <a:r>
              <a:rPr lang="fa-IR" sz="2400" b="1" dirty="0" smtClean="0">
                <a:cs typeface="B Nazanin" pitchFamily="2" charset="-78"/>
              </a:rPr>
              <a:t>در می یابیم که تنش میانگین در باریکترین قسمت میله نباید از مقدار زیر بیشتر شود: </a:t>
            </a:r>
            <a:endParaRPr lang="en-US" sz="2400" b="1" dirty="0" smtClean="0">
              <a:cs typeface="B Nazanin" pitchFamily="2" charset="-78"/>
            </a:endParaRPr>
          </a:p>
        </p:txBody>
      </p:sp>
      <p:pic>
        <p:nvPicPr>
          <p:cNvPr id="38916" name="Picture 4"/>
          <p:cNvPicPr>
            <a:picLocks noChangeAspect="1" noChangeArrowheads="1"/>
          </p:cNvPicPr>
          <p:nvPr/>
        </p:nvPicPr>
        <p:blipFill>
          <a:blip r:embed="rId5"/>
          <a:srcRect/>
          <a:stretch>
            <a:fillRect/>
          </a:stretch>
        </p:blipFill>
        <p:spPr bwMode="auto">
          <a:xfrm>
            <a:off x="796365" y="5867400"/>
            <a:ext cx="3119717" cy="685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8914"/>
                                        </p:tgtEl>
                                        <p:attrNameLst>
                                          <p:attrName>style.visibility</p:attrName>
                                        </p:attrNameLst>
                                      </p:cBhvr>
                                      <p:to>
                                        <p:strVal val="visible"/>
                                      </p:to>
                                    </p:set>
                                    <p:animEffect transition="in" filter="fade">
                                      <p:cBhvr>
                                        <p:cTn id="19" dur="1000"/>
                                        <p:tgtEl>
                                          <p:spTgt spid="38914"/>
                                        </p:tgtEl>
                                      </p:cBhvr>
                                    </p:animEffect>
                                    <p:anim calcmode="lin" valueType="num">
                                      <p:cBhvr>
                                        <p:cTn id="20" dur="1000" fill="hold"/>
                                        <p:tgtEl>
                                          <p:spTgt spid="38914"/>
                                        </p:tgtEl>
                                        <p:attrNameLst>
                                          <p:attrName>ppt_x</p:attrName>
                                        </p:attrNameLst>
                                      </p:cBhvr>
                                      <p:tavLst>
                                        <p:tav tm="0">
                                          <p:val>
                                            <p:strVal val="#ppt_x"/>
                                          </p:val>
                                        </p:tav>
                                        <p:tav tm="100000">
                                          <p:val>
                                            <p:strVal val="#ppt_x"/>
                                          </p:val>
                                        </p:tav>
                                      </p:tavLst>
                                    </p:anim>
                                    <p:anim calcmode="lin" valueType="num">
                                      <p:cBhvr>
                                        <p:cTn id="21" dur="1000" fill="hold"/>
                                        <p:tgtEl>
                                          <p:spTgt spid="389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8915"/>
                                        </p:tgtEl>
                                        <p:attrNameLst>
                                          <p:attrName>style.visibility</p:attrName>
                                        </p:attrNameLst>
                                      </p:cBhvr>
                                      <p:to>
                                        <p:strVal val="visible"/>
                                      </p:to>
                                    </p:set>
                                    <p:animEffect transition="in" filter="fade">
                                      <p:cBhvr>
                                        <p:cTn id="29" dur="1000"/>
                                        <p:tgtEl>
                                          <p:spTgt spid="38915"/>
                                        </p:tgtEl>
                                      </p:cBhvr>
                                    </p:animEffect>
                                    <p:anim calcmode="lin" valueType="num">
                                      <p:cBhvr>
                                        <p:cTn id="30" dur="1000" fill="hold"/>
                                        <p:tgtEl>
                                          <p:spTgt spid="38915"/>
                                        </p:tgtEl>
                                        <p:attrNameLst>
                                          <p:attrName>ppt_x</p:attrName>
                                        </p:attrNameLst>
                                      </p:cBhvr>
                                      <p:tavLst>
                                        <p:tav tm="0">
                                          <p:val>
                                            <p:strVal val="#ppt_x"/>
                                          </p:val>
                                        </p:tav>
                                        <p:tav tm="100000">
                                          <p:val>
                                            <p:strVal val="#ppt_x"/>
                                          </p:val>
                                        </p:tav>
                                      </p:tavLst>
                                    </p:anim>
                                    <p:anim calcmode="lin" valueType="num">
                                      <p:cBhvr>
                                        <p:cTn id="31" dur="1000" fill="hold"/>
                                        <p:tgtEl>
                                          <p:spTgt spid="389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8916"/>
                                        </p:tgtEl>
                                        <p:attrNameLst>
                                          <p:attrName>style.visibility</p:attrName>
                                        </p:attrNameLst>
                                      </p:cBhvr>
                                      <p:to>
                                        <p:strVal val="visible"/>
                                      </p:to>
                                    </p:set>
                                    <p:animEffect transition="in" filter="fade">
                                      <p:cBhvr>
                                        <p:cTn id="51" dur="1000"/>
                                        <p:tgtEl>
                                          <p:spTgt spid="38916"/>
                                        </p:tgtEl>
                                      </p:cBhvr>
                                    </p:animEffect>
                                    <p:anim calcmode="lin" valueType="num">
                                      <p:cBhvr>
                                        <p:cTn id="52" dur="1000" fill="hold"/>
                                        <p:tgtEl>
                                          <p:spTgt spid="38916"/>
                                        </p:tgtEl>
                                        <p:attrNameLst>
                                          <p:attrName>ppt_x</p:attrName>
                                        </p:attrNameLst>
                                      </p:cBhvr>
                                      <p:tavLst>
                                        <p:tav tm="0">
                                          <p:val>
                                            <p:strVal val="#ppt_x"/>
                                          </p:val>
                                        </p:tav>
                                        <p:tav tm="100000">
                                          <p:val>
                                            <p:strVal val="#ppt_x"/>
                                          </p:val>
                                        </p:tav>
                                      </p:tavLst>
                                    </p:anim>
                                    <p:anim calcmode="lin" valueType="num">
                                      <p:cBhvr>
                                        <p:cTn id="53" dur="1000" fill="hold"/>
                                        <p:tgtEl>
                                          <p:spTgt spid="389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animBg="1"/>
      <p:bldP spid="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2971800" y="304800"/>
            <a:ext cx="1604255" cy="509587"/>
          </a:xfrm>
          <a:prstGeom prst="rect">
            <a:avLst/>
          </a:prstGeom>
          <a:noFill/>
          <a:ln w="9525">
            <a:noFill/>
            <a:miter lim="800000"/>
            <a:headEnd/>
            <a:tailEnd/>
          </a:ln>
          <a:effectLst/>
        </p:spPr>
      </p:pic>
      <p:sp>
        <p:nvSpPr>
          <p:cNvPr id="3" name="TextBox 2"/>
          <p:cNvSpPr txBox="1"/>
          <p:nvPr/>
        </p:nvSpPr>
        <p:spPr>
          <a:xfrm>
            <a:off x="7696200" y="152400"/>
            <a:ext cx="1066800" cy="523220"/>
          </a:xfrm>
          <a:prstGeom prst="rect">
            <a:avLst/>
          </a:prstGeom>
          <a:noFill/>
        </p:spPr>
        <p:txBody>
          <a:bodyPr wrap="square" rtlCol="0">
            <a:spAutoFit/>
          </a:bodyPr>
          <a:lstStyle/>
          <a:p>
            <a:pPr algn="r" rtl="1"/>
            <a:r>
              <a:rPr lang="fa-IR" sz="2800" dirty="0" smtClean="0">
                <a:cs typeface="B Nazanin" pitchFamily="2" charset="-78"/>
              </a:rPr>
              <a:t>چون:</a:t>
            </a:r>
            <a:endParaRPr lang="en-US" sz="2800" dirty="0">
              <a:cs typeface="B Nazanin" pitchFamily="2" charset="-78"/>
            </a:endParaRPr>
          </a:p>
        </p:txBody>
      </p:sp>
      <p:pic>
        <p:nvPicPr>
          <p:cNvPr id="39939" name="Picture 3"/>
          <p:cNvPicPr>
            <a:picLocks noChangeAspect="1" noChangeArrowheads="1"/>
          </p:cNvPicPr>
          <p:nvPr/>
        </p:nvPicPr>
        <p:blipFill>
          <a:blip r:embed="rId3"/>
          <a:srcRect/>
          <a:stretch>
            <a:fillRect/>
          </a:stretch>
        </p:blipFill>
        <p:spPr bwMode="auto">
          <a:xfrm>
            <a:off x="1295400" y="1752600"/>
            <a:ext cx="6400800" cy="1371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1000"/>
                                        <p:tgtEl>
                                          <p:spTgt spid="39938"/>
                                        </p:tgtEl>
                                      </p:cBhvr>
                                    </p:animEffect>
                                    <p:anim calcmode="lin" valueType="num">
                                      <p:cBhvr>
                                        <p:cTn id="8" dur="1000" fill="hold"/>
                                        <p:tgtEl>
                                          <p:spTgt spid="39938"/>
                                        </p:tgtEl>
                                        <p:attrNameLst>
                                          <p:attrName>ppt_x</p:attrName>
                                        </p:attrNameLst>
                                      </p:cBhvr>
                                      <p:tavLst>
                                        <p:tav tm="0">
                                          <p:val>
                                            <p:strVal val="#ppt_x"/>
                                          </p:val>
                                        </p:tav>
                                        <p:tav tm="100000">
                                          <p:val>
                                            <p:strVal val="#ppt_x"/>
                                          </p:val>
                                        </p:tav>
                                      </p:tavLst>
                                    </p:anim>
                                    <p:anim calcmode="lin" valueType="num">
                                      <p:cBhvr>
                                        <p:cTn id="9" dur="1000" fill="hold"/>
                                        <p:tgtEl>
                                          <p:spTgt spid="399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939"/>
                                        </p:tgtEl>
                                        <p:attrNameLst>
                                          <p:attrName>style.visibility</p:attrName>
                                        </p:attrNameLst>
                                      </p:cBhvr>
                                      <p:to>
                                        <p:strVal val="visible"/>
                                      </p:to>
                                    </p:set>
                                    <p:animEffect transition="in" filter="fade">
                                      <p:cBhvr>
                                        <p:cTn id="17" dur="1000"/>
                                        <p:tgtEl>
                                          <p:spTgt spid="39939"/>
                                        </p:tgtEl>
                                      </p:cBhvr>
                                    </p:animEffect>
                                    <p:anim calcmode="lin" valueType="num">
                                      <p:cBhvr>
                                        <p:cTn id="18" dur="1000" fill="hold"/>
                                        <p:tgtEl>
                                          <p:spTgt spid="39939"/>
                                        </p:tgtEl>
                                        <p:attrNameLst>
                                          <p:attrName>ppt_x</p:attrName>
                                        </p:attrNameLst>
                                      </p:cBhvr>
                                      <p:tavLst>
                                        <p:tav tm="0">
                                          <p:val>
                                            <p:strVal val="#ppt_x"/>
                                          </p:val>
                                        </p:tav>
                                        <p:tav tm="100000">
                                          <p:val>
                                            <p:strVal val="#ppt_x"/>
                                          </p:val>
                                        </p:tav>
                                      </p:tavLst>
                                    </p:anim>
                                    <p:anim calcmode="lin" valueType="num">
                                      <p:cBhvr>
                                        <p:cTn id="19" dur="1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304800"/>
            <a:ext cx="4343400" cy="461665"/>
          </a:xfrm>
          <a:prstGeom prst="rect">
            <a:avLst/>
          </a:prstGeom>
          <a:solidFill>
            <a:schemeClr val="bg2">
              <a:lumMod val="50000"/>
            </a:schemeClr>
          </a:solidFill>
        </p:spPr>
        <p:txBody>
          <a:bodyPr wrap="square" rtlCol="0">
            <a:spAutoFit/>
          </a:bodyPr>
          <a:lstStyle/>
          <a:p>
            <a:pPr algn="r" rtl="1"/>
            <a:r>
              <a:rPr lang="fa-IR" sz="2400" b="1" dirty="0" smtClean="0">
                <a:cs typeface="B Nazanin" pitchFamily="2" charset="-78"/>
              </a:rPr>
              <a:t>تغییر شکل های مومسان یا پلاستیک</a:t>
            </a:r>
            <a:endParaRPr lang="en-US" sz="2400" b="1"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0" y="2971800"/>
            <a:ext cx="5562600" cy="3415508"/>
          </a:xfrm>
          <a:prstGeom prst="rect">
            <a:avLst/>
          </a:prstGeom>
          <a:noFill/>
          <a:ln w="9525">
            <a:noFill/>
            <a:miter lim="800000"/>
            <a:headEnd/>
            <a:tailEnd/>
          </a:ln>
          <a:effectLst/>
        </p:spPr>
      </p:pic>
      <p:sp>
        <p:nvSpPr>
          <p:cNvPr id="4" name="TextBox 3"/>
          <p:cNvSpPr txBox="1"/>
          <p:nvPr/>
        </p:nvSpPr>
        <p:spPr>
          <a:xfrm>
            <a:off x="2057400" y="1219200"/>
            <a:ext cx="6858000" cy="461665"/>
          </a:xfrm>
          <a:prstGeom prst="rect">
            <a:avLst/>
          </a:prstGeom>
          <a:noFill/>
        </p:spPr>
        <p:txBody>
          <a:bodyPr wrap="square" rtlCol="0">
            <a:spAutoFit/>
          </a:bodyPr>
          <a:lstStyle/>
          <a:p>
            <a:pPr algn="r" rtl="1"/>
            <a:r>
              <a:rPr lang="fa-IR" sz="2400" b="1" dirty="0" smtClean="0">
                <a:cs typeface="B Nazanin" pitchFamily="2" charset="-78"/>
              </a:rPr>
              <a:t>رابطه تنش- کرنش در مواد کشسان- مومسان مانند فولاد نرم </a:t>
            </a:r>
            <a:endParaRPr lang="en-US" sz="2400" b="1" dirty="0">
              <a:cs typeface="B Nazanin" pitchFamily="2" charset="-78"/>
            </a:endParaRPr>
          </a:p>
        </p:txBody>
      </p:sp>
      <p:sp>
        <p:nvSpPr>
          <p:cNvPr id="5" name="TextBox 4"/>
          <p:cNvSpPr txBox="1"/>
          <p:nvPr/>
        </p:nvSpPr>
        <p:spPr>
          <a:xfrm>
            <a:off x="304800" y="1828800"/>
            <a:ext cx="8534400" cy="830997"/>
          </a:xfrm>
          <a:prstGeom prst="rect">
            <a:avLst/>
          </a:prstGeom>
          <a:noFill/>
        </p:spPr>
        <p:txBody>
          <a:bodyPr wrap="square" rtlCol="0">
            <a:spAutoFit/>
          </a:bodyPr>
          <a:lstStyle/>
          <a:p>
            <a:pPr algn="just" rtl="1"/>
            <a:r>
              <a:rPr lang="fa-IR" sz="2400" b="1" dirty="0" smtClean="0">
                <a:cs typeface="B Nazanin" pitchFamily="2" charset="-78"/>
              </a:rPr>
              <a:t>تا زمانی که تنش کمتر از استحکام تسلیم </a:t>
            </a:r>
            <a:r>
              <a:rPr lang="el-GR" sz="2400" b="1" dirty="0" smtClean="0">
                <a:cs typeface="B Nazanin" pitchFamily="2" charset="-78"/>
              </a:rPr>
              <a:t>σ</a:t>
            </a:r>
            <a:r>
              <a:rPr lang="en-US" sz="2400" b="1" baseline="-25000" dirty="0" smtClean="0">
                <a:cs typeface="B Nazanin" pitchFamily="2" charset="-78"/>
              </a:rPr>
              <a:t>Y</a:t>
            </a:r>
            <a:r>
              <a:rPr lang="fa-IR" sz="2400" b="1" dirty="0" smtClean="0">
                <a:cs typeface="B Nazanin" pitchFamily="2" charset="-78"/>
              </a:rPr>
              <a:t>باشد ماده از قانون هوک تبعیت می کند و کشسان است</a:t>
            </a:r>
            <a:r>
              <a:rPr lang="fa-IR" dirty="0" smtClean="0"/>
              <a:t>.  </a:t>
            </a:r>
            <a:endParaRPr lang="en-US" dirty="0"/>
          </a:p>
        </p:txBody>
      </p:sp>
      <p:sp>
        <p:nvSpPr>
          <p:cNvPr id="6" name="TextBox 5"/>
          <p:cNvSpPr txBox="1"/>
          <p:nvPr/>
        </p:nvSpPr>
        <p:spPr>
          <a:xfrm>
            <a:off x="304800" y="2667000"/>
            <a:ext cx="8610600" cy="830997"/>
          </a:xfrm>
          <a:prstGeom prst="rect">
            <a:avLst/>
          </a:prstGeom>
          <a:noFill/>
        </p:spPr>
        <p:txBody>
          <a:bodyPr wrap="square" rtlCol="0">
            <a:spAutoFit/>
          </a:bodyPr>
          <a:lstStyle/>
          <a:p>
            <a:pPr algn="just" rtl="1"/>
            <a:r>
              <a:rPr lang="fa-IR" sz="2400" b="1" dirty="0" smtClean="0">
                <a:cs typeface="B Nazanin" pitchFamily="2" charset="-78"/>
              </a:rPr>
              <a:t>وقتی تنش به</a:t>
            </a:r>
            <a:r>
              <a:rPr lang="el-GR" sz="2400" b="1" dirty="0" smtClean="0">
                <a:cs typeface="B Nazanin" pitchFamily="2" charset="-78"/>
              </a:rPr>
              <a:t> σ</a:t>
            </a:r>
            <a:r>
              <a:rPr lang="en-US" sz="2400" b="1" baseline="-25000" dirty="0" smtClean="0">
                <a:cs typeface="B Nazanin" pitchFamily="2" charset="-78"/>
              </a:rPr>
              <a:t>Y</a:t>
            </a:r>
            <a:r>
              <a:rPr lang="fa-IR" sz="2400" b="1" dirty="0" smtClean="0">
                <a:cs typeface="B Nazanin" pitchFamily="2" charset="-78"/>
              </a:rPr>
              <a:t>می رسد ماده شروع به تسلیم می کند و به صورت مومسان تحت بار ثابت تغییر شکل می یابد. </a:t>
            </a:r>
            <a:endParaRPr lang="en-US" sz="2400" b="1" dirty="0" smtClean="0">
              <a:cs typeface="B Nazanin" pitchFamily="2" charset="-78"/>
            </a:endParaRPr>
          </a:p>
        </p:txBody>
      </p:sp>
      <p:cxnSp>
        <p:nvCxnSpPr>
          <p:cNvPr id="8" name="Straight Arrow Connector 7"/>
          <p:cNvCxnSpPr/>
          <p:nvPr/>
        </p:nvCxnSpPr>
        <p:spPr>
          <a:xfrm>
            <a:off x="2438400" y="5257800"/>
            <a:ext cx="1295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86200" y="5257800"/>
            <a:ext cx="1828800" cy="369332"/>
          </a:xfrm>
          <a:prstGeom prst="rect">
            <a:avLst/>
          </a:prstGeom>
          <a:noFill/>
        </p:spPr>
        <p:txBody>
          <a:bodyPr wrap="square" rtlCol="0">
            <a:spAutoFit/>
          </a:bodyPr>
          <a:lstStyle/>
          <a:p>
            <a:r>
              <a:rPr lang="fa-IR" b="1" dirty="0" smtClean="0">
                <a:cs typeface="B Nazanin" pitchFamily="2" charset="-78"/>
              </a:rPr>
              <a:t>بعد از برداشتن بار</a:t>
            </a:r>
            <a:endParaRPr lang="en-US" b="1" dirty="0">
              <a:cs typeface="B Nazanin" pitchFamily="2" charset="-78"/>
            </a:endParaRPr>
          </a:p>
        </p:txBody>
      </p:sp>
      <p:cxnSp>
        <p:nvCxnSpPr>
          <p:cNvPr id="11" name="Straight Arrow Connector 10"/>
          <p:cNvCxnSpPr/>
          <p:nvPr/>
        </p:nvCxnSpPr>
        <p:spPr>
          <a:xfrm flipV="1">
            <a:off x="1981200" y="3581400"/>
            <a:ext cx="1066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71800" y="3352800"/>
            <a:ext cx="1828800" cy="369332"/>
          </a:xfrm>
          <a:prstGeom prst="rect">
            <a:avLst/>
          </a:prstGeom>
          <a:noFill/>
        </p:spPr>
        <p:txBody>
          <a:bodyPr wrap="square" rtlCol="0">
            <a:spAutoFit/>
          </a:bodyPr>
          <a:lstStyle/>
          <a:p>
            <a:pPr algn="ctr"/>
            <a:r>
              <a:rPr lang="fa-IR" b="1" dirty="0" smtClean="0">
                <a:cs typeface="B Nazanin" pitchFamily="2" charset="-78"/>
              </a:rPr>
              <a:t>منحنی بارگذاری</a:t>
            </a:r>
            <a:endParaRPr lang="en-US" b="1" dirty="0">
              <a:cs typeface="B Nazanin" pitchFamily="2" charset="-78"/>
            </a:endParaRPr>
          </a:p>
        </p:txBody>
      </p:sp>
      <p:cxnSp>
        <p:nvCxnSpPr>
          <p:cNvPr id="14" name="Straight Arrow Connector 13"/>
          <p:cNvCxnSpPr/>
          <p:nvPr/>
        </p:nvCxnSpPr>
        <p:spPr>
          <a:xfrm rot="16200000" flipH="1">
            <a:off x="1104900" y="6210300"/>
            <a:ext cx="457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 y="6488668"/>
            <a:ext cx="6324600" cy="369332"/>
          </a:xfrm>
          <a:prstGeom prst="rect">
            <a:avLst/>
          </a:prstGeom>
          <a:noFill/>
        </p:spPr>
        <p:txBody>
          <a:bodyPr wrap="square" rtlCol="0">
            <a:spAutoFit/>
          </a:bodyPr>
          <a:lstStyle/>
          <a:p>
            <a:pPr algn="r" rtl="1"/>
            <a:r>
              <a:rPr lang="fa-IR" b="1" dirty="0" smtClean="0">
                <a:cs typeface="B Nazanin" pitchFamily="2" charset="-78"/>
              </a:rPr>
              <a:t> کرنش متناظر با تغییر شکل دائم یا مومسان حاصل از بارگذاری و برداشت بار</a:t>
            </a:r>
            <a:endParaRPr lang="en-US"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1000"/>
                                        <p:tgtEl>
                                          <p:spTgt spid="15362"/>
                                        </p:tgtEl>
                                      </p:cBhvr>
                                    </p:animEffect>
                                    <p:anim calcmode="lin" valueType="num">
                                      <p:cBhvr>
                                        <p:cTn id="18" dur="1000" fill="hold"/>
                                        <p:tgtEl>
                                          <p:spTgt spid="15362"/>
                                        </p:tgtEl>
                                        <p:attrNameLst>
                                          <p:attrName>ppt_x</p:attrName>
                                        </p:attrNameLst>
                                      </p:cBhvr>
                                      <p:tavLst>
                                        <p:tav tm="0">
                                          <p:val>
                                            <p:strVal val="#ppt_x"/>
                                          </p:val>
                                        </p:tav>
                                        <p:tav tm="100000">
                                          <p:val>
                                            <p:strVal val="#ppt_x"/>
                                          </p:val>
                                        </p:tav>
                                      </p:tavLst>
                                    </p:anim>
                                    <p:anim calcmode="lin" valueType="num">
                                      <p:cBhvr>
                                        <p:cTn id="19" dur="1000" fill="hold"/>
                                        <p:tgtEl>
                                          <p:spTgt spid="1536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9"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1"/>
            <a:ext cx="1524000" cy="1066799"/>
          </a:xfrm>
          <a:prstGeom prst="rect">
            <a:avLst/>
          </a:prstGeom>
          <a:noFill/>
          <a:ln w="9525">
            <a:noFill/>
            <a:miter lim="800000"/>
            <a:headEnd/>
            <a:tailEnd/>
          </a:ln>
        </p:spPr>
      </p:pic>
      <p:pic>
        <p:nvPicPr>
          <p:cNvPr id="13314" name="Picture 2"/>
          <p:cNvPicPr>
            <a:picLocks noChangeAspect="1" noChangeArrowheads="1"/>
          </p:cNvPicPr>
          <p:nvPr/>
        </p:nvPicPr>
        <p:blipFill>
          <a:blip r:embed="rId3"/>
          <a:srcRect/>
          <a:stretch>
            <a:fillRect/>
          </a:stretch>
        </p:blipFill>
        <p:spPr bwMode="auto">
          <a:xfrm>
            <a:off x="228600" y="1066800"/>
            <a:ext cx="8915400" cy="4438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heckerboard(across)">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8610600" cy="1323439"/>
          </a:xfrm>
          <a:prstGeom prst="rect">
            <a:avLst/>
          </a:prstGeom>
          <a:solidFill>
            <a:schemeClr val="bg2">
              <a:lumMod val="90000"/>
            </a:schemeClr>
          </a:solidFill>
        </p:spPr>
        <p:txBody>
          <a:bodyPr wrap="square" rtlCol="0">
            <a:spAutoFit/>
          </a:bodyPr>
          <a:lstStyle/>
          <a:p>
            <a:pPr algn="just" rtl="1"/>
            <a:r>
              <a:rPr lang="fa-IR" sz="2000" b="1" dirty="0" smtClean="0">
                <a:cs typeface="B Nazanin" pitchFamily="2" charset="-78"/>
              </a:rPr>
              <a:t>مثال: میله ای به طول </a:t>
            </a:r>
            <a:r>
              <a:rPr lang="en-US" sz="2000" b="1" dirty="0" smtClean="0">
                <a:cs typeface="B Nazanin" pitchFamily="2" charset="-78"/>
              </a:rPr>
              <a:t>L=500 mm</a:t>
            </a:r>
            <a:r>
              <a:rPr lang="fa-IR" sz="2000" b="1" dirty="0" smtClean="0">
                <a:cs typeface="B Nazanin" pitchFamily="2" charset="-78"/>
              </a:rPr>
              <a:t> و سطح مقطع </a:t>
            </a:r>
            <a:r>
              <a:rPr lang="en-US" sz="2000" b="1" dirty="0" smtClean="0">
                <a:cs typeface="B Nazanin" pitchFamily="2" charset="-78"/>
              </a:rPr>
              <a:t>A= 600 mm</a:t>
            </a:r>
            <a:r>
              <a:rPr lang="en-US" sz="2000" b="1" baseline="30000" dirty="0" smtClean="0">
                <a:cs typeface="B Nazanin" pitchFamily="2" charset="-78"/>
              </a:rPr>
              <a:t>2</a:t>
            </a:r>
            <a:r>
              <a:rPr lang="fa-IR" sz="2000" b="1" dirty="0" smtClean="0">
                <a:cs typeface="B Nazanin" pitchFamily="2" charset="-78"/>
              </a:rPr>
              <a:t> از ماده کشسان- مومسان با مدول کشسانی </a:t>
            </a:r>
            <a:r>
              <a:rPr lang="en-US" sz="2000" b="1" dirty="0" smtClean="0">
                <a:cs typeface="B Nazanin" pitchFamily="2" charset="-78"/>
              </a:rPr>
              <a:t>E= 200 </a:t>
            </a:r>
            <a:r>
              <a:rPr lang="en-US" sz="2000" b="1" dirty="0" err="1" smtClean="0">
                <a:cs typeface="B Nazanin" pitchFamily="2" charset="-78"/>
              </a:rPr>
              <a:t>GPa</a:t>
            </a:r>
            <a:r>
              <a:rPr lang="fa-IR" sz="2000" b="1" dirty="0" smtClean="0">
                <a:cs typeface="B Nazanin" pitchFamily="2" charset="-78"/>
              </a:rPr>
              <a:t> در گستره کشسان و نقطه تسلیم </a:t>
            </a:r>
            <a:r>
              <a:rPr lang="el-GR" sz="2000" b="1" dirty="0" smtClean="0">
                <a:cs typeface="B Nazanin" pitchFamily="2" charset="-78"/>
              </a:rPr>
              <a:t>σ</a:t>
            </a:r>
            <a:r>
              <a:rPr lang="en-US" sz="2000" b="1" baseline="-25000" dirty="0" smtClean="0">
                <a:cs typeface="B Nazanin" pitchFamily="2" charset="-78"/>
              </a:rPr>
              <a:t>Y</a:t>
            </a:r>
            <a:r>
              <a:rPr lang="en-US" sz="2000" b="1" dirty="0" smtClean="0">
                <a:cs typeface="B Nazanin" pitchFamily="2" charset="-78"/>
              </a:rPr>
              <a:t>=300 </a:t>
            </a:r>
            <a:r>
              <a:rPr lang="en-US" sz="2000" b="1" dirty="0" err="1" smtClean="0">
                <a:cs typeface="B Nazanin" pitchFamily="2" charset="-78"/>
              </a:rPr>
              <a:t>MPa</a:t>
            </a:r>
            <a:r>
              <a:rPr lang="fa-IR" sz="2000" b="1" dirty="0" smtClean="0">
                <a:cs typeface="B Nazanin" pitchFamily="2" charset="-78"/>
              </a:rPr>
              <a:t> ساخته شده است. این میله در معرض بار محوری قرار می گیرد تا </a:t>
            </a:r>
            <a:r>
              <a:rPr lang="en-US" sz="2000" b="1" dirty="0" smtClean="0">
                <a:cs typeface="B Nazanin" pitchFamily="2" charset="-78"/>
              </a:rPr>
              <a:t>7mm</a:t>
            </a:r>
            <a:r>
              <a:rPr lang="fa-IR" sz="2000" b="1" dirty="0" smtClean="0">
                <a:cs typeface="B Nazanin" pitchFamily="2" charset="-78"/>
              </a:rPr>
              <a:t> انبساط می یابد و سپس بار برداشته می شود. تغییر شکل دائمی حاصل چقدر است؟</a:t>
            </a:r>
            <a:endParaRPr lang="en-US" sz="2000" b="1" dirty="0">
              <a:cs typeface="B Nazanin" pitchFamily="2" charset="-78"/>
            </a:endParaRPr>
          </a:p>
        </p:txBody>
      </p:sp>
      <p:pic>
        <p:nvPicPr>
          <p:cNvPr id="3" name="Picture 2"/>
          <p:cNvPicPr>
            <a:picLocks noChangeAspect="1" noChangeArrowheads="1"/>
          </p:cNvPicPr>
          <p:nvPr/>
        </p:nvPicPr>
        <p:blipFill>
          <a:blip r:embed="rId2"/>
          <a:srcRect/>
          <a:stretch>
            <a:fillRect/>
          </a:stretch>
        </p:blipFill>
        <p:spPr bwMode="auto">
          <a:xfrm>
            <a:off x="381000" y="2362200"/>
            <a:ext cx="5562600" cy="3415508"/>
          </a:xfrm>
          <a:prstGeom prst="rect">
            <a:avLst/>
          </a:prstGeom>
          <a:noFill/>
          <a:ln w="9525">
            <a:noFill/>
            <a:miter lim="800000"/>
            <a:headEnd/>
            <a:tailEnd/>
          </a:ln>
          <a:effectLst/>
        </p:spPr>
      </p:pic>
      <p:sp>
        <p:nvSpPr>
          <p:cNvPr id="4" name="TextBox 3"/>
          <p:cNvSpPr txBox="1"/>
          <p:nvPr/>
        </p:nvSpPr>
        <p:spPr>
          <a:xfrm>
            <a:off x="1524000" y="1981200"/>
            <a:ext cx="7315200" cy="400110"/>
          </a:xfrm>
          <a:prstGeom prst="rect">
            <a:avLst/>
          </a:prstGeom>
          <a:noFill/>
        </p:spPr>
        <p:txBody>
          <a:bodyPr wrap="square" rtlCol="0">
            <a:spAutoFit/>
          </a:bodyPr>
          <a:lstStyle/>
          <a:p>
            <a:pPr algn="r" rtl="1"/>
            <a:r>
              <a:rPr lang="fa-IR" sz="2000" b="1" dirty="0" smtClean="0">
                <a:cs typeface="B Nazanin" pitchFamily="2" charset="-78"/>
              </a:rPr>
              <a:t>با توجه به شکل می بینیم که کرنش ماکزیمم در نقطه </a:t>
            </a:r>
            <a:r>
              <a:rPr lang="en-US" sz="2000" b="1" dirty="0" smtClean="0">
                <a:cs typeface="B Nazanin" pitchFamily="2" charset="-78"/>
              </a:rPr>
              <a:t>C</a:t>
            </a:r>
            <a:r>
              <a:rPr lang="fa-IR" sz="2000" b="1" dirty="0" smtClean="0">
                <a:cs typeface="B Nazanin" pitchFamily="2" charset="-78"/>
              </a:rPr>
              <a:t> نمایش می یابد برابر است با:</a:t>
            </a:r>
            <a:endParaRPr lang="en-US" sz="2000" b="1" dirty="0">
              <a:cs typeface="B Nazanin" pitchFamily="2" charset="-78"/>
            </a:endParaRPr>
          </a:p>
        </p:txBody>
      </p:sp>
      <p:pic>
        <p:nvPicPr>
          <p:cNvPr id="16386" name="Picture 2"/>
          <p:cNvPicPr>
            <a:picLocks noChangeAspect="1" noChangeArrowheads="1"/>
          </p:cNvPicPr>
          <p:nvPr/>
        </p:nvPicPr>
        <p:blipFill>
          <a:blip r:embed="rId3"/>
          <a:srcRect/>
          <a:stretch>
            <a:fillRect/>
          </a:stretch>
        </p:blipFill>
        <p:spPr bwMode="auto">
          <a:xfrm>
            <a:off x="3962400" y="2438400"/>
            <a:ext cx="4478392" cy="962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386"/>
                                        </p:tgtEl>
                                        <p:attrNameLst>
                                          <p:attrName>style.visibility</p:attrName>
                                        </p:attrNameLst>
                                      </p:cBhvr>
                                      <p:to>
                                        <p:strVal val="visible"/>
                                      </p:to>
                                    </p:set>
                                    <p:animEffect transition="in" filter="fade">
                                      <p:cBhvr>
                                        <p:cTn id="24" dur="1000"/>
                                        <p:tgtEl>
                                          <p:spTgt spid="16386"/>
                                        </p:tgtEl>
                                      </p:cBhvr>
                                    </p:animEffect>
                                    <p:anim calcmode="lin" valueType="num">
                                      <p:cBhvr>
                                        <p:cTn id="25" dur="1000" fill="hold"/>
                                        <p:tgtEl>
                                          <p:spTgt spid="16386"/>
                                        </p:tgtEl>
                                        <p:attrNameLst>
                                          <p:attrName>ppt_x</p:attrName>
                                        </p:attrNameLst>
                                      </p:cBhvr>
                                      <p:tavLst>
                                        <p:tav tm="0">
                                          <p:val>
                                            <p:strVal val="#ppt_x"/>
                                          </p:val>
                                        </p:tav>
                                        <p:tav tm="100000">
                                          <p:val>
                                            <p:strVal val="#ppt_x"/>
                                          </p:val>
                                        </p:tav>
                                      </p:tavLst>
                                    </p:anim>
                                    <p:anim calcmode="lin" valueType="num">
                                      <p:cBhvr>
                                        <p:cTn id="26"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457200"/>
            <a:ext cx="6629400"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کرنش تسلیم که با طول نقطه </a:t>
            </a:r>
            <a:r>
              <a:rPr lang="en-US" sz="2400" dirty="0" smtClean="0">
                <a:cs typeface="B Nazanin" pitchFamily="2" charset="-78"/>
              </a:rPr>
              <a:t>Y</a:t>
            </a:r>
            <a:r>
              <a:rPr lang="fa-IR" sz="2400" dirty="0" smtClean="0">
                <a:cs typeface="B Nazanin" pitchFamily="2" charset="-78"/>
              </a:rPr>
              <a:t> نمایش می یابد برابر است با: </a:t>
            </a:r>
            <a:endParaRPr lang="en-US" sz="2400" dirty="0">
              <a:cs typeface="B Nazanin" pitchFamily="2" charset="-78"/>
            </a:endParaRPr>
          </a:p>
        </p:txBody>
      </p:sp>
      <p:pic>
        <p:nvPicPr>
          <p:cNvPr id="17410" name="Picture 2"/>
          <p:cNvPicPr>
            <a:picLocks noChangeAspect="1" noChangeArrowheads="1"/>
          </p:cNvPicPr>
          <p:nvPr/>
        </p:nvPicPr>
        <p:blipFill>
          <a:blip r:embed="rId2"/>
          <a:srcRect/>
          <a:stretch>
            <a:fillRect/>
          </a:stretch>
        </p:blipFill>
        <p:spPr bwMode="auto">
          <a:xfrm>
            <a:off x="533400" y="1371600"/>
            <a:ext cx="4465285" cy="790575"/>
          </a:xfrm>
          <a:prstGeom prst="rect">
            <a:avLst/>
          </a:prstGeom>
          <a:noFill/>
          <a:ln w="9525">
            <a:noFill/>
            <a:miter lim="800000"/>
            <a:headEnd/>
            <a:tailEnd/>
          </a:ln>
          <a:effectLst/>
        </p:spPr>
      </p:pic>
      <p:sp>
        <p:nvSpPr>
          <p:cNvPr id="7" name="TextBox 6"/>
          <p:cNvSpPr txBox="1"/>
          <p:nvPr/>
        </p:nvSpPr>
        <p:spPr>
          <a:xfrm>
            <a:off x="3200400" y="2362200"/>
            <a:ext cx="5486400"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بعد از برداشتن بار کرنش با طول نقطه </a:t>
            </a:r>
            <a:r>
              <a:rPr lang="en-US" sz="2400" dirty="0" smtClean="0">
                <a:cs typeface="B Nazanin" pitchFamily="2" charset="-78"/>
              </a:rPr>
              <a:t>D</a:t>
            </a:r>
            <a:r>
              <a:rPr lang="fa-IR" sz="2400" dirty="0" smtClean="0">
                <a:cs typeface="B Nazanin" pitchFamily="2" charset="-78"/>
              </a:rPr>
              <a:t> برابر است.</a:t>
            </a:r>
            <a:endParaRPr lang="en-US" sz="2400" dirty="0">
              <a:cs typeface="B Nazanin" pitchFamily="2" charset="-78"/>
            </a:endParaRPr>
          </a:p>
        </p:txBody>
      </p:sp>
      <p:pic>
        <p:nvPicPr>
          <p:cNvPr id="17411" name="Picture 3"/>
          <p:cNvPicPr>
            <a:picLocks noChangeAspect="1" noChangeArrowheads="1"/>
          </p:cNvPicPr>
          <p:nvPr/>
        </p:nvPicPr>
        <p:blipFill>
          <a:blip r:embed="rId3"/>
          <a:srcRect/>
          <a:stretch>
            <a:fillRect/>
          </a:stretch>
        </p:blipFill>
        <p:spPr bwMode="auto">
          <a:xfrm>
            <a:off x="533400" y="2895600"/>
            <a:ext cx="4801914" cy="809625"/>
          </a:xfrm>
          <a:prstGeom prst="rect">
            <a:avLst/>
          </a:prstGeom>
          <a:noFill/>
          <a:ln w="9525">
            <a:noFill/>
            <a:miter lim="800000"/>
            <a:headEnd/>
            <a:tailEnd/>
          </a:ln>
          <a:effectLst/>
        </p:spPr>
      </p:pic>
      <p:sp>
        <p:nvSpPr>
          <p:cNvPr id="9" name="TextBox 8"/>
          <p:cNvSpPr txBox="1"/>
          <p:nvPr/>
        </p:nvSpPr>
        <p:spPr>
          <a:xfrm>
            <a:off x="5638800" y="4191000"/>
            <a:ext cx="2971800"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تغییر شکل دائمی برابر:</a:t>
            </a:r>
            <a:endParaRPr lang="en-US" sz="2400" dirty="0">
              <a:cs typeface="B Nazanin" pitchFamily="2" charset="-78"/>
            </a:endParaRPr>
          </a:p>
        </p:txBody>
      </p:sp>
      <p:pic>
        <p:nvPicPr>
          <p:cNvPr id="17412" name="Picture 4"/>
          <p:cNvPicPr>
            <a:picLocks noChangeAspect="1" noChangeArrowheads="1"/>
          </p:cNvPicPr>
          <p:nvPr/>
        </p:nvPicPr>
        <p:blipFill>
          <a:blip r:embed="rId4"/>
          <a:srcRect/>
          <a:stretch>
            <a:fillRect/>
          </a:stretch>
        </p:blipFill>
        <p:spPr bwMode="auto">
          <a:xfrm>
            <a:off x="761999" y="5029200"/>
            <a:ext cx="5486401" cy="762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fade">
                                      <p:cBhvr>
                                        <p:cTn id="24" dur="1000"/>
                                        <p:tgtEl>
                                          <p:spTgt spid="17411"/>
                                        </p:tgtEl>
                                      </p:cBhvr>
                                    </p:animEffect>
                                    <p:anim calcmode="lin" valueType="num">
                                      <p:cBhvr>
                                        <p:cTn id="25" dur="1000" fill="hold"/>
                                        <p:tgtEl>
                                          <p:spTgt spid="17411"/>
                                        </p:tgtEl>
                                        <p:attrNameLst>
                                          <p:attrName>ppt_x</p:attrName>
                                        </p:attrNameLst>
                                      </p:cBhvr>
                                      <p:tavLst>
                                        <p:tav tm="0">
                                          <p:val>
                                            <p:strVal val="#ppt_x"/>
                                          </p:val>
                                        </p:tav>
                                        <p:tav tm="100000">
                                          <p:val>
                                            <p:strVal val="#ppt_x"/>
                                          </p:val>
                                        </p:tav>
                                      </p:tavLst>
                                    </p:anim>
                                    <p:anim calcmode="lin" valueType="num">
                                      <p:cBhvr>
                                        <p:cTn id="26"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412"/>
                                        </p:tgtEl>
                                        <p:attrNameLst>
                                          <p:attrName>style.visibility</p:attrName>
                                        </p:attrNameLst>
                                      </p:cBhvr>
                                      <p:to>
                                        <p:strVal val="visible"/>
                                      </p:to>
                                    </p:set>
                                    <p:animEffect transition="in" filter="fade">
                                      <p:cBhvr>
                                        <p:cTn id="36" dur="1000"/>
                                        <p:tgtEl>
                                          <p:spTgt spid="17412"/>
                                        </p:tgtEl>
                                      </p:cBhvr>
                                    </p:animEffect>
                                    <p:anim calcmode="lin" valueType="num">
                                      <p:cBhvr>
                                        <p:cTn id="37" dur="1000" fill="hold"/>
                                        <p:tgtEl>
                                          <p:spTgt spid="17412"/>
                                        </p:tgtEl>
                                        <p:attrNameLst>
                                          <p:attrName>ppt_x</p:attrName>
                                        </p:attrNameLst>
                                      </p:cBhvr>
                                      <p:tavLst>
                                        <p:tav tm="0">
                                          <p:val>
                                            <p:strVal val="#ppt_x"/>
                                          </p:val>
                                        </p:tav>
                                        <p:tav tm="100000">
                                          <p:val>
                                            <p:strVal val="#ppt_x"/>
                                          </p:val>
                                        </p:tav>
                                      </p:tavLst>
                                    </p:anim>
                                    <p:anim calcmode="lin" valueType="num">
                                      <p:cBhvr>
                                        <p:cTn id="38"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8382000" cy="2677656"/>
          </a:xfrm>
          <a:prstGeom prst="rect">
            <a:avLst/>
          </a:prstGeom>
          <a:solidFill>
            <a:schemeClr val="bg2">
              <a:lumMod val="90000"/>
            </a:schemeClr>
          </a:solidFill>
        </p:spPr>
        <p:txBody>
          <a:bodyPr wrap="square" rtlCol="0">
            <a:spAutoFit/>
          </a:bodyPr>
          <a:lstStyle/>
          <a:p>
            <a:pPr algn="just" rtl="1"/>
            <a:r>
              <a:rPr lang="fa-IR" sz="2400" dirty="0" smtClean="0">
                <a:cs typeface="B Nazanin" pitchFamily="2" charset="-78"/>
              </a:rPr>
              <a:t>مثال: میله استوانه ای به طول </a:t>
            </a:r>
            <a:r>
              <a:rPr lang="en-US" sz="2400" dirty="0" smtClean="0">
                <a:cs typeface="B Nazanin" pitchFamily="2" charset="-78"/>
              </a:rPr>
              <a:t>30 in</a:t>
            </a:r>
            <a:r>
              <a:rPr lang="fa-IR" sz="2400" dirty="0" smtClean="0">
                <a:cs typeface="B Nazanin" pitchFamily="2" charset="-78"/>
              </a:rPr>
              <a:t> و سطح مقطع </a:t>
            </a:r>
            <a:r>
              <a:rPr lang="en-US" sz="2400" dirty="0" err="1" smtClean="0">
                <a:cs typeface="B Nazanin" pitchFamily="2" charset="-78"/>
              </a:rPr>
              <a:t>A</a:t>
            </a:r>
            <a:r>
              <a:rPr lang="en-US" sz="2400" baseline="-25000" dirty="0" err="1" smtClean="0">
                <a:cs typeface="B Nazanin" pitchFamily="2" charset="-78"/>
              </a:rPr>
              <a:t>r</a:t>
            </a:r>
            <a:r>
              <a:rPr lang="en-US" sz="2400" dirty="0" smtClean="0">
                <a:cs typeface="B Nazanin" pitchFamily="2" charset="-78"/>
              </a:rPr>
              <a:t>= 0.075in</a:t>
            </a:r>
            <a:r>
              <a:rPr lang="en-US" sz="2400" baseline="30000" dirty="0" smtClean="0">
                <a:cs typeface="B Nazanin" pitchFamily="2" charset="-78"/>
              </a:rPr>
              <a:t>2</a:t>
            </a:r>
            <a:r>
              <a:rPr lang="fa-IR" sz="2400" dirty="0" smtClean="0">
                <a:cs typeface="B Nazanin" pitchFamily="2" charset="-78"/>
              </a:rPr>
              <a:t> درون لوله ای به همان طول وسطح مقطع </a:t>
            </a:r>
            <a:r>
              <a:rPr lang="en-US" sz="2400" dirty="0" smtClean="0">
                <a:cs typeface="B Nazanin" pitchFamily="2" charset="-78"/>
              </a:rPr>
              <a:t>A</a:t>
            </a:r>
            <a:r>
              <a:rPr lang="en-US" sz="2400" baseline="-25000" dirty="0" smtClean="0">
                <a:cs typeface="B Nazanin" pitchFamily="2" charset="-78"/>
              </a:rPr>
              <a:t>t</a:t>
            </a:r>
            <a:r>
              <a:rPr lang="en-US" sz="2400" dirty="0" smtClean="0">
                <a:cs typeface="B Nazanin" pitchFamily="2" charset="-78"/>
              </a:rPr>
              <a:t>=0.1 in</a:t>
            </a:r>
            <a:r>
              <a:rPr lang="en-US" sz="2400" baseline="30000" dirty="0" smtClean="0">
                <a:cs typeface="B Nazanin" pitchFamily="2" charset="-78"/>
              </a:rPr>
              <a:t>2</a:t>
            </a:r>
            <a:r>
              <a:rPr lang="fa-IR" sz="2400" dirty="0" smtClean="0">
                <a:cs typeface="B Nazanin" pitchFamily="2" charset="-78"/>
              </a:rPr>
              <a:t> قرار گرفته است. سرهای لوله و میله از یک طرف به یک تکیه گاه ثابت و از طرف دیگر به صفحه صلبی متصل شده است. مقطع طولی میله و لوله در شکل زیر نشان داده شده است. فرض کنید که میله و لوله هر دو کشسان- مومسان هستند و مدول کشسانی آنها به ترتیب برابر </a:t>
            </a:r>
            <a:r>
              <a:rPr lang="en-US" sz="2400" dirty="0" smtClean="0">
                <a:cs typeface="B Nazanin" pitchFamily="2" charset="-78"/>
              </a:rPr>
              <a:t>30×10</a:t>
            </a:r>
            <a:r>
              <a:rPr lang="en-US" sz="2400" baseline="30000" dirty="0" smtClean="0">
                <a:cs typeface="B Nazanin" pitchFamily="2" charset="-78"/>
              </a:rPr>
              <a:t>6</a:t>
            </a:r>
            <a:r>
              <a:rPr lang="fa-IR" sz="2400" dirty="0" smtClean="0">
                <a:cs typeface="B Nazanin" pitchFamily="2" charset="-78"/>
              </a:rPr>
              <a:t> و </a:t>
            </a:r>
            <a:r>
              <a:rPr lang="en-US" sz="2400" dirty="0" smtClean="0">
                <a:cs typeface="B Nazanin" pitchFamily="2" charset="-78"/>
              </a:rPr>
              <a:t>15×10</a:t>
            </a:r>
            <a:r>
              <a:rPr lang="en-US" sz="2400" baseline="30000" dirty="0" smtClean="0">
                <a:cs typeface="B Nazanin" pitchFamily="2" charset="-78"/>
              </a:rPr>
              <a:t>6</a:t>
            </a:r>
            <a:r>
              <a:rPr lang="fa-IR" sz="2400" dirty="0" smtClean="0">
                <a:cs typeface="B Nazanin" pitchFamily="2" charset="-78"/>
              </a:rPr>
              <a:t> گیگاپاسکال و استحکام تسلیم آنها به ترتیب</a:t>
            </a:r>
            <a:r>
              <a:rPr lang="en-US" sz="2400" dirty="0" err="1" smtClean="0">
                <a:cs typeface="B Nazanin" pitchFamily="2" charset="-78"/>
              </a:rPr>
              <a:t>ksi</a:t>
            </a:r>
            <a:r>
              <a:rPr lang="en-US" sz="2400" dirty="0" smtClean="0">
                <a:cs typeface="B Nazanin" pitchFamily="2" charset="-78"/>
              </a:rPr>
              <a:t> </a:t>
            </a:r>
            <a:r>
              <a:rPr lang="fa-IR" sz="2400" dirty="0" smtClean="0">
                <a:cs typeface="B Nazanin" pitchFamily="2" charset="-78"/>
              </a:rPr>
              <a:t> 36 و 45 است. وقتی بار </a:t>
            </a:r>
            <a:r>
              <a:rPr lang="en-US" sz="2400" dirty="0" smtClean="0">
                <a:cs typeface="B Nazanin" pitchFamily="2" charset="-78"/>
              </a:rPr>
              <a:t>P</a:t>
            </a:r>
            <a:r>
              <a:rPr lang="fa-IR" sz="2400" dirty="0" smtClean="0">
                <a:cs typeface="B Nazanin" pitchFamily="2" charset="-78"/>
              </a:rPr>
              <a:t> مطلبق شکل به صفحه اعمال شود نمودار بار- جابجایی این مجموعه را رسم کنید؟ </a:t>
            </a:r>
            <a:endParaRPr lang="en-US" sz="2400"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1066800" y="3200400"/>
            <a:ext cx="5651353" cy="35732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80772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ابتدا نیروی درونی و افزایش طول میله را در آغاز تسلیم تعیین می کنیم:</a:t>
            </a:r>
            <a:endParaRPr lang="en-US" sz="2400" b="1" dirty="0">
              <a:cs typeface="B Nazanin" pitchFamily="2" charset="-78"/>
            </a:endParaRPr>
          </a:p>
        </p:txBody>
      </p:sp>
      <p:cxnSp>
        <p:nvCxnSpPr>
          <p:cNvPr id="5" name="Straight Arrow Connector 4"/>
          <p:cNvCxnSpPr/>
          <p:nvPr/>
        </p:nvCxnSpPr>
        <p:spPr>
          <a:xfrm rot="10800000">
            <a:off x="2667000" y="2120232"/>
            <a:ext cx="381000" cy="89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752600"/>
            <a:ext cx="2895600" cy="461665"/>
          </a:xfrm>
          <a:prstGeom prst="rect">
            <a:avLst/>
          </a:prstGeom>
          <a:noFill/>
        </p:spPr>
        <p:txBody>
          <a:bodyPr wrap="square" rtlCol="0">
            <a:spAutoFit/>
          </a:bodyPr>
          <a:lstStyle/>
          <a:p>
            <a:r>
              <a:rPr lang="fa-IR" sz="2400" dirty="0" smtClean="0">
                <a:cs typeface="B Nazanin" pitchFamily="2" charset="-78"/>
              </a:rPr>
              <a:t>جابجایی یا تغییر شکل میله</a:t>
            </a:r>
            <a:endParaRPr lang="en-US" sz="2400" dirty="0">
              <a:cs typeface="B Nazanin" pitchFamily="2" charset="-78"/>
            </a:endParaRPr>
          </a:p>
        </p:txBody>
      </p:sp>
      <p:sp>
        <p:nvSpPr>
          <p:cNvPr id="8" name="TextBox 7"/>
          <p:cNvSpPr txBox="1"/>
          <p:nvPr/>
        </p:nvSpPr>
        <p:spPr>
          <a:xfrm>
            <a:off x="228600" y="3581400"/>
            <a:ext cx="8686800" cy="461665"/>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چون ماده کشسان- مومسان است نمودار نیرو تغییر شکل میله بدین صورت است:</a:t>
            </a:r>
            <a:endParaRPr lang="en-US" sz="2400" b="1" dirty="0">
              <a:cs typeface="B Nazanin" pitchFamily="2" charset="-78"/>
            </a:endParaRPr>
          </a:p>
        </p:txBody>
      </p:sp>
      <p:pic>
        <p:nvPicPr>
          <p:cNvPr id="16386" name="Picture 2"/>
          <p:cNvPicPr>
            <a:picLocks noChangeAspect="1" noChangeArrowheads="1"/>
          </p:cNvPicPr>
          <p:nvPr/>
        </p:nvPicPr>
        <p:blipFill>
          <a:blip r:embed="rId2"/>
          <a:srcRect/>
          <a:stretch>
            <a:fillRect/>
          </a:stretch>
        </p:blipFill>
        <p:spPr bwMode="auto">
          <a:xfrm>
            <a:off x="3200400" y="1219200"/>
            <a:ext cx="4724400" cy="1747556"/>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1905000" y="4114800"/>
            <a:ext cx="4519979" cy="2362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1800" y="381000"/>
            <a:ext cx="2133600" cy="461665"/>
          </a:xfrm>
          <a:prstGeom prst="rect">
            <a:avLst/>
          </a:prstGeom>
          <a:noFill/>
        </p:spPr>
        <p:txBody>
          <a:bodyPr wrap="square" rtlCol="0">
            <a:spAutoFit/>
          </a:bodyPr>
          <a:lstStyle/>
          <a:p>
            <a:pPr algn="r" rtl="1"/>
            <a:r>
              <a:rPr lang="fa-IR" sz="2400" dirty="0" smtClean="0">
                <a:cs typeface="B Nazanin" pitchFamily="2" charset="-78"/>
              </a:rPr>
              <a:t>برای </a:t>
            </a:r>
            <a:r>
              <a:rPr lang="fa-IR" sz="2400" b="1" dirty="0" smtClean="0">
                <a:cs typeface="B Nazanin" pitchFamily="2" charset="-78"/>
              </a:rPr>
              <a:t>لوله </a:t>
            </a:r>
            <a:r>
              <a:rPr lang="fa-IR" sz="2400" dirty="0" smtClean="0">
                <a:cs typeface="B Nazanin" pitchFamily="2" charset="-78"/>
              </a:rPr>
              <a:t>داریم:</a:t>
            </a:r>
            <a:endParaRPr lang="en-US" sz="2400" dirty="0">
              <a:cs typeface="B Nazanin" pitchFamily="2" charset="-78"/>
            </a:endParaRPr>
          </a:p>
        </p:txBody>
      </p:sp>
      <p:pic>
        <p:nvPicPr>
          <p:cNvPr id="17410" name="Picture 2"/>
          <p:cNvPicPr>
            <a:picLocks noChangeAspect="1" noChangeArrowheads="1"/>
          </p:cNvPicPr>
          <p:nvPr/>
        </p:nvPicPr>
        <p:blipFill>
          <a:blip r:embed="rId2"/>
          <a:srcRect/>
          <a:stretch>
            <a:fillRect/>
          </a:stretch>
        </p:blipFill>
        <p:spPr bwMode="auto">
          <a:xfrm>
            <a:off x="1074300" y="914400"/>
            <a:ext cx="6164700" cy="152400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1676400" y="2743200"/>
            <a:ext cx="5123498" cy="31051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28600"/>
            <a:ext cx="6324600" cy="461665"/>
          </a:xfrm>
          <a:prstGeom prst="rect">
            <a:avLst/>
          </a:prstGeom>
          <a:noFill/>
        </p:spPr>
        <p:txBody>
          <a:bodyPr wrap="square" rtlCol="0">
            <a:spAutoFit/>
          </a:bodyPr>
          <a:lstStyle/>
          <a:p>
            <a:pPr algn="r" rtl="1"/>
            <a:r>
              <a:rPr lang="fa-IR" sz="2400" b="1" dirty="0" smtClean="0">
                <a:cs typeface="B Nazanin" pitchFamily="2" charset="-78"/>
              </a:rPr>
              <a:t>با توجه به اینکه بار-خیز ترکیب میله- لوله چنین است:</a:t>
            </a:r>
            <a:endParaRPr lang="en-US" sz="2400" b="1" dirty="0">
              <a:cs typeface="B Nazanin" pitchFamily="2" charset="-78"/>
            </a:endParaRPr>
          </a:p>
        </p:txBody>
      </p:sp>
      <p:pic>
        <p:nvPicPr>
          <p:cNvPr id="21506" name="Picture 2"/>
          <p:cNvPicPr>
            <a:picLocks noChangeAspect="1" noChangeArrowheads="1"/>
          </p:cNvPicPr>
          <p:nvPr/>
        </p:nvPicPr>
        <p:blipFill>
          <a:blip r:embed="rId2"/>
          <a:srcRect/>
          <a:stretch>
            <a:fillRect/>
          </a:stretch>
        </p:blipFill>
        <p:spPr bwMode="auto">
          <a:xfrm>
            <a:off x="1676400" y="914399"/>
            <a:ext cx="3657600" cy="1049311"/>
          </a:xfrm>
          <a:prstGeom prst="rect">
            <a:avLst/>
          </a:prstGeom>
          <a:noFill/>
          <a:ln w="9525">
            <a:noFill/>
            <a:miter lim="800000"/>
            <a:headEnd/>
            <a:tailEnd/>
          </a:ln>
          <a:effectLst/>
        </p:spPr>
      </p:pic>
      <p:sp>
        <p:nvSpPr>
          <p:cNvPr id="4" name="TextBox 3"/>
          <p:cNvSpPr txBox="1"/>
          <p:nvPr/>
        </p:nvSpPr>
        <p:spPr>
          <a:xfrm>
            <a:off x="533400" y="2057400"/>
            <a:ext cx="8001000" cy="461665"/>
          </a:xfrm>
          <a:prstGeom prst="rect">
            <a:avLst/>
          </a:prstGeom>
          <a:noFill/>
        </p:spPr>
        <p:txBody>
          <a:bodyPr wrap="square" rtlCol="0">
            <a:spAutoFit/>
          </a:bodyPr>
          <a:lstStyle/>
          <a:p>
            <a:pPr algn="r" rtl="1"/>
            <a:r>
              <a:rPr lang="fa-IR" sz="2400" b="1" dirty="0" smtClean="0">
                <a:cs typeface="B Nazanin" pitchFamily="2" charset="-78"/>
              </a:rPr>
              <a:t>برای رسم نمودار لازم است عرضهای نمودار میله و لوله را بدست می آوریم.</a:t>
            </a:r>
            <a:endParaRPr lang="en-US" sz="2400" b="1" dirty="0">
              <a:cs typeface="B Nazanin" pitchFamily="2" charset="-78"/>
            </a:endParaRPr>
          </a:p>
        </p:txBody>
      </p:sp>
      <p:cxnSp>
        <p:nvCxnSpPr>
          <p:cNvPr id="7" name="Straight Arrow Connector 6"/>
          <p:cNvCxnSpPr/>
          <p:nvPr/>
        </p:nvCxnSpPr>
        <p:spPr>
          <a:xfrm rot="10800000">
            <a:off x="2362200" y="3962400"/>
            <a:ext cx="1600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715000" y="3048000"/>
            <a:ext cx="762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434" name="Picture 2"/>
          <p:cNvPicPr>
            <a:picLocks noChangeAspect="1" noChangeArrowheads="1"/>
          </p:cNvPicPr>
          <p:nvPr/>
        </p:nvPicPr>
        <p:blipFill>
          <a:blip r:embed="rId3"/>
          <a:srcRect/>
          <a:stretch>
            <a:fillRect/>
          </a:stretch>
        </p:blipFill>
        <p:spPr bwMode="auto">
          <a:xfrm>
            <a:off x="1981200" y="3124200"/>
            <a:ext cx="4429125" cy="3454013"/>
          </a:xfrm>
          <a:prstGeom prst="rect">
            <a:avLst/>
          </a:prstGeom>
          <a:noFill/>
          <a:ln w="9525">
            <a:noFill/>
            <a:miter lim="800000"/>
            <a:headEnd/>
            <a:tailEnd/>
          </a:ln>
          <a:effectLst/>
        </p:spPr>
      </p:pic>
      <p:sp>
        <p:nvSpPr>
          <p:cNvPr id="8" name="TextBox 7"/>
          <p:cNvSpPr txBox="1"/>
          <p:nvPr/>
        </p:nvSpPr>
        <p:spPr>
          <a:xfrm>
            <a:off x="1295400" y="4038600"/>
            <a:ext cx="2209800" cy="461665"/>
          </a:xfrm>
          <a:prstGeom prst="rect">
            <a:avLst/>
          </a:prstGeom>
          <a:noFill/>
        </p:spPr>
        <p:txBody>
          <a:bodyPr wrap="square" rtlCol="0">
            <a:spAutoFit/>
          </a:bodyPr>
          <a:lstStyle/>
          <a:p>
            <a:r>
              <a:rPr lang="fa-IR" sz="2400" b="1" dirty="0" smtClean="0">
                <a:solidFill>
                  <a:srgbClr val="C00000"/>
                </a:solidFill>
                <a:cs typeface="B Nazanin" pitchFamily="2" charset="-78"/>
              </a:rPr>
              <a:t>آغاز تسلیم در میله</a:t>
            </a:r>
            <a:endParaRPr lang="en-US" sz="2400" b="1" dirty="0">
              <a:solidFill>
                <a:srgbClr val="C00000"/>
              </a:solidFill>
              <a:cs typeface="B Nazanin" pitchFamily="2" charset="-78"/>
            </a:endParaRPr>
          </a:p>
        </p:txBody>
      </p:sp>
      <p:sp>
        <p:nvSpPr>
          <p:cNvPr id="11" name="TextBox 10"/>
          <p:cNvSpPr txBox="1"/>
          <p:nvPr/>
        </p:nvSpPr>
        <p:spPr>
          <a:xfrm>
            <a:off x="5562600" y="3048000"/>
            <a:ext cx="2209800" cy="461665"/>
          </a:xfrm>
          <a:prstGeom prst="rect">
            <a:avLst/>
          </a:prstGeom>
          <a:noFill/>
        </p:spPr>
        <p:txBody>
          <a:bodyPr wrap="square" rtlCol="0">
            <a:spAutoFit/>
          </a:bodyPr>
          <a:lstStyle/>
          <a:p>
            <a:pPr algn="r" rtl="1"/>
            <a:r>
              <a:rPr lang="fa-IR" sz="2400" b="1" dirty="0" smtClean="0">
                <a:solidFill>
                  <a:srgbClr val="C00000"/>
                </a:solidFill>
                <a:cs typeface="B Nazanin" pitchFamily="2" charset="-78"/>
              </a:rPr>
              <a:t>آغاز تسلیم در لوله</a:t>
            </a:r>
            <a:endParaRPr lang="en-US" sz="2400" b="1" dirty="0">
              <a:solidFill>
                <a:srgbClr val="C00000"/>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000"/>
                                        <p:tgtEl>
                                          <p:spTgt spid="21506"/>
                                        </p:tgtEl>
                                      </p:cBhvr>
                                    </p:animEffect>
                                    <p:anim calcmode="lin" valueType="num">
                                      <p:cBhvr>
                                        <p:cTn id="13" dur="1000" fill="hold"/>
                                        <p:tgtEl>
                                          <p:spTgt spid="21506"/>
                                        </p:tgtEl>
                                        <p:attrNameLst>
                                          <p:attrName>ppt_x</p:attrName>
                                        </p:attrNameLst>
                                      </p:cBhvr>
                                      <p:tavLst>
                                        <p:tav tm="0">
                                          <p:val>
                                            <p:strVal val="#ppt_x"/>
                                          </p:val>
                                        </p:tav>
                                        <p:tav tm="100000">
                                          <p:val>
                                            <p:strVal val="#ppt_x"/>
                                          </p:val>
                                        </p:tav>
                                      </p:tavLst>
                                    </p:anim>
                                    <p:anim calcmode="lin" valueType="num">
                                      <p:cBhvr>
                                        <p:cTn id="14" dur="1000" fill="hold"/>
                                        <p:tgtEl>
                                          <p:spTgt spid="2150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11"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533400"/>
            <a:ext cx="2971800" cy="707886"/>
          </a:xfrm>
          <a:prstGeom prst="rect">
            <a:avLst/>
          </a:prstGeom>
          <a:solidFill>
            <a:schemeClr val="accent1">
              <a:lumMod val="40000"/>
              <a:lumOff val="60000"/>
            </a:schemeClr>
          </a:solidFill>
        </p:spPr>
        <p:txBody>
          <a:bodyPr wrap="square" rtlCol="0">
            <a:spAutoFit/>
          </a:bodyPr>
          <a:lstStyle/>
          <a:p>
            <a:pPr algn="r" rtl="1"/>
            <a:r>
              <a:rPr lang="fa-IR" sz="4000" dirty="0" smtClean="0">
                <a:cs typeface="B Nazanin" pitchFamily="2" charset="-78"/>
              </a:rPr>
              <a:t>تنش باقی مانده:</a:t>
            </a:r>
            <a:endParaRPr lang="en-US" sz="4000" dirty="0">
              <a:cs typeface="B Nazanin" pitchFamily="2" charset="-78"/>
            </a:endParaRPr>
          </a:p>
        </p:txBody>
      </p:sp>
      <p:sp>
        <p:nvSpPr>
          <p:cNvPr id="3" name="TextBox 2"/>
          <p:cNvSpPr txBox="1"/>
          <p:nvPr/>
        </p:nvSpPr>
        <p:spPr>
          <a:xfrm>
            <a:off x="381000" y="1676400"/>
            <a:ext cx="8382000" cy="1200329"/>
          </a:xfrm>
          <a:prstGeom prst="rect">
            <a:avLst/>
          </a:prstGeom>
          <a:solidFill>
            <a:schemeClr val="accent1">
              <a:lumMod val="40000"/>
              <a:lumOff val="60000"/>
            </a:schemeClr>
          </a:solidFill>
        </p:spPr>
        <p:txBody>
          <a:bodyPr wrap="square" rtlCol="0">
            <a:spAutoFit/>
          </a:bodyPr>
          <a:lstStyle/>
          <a:p>
            <a:pPr algn="just" rtl="1"/>
            <a:r>
              <a:rPr lang="fa-IR" sz="2400" dirty="0" smtClean="0">
                <a:cs typeface="B Nazanin" pitchFamily="2" charset="-78"/>
              </a:rPr>
              <a:t>وقتی تغییر شکل مومسان در سازه اتفاق می افتد،</a:t>
            </a:r>
            <a:r>
              <a:rPr lang="en-US" sz="2400" dirty="0" smtClean="0">
                <a:cs typeface="B Nazanin" pitchFamily="2" charset="-78"/>
              </a:rPr>
              <a:t> </a:t>
            </a:r>
            <a:r>
              <a:rPr lang="fa-IR" sz="2400" dirty="0" smtClean="0">
                <a:cs typeface="B Nazanin" pitchFamily="2" charset="-78"/>
              </a:rPr>
              <a:t>بعد از برداشتن بار تنش های قسمت های مختلف سازه صفر نمی شود و تنش هایی به نام تنش باقی مانده در قسمت های مختلف سازه باقی می ماند. </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382000" cy="1938992"/>
          </a:xfrm>
          <a:prstGeom prst="rect">
            <a:avLst/>
          </a:prstGeom>
          <a:solidFill>
            <a:schemeClr val="accent3">
              <a:lumMod val="20000"/>
              <a:lumOff val="80000"/>
            </a:schemeClr>
          </a:solidFill>
        </p:spPr>
        <p:txBody>
          <a:bodyPr wrap="square" rtlCol="0">
            <a:spAutoFit/>
          </a:bodyPr>
          <a:lstStyle/>
          <a:p>
            <a:pPr algn="just" rtl="1"/>
            <a:r>
              <a:rPr lang="fa-IR" sz="2400" b="1" dirty="0" smtClean="0">
                <a:cs typeface="B Nazanin" pitchFamily="2" charset="-78"/>
              </a:rPr>
              <a:t>مثال: </a:t>
            </a:r>
            <a:r>
              <a:rPr lang="fa-IR" sz="2400" dirty="0" smtClean="0">
                <a:cs typeface="B Nazanin" pitchFamily="2" charset="-78"/>
              </a:rPr>
              <a:t>تیر صلب </a:t>
            </a:r>
            <a:r>
              <a:rPr lang="en-US" sz="2400" dirty="0" smtClean="0">
                <a:latin typeface="Times New Roman" pitchFamily="18" charset="0"/>
                <a:cs typeface="Times New Roman" pitchFamily="18" charset="0"/>
              </a:rPr>
              <a:t>ABC</a:t>
            </a:r>
            <a:r>
              <a:rPr lang="fa-IR" sz="2400" dirty="0" smtClean="0">
                <a:cs typeface="B Nazanin" pitchFamily="2" charset="-78"/>
              </a:rPr>
              <a:t> از دو میله فولادی مطابق شکل آویخته شده و به حالت افقی قرار گرفته است. نقطه </a:t>
            </a:r>
            <a:r>
              <a:rPr lang="en-US" sz="2400" dirty="0" smtClean="0">
                <a:cs typeface="B Nazanin" pitchFamily="2" charset="-78"/>
              </a:rPr>
              <a:t>B</a:t>
            </a:r>
            <a:r>
              <a:rPr lang="fa-IR" sz="2400" dirty="0" smtClean="0">
                <a:cs typeface="B Nazanin" pitchFamily="2" charset="-78"/>
              </a:rPr>
              <a:t> وسط تیر در نتیجه اعمال آرام نیروی </a:t>
            </a:r>
            <a:r>
              <a:rPr lang="en-US" sz="2400" dirty="0" smtClean="0">
                <a:cs typeface="B Nazanin" pitchFamily="2" charset="-78"/>
              </a:rPr>
              <a:t>Q</a:t>
            </a:r>
            <a:r>
              <a:rPr lang="fa-IR" sz="2400" dirty="0" smtClean="0">
                <a:cs typeface="B Nazanin" pitchFamily="2" charset="-78"/>
              </a:rPr>
              <a:t> به ندازه </a:t>
            </a:r>
            <a:r>
              <a:rPr lang="en-US" sz="2400" dirty="0" smtClean="0">
                <a:cs typeface="B Nazanin" pitchFamily="2" charset="-78"/>
              </a:rPr>
              <a:t>10 mm</a:t>
            </a:r>
            <a:r>
              <a:rPr lang="fa-IR" sz="2400" dirty="0" smtClean="0">
                <a:cs typeface="B Nazanin" pitchFamily="2" charset="-78"/>
              </a:rPr>
              <a:t> خیز پیدا می کند و سپس نیرو به آهستگی برداشته می شود. با فرض اینکه فولاد بکار رفته در میله ها کشسان- مومسان است و در آن </a:t>
            </a:r>
            <a:r>
              <a:rPr lang="en-US" sz="2400" dirty="0" smtClean="0">
                <a:latin typeface="Times New Roman" pitchFamily="18" charset="0"/>
                <a:cs typeface="Times New Roman" pitchFamily="18" charset="0"/>
              </a:rPr>
              <a:t>E</a:t>
            </a:r>
            <a:r>
              <a:rPr lang="en-US" sz="2400" dirty="0" smtClean="0">
                <a:cs typeface="B Nazanin" pitchFamily="2" charset="-78"/>
              </a:rPr>
              <a:t>=200 </a:t>
            </a:r>
            <a:r>
              <a:rPr lang="en-US" sz="2400" dirty="0" err="1" smtClean="0">
                <a:latin typeface="Times New Roman" pitchFamily="18" charset="0"/>
                <a:cs typeface="Times New Roman" pitchFamily="18" charset="0"/>
              </a:rPr>
              <a:t>GPa</a:t>
            </a:r>
            <a:r>
              <a:rPr lang="fa-IR" sz="2400" dirty="0" smtClean="0">
                <a:cs typeface="B Nazanin" pitchFamily="2" charset="-78"/>
              </a:rPr>
              <a:t> و</a:t>
            </a:r>
            <a:r>
              <a:rPr lang="en-US" sz="2400" dirty="0" smtClean="0">
                <a:cs typeface="B Nazanin" pitchFamily="2" charset="-78"/>
              </a:rPr>
              <a:t>=300 </a:t>
            </a:r>
            <a:r>
              <a:rPr lang="en-US" sz="2400" dirty="0" err="1" smtClean="0">
                <a:latin typeface="Times New Roman" pitchFamily="18" charset="0"/>
                <a:cs typeface="Times New Roman" pitchFamily="18" charset="0"/>
              </a:rPr>
              <a:t>MPa</a:t>
            </a:r>
            <a:r>
              <a:rPr lang="fa-IR" sz="2400" dirty="0" smtClean="0">
                <a:cs typeface="B Nazanin" pitchFamily="2" charset="-78"/>
              </a:rPr>
              <a:t>  </a:t>
            </a:r>
            <a:r>
              <a:rPr lang="el-GR" sz="2400" dirty="0" smtClean="0">
                <a:latin typeface="Times New Roman" pitchFamily="18" charset="0"/>
                <a:cs typeface="Times New Roman" pitchFamily="18" charset="0"/>
              </a:rPr>
              <a:t>σ</a:t>
            </a:r>
            <a:r>
              <a:rPr lang="en-US" sz="2400" baseline="-25000" dirty="0" smtClean="0">
                <a:cs typeface="B Nazanin" pitchFamily="2" charset="-78"/>
              </a:rPr>
              <a:t>Y</a:t>
            </a:r>
            <a:r>
              <a:rPr lang="fa-IR" sz="2400" dirty="0" smtClean="0">
                <a:cs typeface="B Nazanin" pitchFamily="2" charset="-78"/>
              </a:rPr>
              <a:t> مطلوب است الف) مقدار ماکزیمم </a:t>
            </a:r>
            <a:r>
              <a:rPr lang="en-US" sz="2400" dirty="0" smtClean="0">
                <a:latin typeface="Times New Roman" pitchFamily="18" charset="0"/>
                <a:cs typeface="Times New Roman" pitchFamily="18" charset="0"/>
              </a:rPr>
              <a:t>Q</a:t>
            </a:r>
            <a:r>
              <a:rPr lang="fa-IR" sz="2400" dirty="0" smtClean="0">
                <a:cs typeface="B Nazanin" pitchFamily="2" charset="-78"/>
              </a:rPr>
              <a:t> در وضعیت متناظر تیر، ب) وضعیت نهایی تیر </a:t>
            </a:r>
            <a:endParaRPr lang="en-US" sz="2400" dirty="0">
              <a:cs typeface="B Nazanin" pitchFamily="2" charset="-78"/>
            </a:endParaRPr>
          </a:p>
        </p:txBody>
      </p:sp>
      <p:pic>
        <p:nvPicPr>
          <p:cNvPr id="3" name="Picture 2"/>
          <p:cNvPicPr>
            <a:picLocks noChangeAspect="1" noChangeArrowheads="1"/>
          </p:cNvPicPr>
          <p:nvPr/>
        </p:nvPicPr>
        <p:blipFill>
          <a:blip r:embed="rId2"/>
          <a:srcRect/>
          <a:stretch>
            <a:fillRect/>
          </a:stretch>
        </p:blipFill>
        <p:spPr bwMode="auto">
          <a:xfrm>
            <a:off x="1828800" y="2438400"/>
            <a:ext cx="5562600" cy="416148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381000"/>
            <a:ext cx="6248400" cy="461665"/>
          </a:xfrm>
          <a:prstGeom prst="rect">
            <a:avLst/>
          </a:prstGeom>
          <a:noFill/>
        </p:spPr>
        <p:txBody>
          <a:bodyPr wrap="square" rtlCol="0">
            <a:spAutoFit/>
          </a:bodyPr>
          <a:lstStyle/>
          <a:p>
            <a:pPr algn="r" rtl="1"/>
            <a:r>
              <a:rPr lang="fa-IR" sz="2400" b="1" dirty="0" smtClean="0">
                <a:solidFill>
                  <a:srgbClr val="0070C0"/>
                </a:solidFill>
                <a:cs typeface="B Nazanin" pitchFamily="2" charset="-78"/>
              </a:rPr>
              <a:t>استاتیک: چون </a:t>
            </a:r>
            <a:r>
              <a:rPr lang="en-US" sz="2400" b="1" dirty="0" smtClean="0">
                <a:solidFill>
                  <a:srgbClr val="0070C0"/>
                </a:solidFill>
                <a:cs typeface="B Nazanin" pitchFamily="2" charset="-78"/>
              </a:rPr>
              <a:t>Q</a:t>
            </a:r>
            <a:r>
              <a:rPr lang="fa-IR" sz="2400" b="1" dirty="0" smtClean="0">
                <a:solidFill>
                  <a:srgbClr val="0070C0"/>
                </a:solidFill>
                <a:cs typeface="B Nazanin" pitchFamily="2" charset="-78"/>
              </a:rPr>
              <a:t> (نیرو) به وسط تیر اعمال می شود داریم:</a:t>
            </a:r>
            <a:endParaRPr lang="en-US" sz="2400" b="1" dirty="0">
              <a:solidFill>
                <a:srgbClr val="0070C0"/>
              </a:solidFill>
              <a:cs typeface="B Nazanin" pitchFamily="2" charset="-78"/>
            </a:endParaRPr>
          </a:p>
        </p:txBody>
      </p:sp>
      <p:pic>
        <p:nvPicPr>
          <p:cNvPr id="23554" name="Picture 2"/>
          <p:cNvPicPr>
            <a:picLocks noChangeAspect="1" noChangeArrowheads="1"/>
          </p:cNvPicPr>
          <p:nvPr/>
        </p:nvPicPr>
        <p:blipFill>
          <a:blip r:embed="rId2"/>
          <a:srcRect/>
          <a:stretch>
            <a:fillRect/>
          </a:stretch>
        </p:blipFill>
        <p:spPr bwMode="auto">
          <a:xfrm>
            <a:off x="381000" y="990600"/>
            <a:ext cx="4365848" cy="547687"/>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a:srcRect/>
          <a:stretch>
            <a:fillRect/>
          </a:stretch>
        </p:blipFill>
        <p:spPr bwMode="auto">
          <a:xfrm>
            <a:off x="2286000" y="2057400"/>
            <a:ext cx="3505654" cy="2247900"/>
          </a:xfrm>
          <a:prstGeom prst="rect">
            <a:avLst/>
          </a:prstGeom>
          <a:noFill/>
          <a:ln w="9525">
            <a:noFill/>
            <a:miter lim="800000"/>
            <a:headEnd/>
            <a:tailEnd/>
          </a:ln>
          <a:effectLst/>
        </p:spPr>
      </p:pic>
      <p:sp>
        <p:nvSpPr>
          <p:cNvPr id="5" name="TextBox 4"/>
          <p:cNvSpPr txBox="1"/>
          <p:nvPr/>
        </p:nvSpPr>
        <p:spPr>
          <a:xfrm>
            <a:off x="228600" y="4343400"/>
            <a:ext cx="8686800" cy="830997"/>
          </a:xfrm>
          <a:prstGeom prst="rect">
            <a:avLst/>
          </a:prstGeom>
          <a:noFill/>
        </p:spPr>
        <p:txBody>
          <a:bodyPr wrap="square" rtlCol="0">
            <a:spAutoFit/>
          </a:bodyPr>
          <a:lstStyle/>
          <a:p>
            <a:pPr algn="r" rtl="1"/>
            <a:r>
              <a:rPr lang="fa-IR" sz="2400" b="1" dirty="0" smtClean="0">
                <a:solidFill>
                  <a:srgbClr val="0070C0"/>
                </a:solidFill>
                <a:cs typeface="B Nazanin" pitchFamily="2" charset="-78"/>
              </a:rPr>
              <a:t>کنش کشسان: </a:t>
            </a:r>
            <a:r>
              <a:rPr lang="fa-IR" sz="2400" dirty="0" smtClean="0">
                <a:solidFill>
                  <a:srgbClr val="0070C0"/>
                </a:solidFill>
                <a:cs typeface="B Nazanin" pitchFamily="2" charset="-78"/>
              </a:rPr>
              <a:t>مقدار ماکزیمم </a:t>
            </a:r>
            <a:r>
              <a:rPr lang="en-US" sz="2400" dirty="0" smtClean="0">
                <a:solidFill>
                  <a:srgbClr val="0070C0"/>
                </a:solidFill>
                <a:cs typeface="B Nazanin" pitchFamily="2" charset="-78"/>
              </a:rPr>
              <a:t>Q</a:t>
            </a:r>
            <a:r>
              <a:rPr lang="fa-IR" sz="2400" dirty="0" smtClean="0">
                <a:solidFill>
                  <a:srgbClr val="0070C0"/>
                </a:solidFill>
                <a:cs typeface="B Nazanin" pitchFamily="2" charset="-78"/>
              </a:rPr>
              <a:t> و خیز ماکزیمم کشسان نقطه </a:t>
            </a:r>
            <a:r>
              <a:rPr lang="en-US" sz="2400" dirty="0" smtClean="0">
                <a:solidFill>
                  <a:srgbClr val="0070C0"/>
                </a:solidFill>
                <a:cs typeface="B Nazanin" pitchFamily="2" charset="-78"/>
              </a:rPr>
              <a:t>A</a:t>
            </a:r>
            <a:r>
              <a:rPr lang="fa-IR" sz="2400" dirty="0" smtClean="0">
                <a:solidFill>
                  <a:srgbClr val="0070C0"/>
                </a:solidFill>
                <a:cs typeface="B Nazanin" pitchFamily="2" charset="-78"/>
              </a:rPr>
              <a:t> هنگامی پیش می آید که در میله </a:t>
            </a:r>
            <a:r>
              <a:rPr lang="en-US" sz="2400" dirty="0" smtClean="0">
                <a:solidFill>
                  <a:srgbClr val="0070C0"/>
                </a:solidFill>
                <a:cs typeface="B Nazanin" pitchFamily="2" charset="-78"/>
              </a:rPr>
              <a:t>AD</a:t>
            </a:r>
            <a:r>
              <a:rPr lang="fa-IR" sz="2400" dirty="0" smtClean="0">
                <a:solidFill>
                  <a:srgbClr val="0070C0"/>
                </a:solidFill>
                <a:cs typeface="B Nazanin" pitchFamily="2" charset="-78"/>
              </a:rPr>
              <a:t> داشته باشیم:</a:t>
            </a:r>
            <a:endParaRPr lang="en-US" sz="2400" dirty="0">
              <a:solidFill>
                <a:srgbClr val="0070C0"/>
              </a:solidFill>
              <a:cs typeface="B Nazanin" pitchFamily="2" charset="-78"/>
            </a:endParaRPr>
          </a:p>
        </p:txBody>
      </p:sp>
      <p:pic>
        <p:nvPicPr>
          <p:cNvPr id="23556" name="Picture 4"/>
          <p:cNvPicPr>
            <a:picLocks noChangeAspect="1" noChangeArrowheads="1"/>
          </p:cNvPicPr>
          <p:nvPr/>
        </p:nvPicPr>
        <p:blipFill>
          <a:blip r:embed="rId4"/>
          <a:srcRect/>
          <a:stretch>
            <a:fillRect/>
          </a:stretch>
        </p:blipFill>
        <p:spPr bwMode="auto">
          <a:xfrm>
            <a:off x="2438400" y="4724400"/>
            <a:ext cx="1104900" cy="515620"/>
          </a:xfrm>
          <a:prstGeom prst="rect">
            <a:avLst/>
          </a:prstGeom>
          <a:noFill/>
          <a:ln w="9525">
            <a:noFill/>
            <a:miter lim="800000"/>
            <a:headEnd/>
            <a:tailEnd/>
          </a:ln>
          <a:effectLst/>
        </p:spPr>
      </p:pic>
      <p:pic>
        <p:nvPicPr>
          <p:cNvPr id="23557" name="Picture 5"/>
          <p:cNvPicPr>
            <a:picLocks noChangeAspect="1" noChangeArrowheads="1"/>
          </p:cNvPicPr>
          <p:nvPr/>
        </p:nvPicPr>
        <p:blipFill>
          <a:blip r:embed="rId5"/>
          <a:srcRect/>
          <a:stretch>
            <a:fillRect/>
          </a:stretch>
        </p:blipFill>
        <p:spPr bwMode="auto">
          <a:xfrm>
            <a:off x="1295400" y="5105400"/>
            <a:ext cx="6324600" cy="145985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1000"/>
                                        <p:tgtEl>
                                          <p:spTgt spid="23554"/>
                                        </p:tgtEl>
                                      </p:cBhvr>
                                    </p:animEffect>
                                    <p:anim calcmode="lin" valueType="num">
                                      <p:cBhvr>
                                        <p:cTn id="13" dur="1000" fill="hold"/>
                                        <p:tgtEl>
                                          <p:spTgt spid="23554"/>
                                        </p:tgtEl>
                                        <p:attrNameLst>
                                          <p:attrName>ppt_x</p:attrName>
                                        </p:attrNameLst>
                                      </p:cBhvr>
                                      <p:tavLst>
                                        <p:tav tm="0">
                                          <p:val>
                                            <p:strVal val="#ppt_x"/>
                                          </p:val>
                                        </p:tav>
                                        <p:tav tm="100000">
                                          <p:val>
                                            <p:strVal val="#ppt_x"/>
                                          </p:val>
                                        </p:tav>
                                      </p:tavLst>
                                    </p:anim>
                                    <p:anim calcmode="lin" valueType="num">
                                      <p:cBhvr>
                                        <p:cTn id="14" dur="1000" fill="hold"/>
                                        <p:tgtEl>
                                          <p:spTgt spid="235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555"/>
                                        </p:tgtEl>
                                        <p:attrNameLst>
                                          <p:attrName>style.visibility</p:attrName>
                                        </p:attrNameLst>
                                      </p:cBhvr>
                                      <p:to>
                                        <p:strVal val="visible"/>
                                      </p:to>
                                    </p:set>
                                    <p:animEffect transition="in" filter="fade">
                                      <p:cBhvr>
                                        <p:cTn id="17" dur="1000"/>
                                        <p:tgtEl>
                                          <p:spTgt spid="23555"/>
                                        </p:tgtEl>
                                      </p:cBhvr>
                                    </p:animEffect>
                                    <p:anim calcmode="lin" valueType="num">
                                      <p:cBhvr>
                                        <p:cTn id="18" dur="1000" fill="hold"/>
                                        <p:tgtEl>
                                          <p:spTgt spid="23555"/>
                                        </p:tgtEl>
                                        <p:attrNameLst>
                                          <p:attrName>ppt_x</p:attrName>
                                        </p:attrNameLst>
                                      </p:cBhvr>
                                      <p:tavLst>
                                        <p:tav tm="0">
                                          <p:val>
                                            <p:strVal val="#ppt_x"/>
                                          </p:val>
                                        </p:tav>
                                        <p:tav tm="100000">
                                          <p:val>
                                            <p:strVal val="#ppt_x"/>
                                          </p:val>
                                        </p:tav>
                                      </p:tavLst>
                                    </p:anim>
                                    <p:anim calcmode="lin" valueType="num">
                                      <p:cBhvr>
                                        <p:cTn id="19"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556"/>
                                        </p:tgtEl>
                                        <p:attrNameLst>
                                          <p:attrName>style.visibility</p:attrName>
                                        </p:attrNameLst>
                                      </p:cBhvr>
                                      <p:to>
                                        <p:strVal val="visible"/>
                                      </p:to>
                                    </p:set>
                                    <p:animEffect transition="in" filter="fade">
                                      <p:cBhvr>
                                        <p:cTn id="29" dur="1000"/>
                                        <p:tgtEl>
                                          <p:spTgt spid="23556"/>
                                        </p:tgtEl>
                                      </p:cBhvr>
                                    </p:animEffect>
                                    <p:anim calcmode="lin" valueType="num">
                                      <p:cBhvr>
                                        <p:cTn id="30" dur="1000" fill="hold"/>
                                        <p:tgtEl>
                                          <p:spTgt spid="23556"/>
                                        </p:tgtEl>
                                        <p:attrNameLst>
                                          <p:attrName>ppt_x</p:attrName>
                                        </p:attrNameLst>
                                      </p:cBhvr>
                                      <p:tavLst>
                                        <p:tav tm="0">
                                          <p:val>
                                            <p:strVal val="#ppt_x"/>
                                          </p:val>
                                        </p:tav>
                                        <p:tav tm="100000">
                                          <p:val>
                                            <p:strVal val="#ppt_x"/>
                                          </p:val>
                                        </p:tav>
                                      </p:tavLst>
                                    </p:anim>
                                    <p:anim calcmode="lin" valueType="num">
                                      <p:cBhvr>
                                        <p:cTn id="31" dur="1000" fill="hold"/>
                                        <p:tgtEl>
                                          <p:spTgt spid="235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3557"/>
                                        </p:tgtEl>
                                        <p:attrNameLst>
                                          <p:attrName>style.visibility</p:attrName>
                                        </p:attrNameLst>
                                      </p:cBhvr>
                                      <p:to>
                                        <p:strVal val="visible"/>
                                      </p:to>
                                    </p:set>
                                    <p:animEffect transition="in" filter="fade">
                                      <p:cBhvr>
                                        <p:cTn id="34" dur="1000"/>
                                        <p:tgtEl>
                                          <p:spTgt spid="23557"/>
                                        </p:tgtEl>
                                      </p:cBhvr>
                                    </p:animEffect>
                                    <p:anim calcmode="lin" valueType="num">
                                      <p:cBhvr>
                                        <p:cTn id="35" dur="1000" fill="hold"/>
                                        <p:tgtEl>
                                          <p:spTgt spid="23557"/>
                                        </p:tgtEl>
                                        <p:attrNameLst>
                                          <p:attrName>ppt_x</p:attrName>
                                        </p:attrNameLst>
                                      </p:cBhvr>
                                      <p:tavLst>
                                        <p:tav tm="0">
                                          <p:val>
                                            <p:strVal val="#ppt_x"/>
                                          </p:val>
                                        </p:tav>
                                        <p:tav tm="100000">
                                          <p:val>
                                            <p:strVal val="#ppt_x"/>
                                          </p:val>
                                        </p:tav>
                                      </p:tavLst>
                                    </p:anim>
                                    <p:anim calcmode="lin" valueType="num">
                                      <p:cBhvr>
                                        <p:cTn id="36"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1066800"/>
            <a:ext cx="3200400" cy="461665"/>
          </a:xfrm>
          <a:prstGeom prst="rect">
            <a:avLst/>
          </a:prstGeom>
          <a:solidFill>
            <a:schemeClr val="accent3">
              <a:lumMod val="40000"/>
              <a:lumOff val="60000"/>
            </a:schemeClr>
          </a:solidFill>
        </p:spPr>
        <p:txBody>
          <a:bodyPr wrap="square" rtlCol="0">
            <a:spAutoFit/>
          </a:bodyPr>
          <a:lstStyle/>
          <a:p>
            <a:pPr algn="r" rtl="1"/>
            <a:r>
              <a:rPr lang="fa-IR" sz="2400" dirty="0" smtClean="0">
                <a:cs typeface="B Nazanin" pitchFamily="2" charset="-78"/>
              </a:rPr>
              <a:t>تنش در میله </a:t>
            </a:r>
            <a:r>
              <a:rPr lang="en-US" sz="2400" dirty="0" smtClean="0">
                <a:latin typeface="Times New Roman" pitchFamily="18" charset="0"/>
                <a:cs typeface="Times New Roman" pitchFamily="18" charset="0"/>
              </a:rPr>
              <a:t>CE</a:t>
            </a:r>
            <a:r>
              <a:rPr lang="fa-IR" sz="2400" dirty="0" smtClean="0">
                <a:cs typeface="B Nazanin" pitchFamily="2" charset="-78"/>
              </a:rPr>
              <a:t> برابر است با:</a:t>
            </a:r>
            <a:endParaRPr lang="en-US" sz="2400" dirty="0">
              <a:cs typeface="B Nazanin" pitchFamily="2" charset="-78"/>
            </a:endParaRPr>
          </a:p>
        </p:txBody>
      </p:sp>
      <p:sp>
        <p:nvSpPr>
          <p:cNvPr id="3" name="TextBox 2"/>
          <p:cNvSpPr txBox="1"/>
          <p:nvPr/>
        </p:nvSpPr>
        <p:spPr>
          <a:xfrm>
            <a:off x="8001000" y="381000"/>
            <a:ext cx="838200" cy="461665"/>
          </a:xfrm>
          <a:prstGeom prst="rect">
            <a:avLst/>
          </a:prstGeom>
          <a:solidFill>
            <a:schemeClr val="accent3">
              <a:lumMod val="40000"/>
              <a:lumOff val="60000"/>
            </a:schemeClr>
          </a:solidFill>
        </p:spPr>
        <p:txBody>
          <a:bodyPr wrap="square" rtlCol="0">
            <a:spAutoFit/>
          </a:bodyPr>
          <a:lstStyle/>
          <a:p>
            <a:pPr algn="r" rtl="1"/>
            <a:r>
              <a:rPr lang="fa-IR" sz="2400" dirty="0" smtClean="0">
                <a:cs typeface="B Nazanin" pitchFamily="2" charset="-78"/>
              </a:rPr>
              <a:t>چون</a:t>
            </a:r>
            <a:endParaRPr lang="en-US" sz="2400" dirty="0">
              <a:cs typeface="B Nazanin" pitchFamily="2" charset="-78"/>
            </a:endParaRPr>
          </a:p>
        </p:txBody>
      </p:sp>
      <p:pic>
        <p:nvPicPr>
          <p:cNvPr id="24578" name="Picture 2"/>
          <p:cNvPicPr>
            <a:picLocks noChangeAspect="1" noChangeArrowheads="1"/>
          </p:cNvPicPr>
          <p:nvPr/>
        </p:nvPicPr>
        <p:blipFill>
          <a:blip r:embed="rId2"/>
          <a:srcRect/>
          <a:stretch>
            <a:fillRect/>
          </a:stretch>
        </p:blipFill>
        <p:spPr bwMode="auto">
          <a:xfrm>
            <a:off x="609601" y="381000"/>
            <a:ext cx="4038600" cy="642937"/>
          </a:xfrm>
          <a:prstGeom prst="rect">
            <a:avLst/>
          </a:prstGeom>
          <a:noFill/>
          <a:ln w="9525">
            <a:noFill/>
            <a:miter lim="800000"/>
            <a:headEnd/>
            <a:tailEnd/>
          </a:ln>
          <a:effectLst/>
        </p:spPr>
      </p:pic>
      <p:pic>
        <p:nvPicPr>
          <p:cNvPr id="24579" name="Picture 3"/>
          <p:cNvPicPr>
            <a:picLocks noChangeAspect="1" noChangeArrowheads="1"/>
          </p:cNvPicPr>
          <p:nvPr/>
        </p:nvPicPr>
        <p:blipFill>
          <a:blip r:embed="rId3"/>
          <a:srcRect/>
          <a:stretch>
            <a:fillRect/>
          </a:stretch>
        </p:blipFill>
        <p:spPr bwMode="auto">
          <a:xfrm>
            <a:off x="304800" y="1600200"/>
            <a:ext cx="5586620" cy="904875"/>
          </a:xfrm>
          <a:prstGeom prst="rect">
            <a:avLst/>
          </a:prstGeom>
          <a:noFill/>
          <a:ln w="9525">
            <a:noFill/>
            <a:miter lim="800000"/>
            <a:headEnd/>
            <a:tailEnd/>
          </a:ln>
          <a:effectLst/>
        </p:spPr>
      </p:pic>
      <p:sp>
        <p:nvSpPr>
          <p:cNvPr id="6" name="TextBox 5"/>
          <p:cNvSpPr txBox="1"/>
          <p:nvPr/>
        </p:nvSpPr>
        <p:spPr>
          <a:xfrm>
            <a:off x="5867400" y="1828800"/>
            <a:ext cx="1295400" cy="369332"/>
          </a:xfrm>
          <a:prstGeom prst="rect">
            <a:avLst/>
          </a:prstGeom>
          <a:noFill/>
        </p:spPr>
        <p:txBody>
          <a:bodyPr wrap="square" rtlCol="0">
            <a:spAutoFit/>
          </a:bodyPr>
          <a:lstStyle/>
          <a:p>
            <a:r>
              <a:rPr lang="en-US" dirty="0" smtClean="0"/>
              <a:t>&lt;300 </a:t>
            </a:r>
            <a:r>
              <a:rPr lang="en-US" dirty="0" err="1" smtClean="0"/>
              <a:t>MPa</a:t>
            </a:r>
            <a:endParaRPr lang="en-US" dirty="0"/>
          </a:p>
        </p:txBody>
      </p:sp>
      <p:sp>
        <p:nvSpPr>
          <p:cNvPr id="7" name="TextBox 6"/>
          <p:cNvSpPr txBox="1"/>
          <p:nvPr/>
        </p:nvSpPr>
        <p:spPr>
          <a:xfrm>
            <a:off x="7391400" y="1905000"/>
            <a:ext cx="1447800" cy="461665"/>
          </a:xfrm>
          <a:prstGeom prst="rect">
            <a:avLst/>
          </a:prstGeom>
          <a:solidFill>
            <a:schemeClr val="accent3">
              <a:lumMod val="40000"/>
              <a:lumOff val="60000"/>
            </a:schemeClr>
          </a:solidFill>
        </p:spPr>
        <p:txBody>
          <a:bodyPr wrap="square" rtlCol="0">
            <a:spAutoFit/>
          </a:bodyPr>
          <a:lstStyle/>
          <a:p>
            <a:pPr algn="r"/>
            <a:r>
              <a:rPr lang="fa-IR" sz="2400" dirty="0" smtClean="0">
                <a:cs typeface="B Nazanin" pitchFamily="2" charset="-78"/>
              </a:rPr>
              <a:t>پس کشسان</a:t>
            </a:r>
            <a:endParaRPr lang="en-US" sz="2400" dirty="0">
              <a:cs typeface="B Nazanin" pitchFamily="2" charset="-78"/>
            </a:endParaRPr>
          </a:p>
        </p:txBody>
      </p:sp>
      <p:sp>
        <p:nvSpPr>
          <p:cNvPr id="8" name="TextBox 7"/>
          <p:cNvSpPr txBox="1"/>
          <p:nvPr/>
        </p:nvSpPr>
        <p:spPr>
          <a:xfrm>
            <a:off x="4648200" y="2971800"/>
            <a:ext cx="4267200" cy="461665"/>
          </a:xfrm>
          <a:prstGeom prst="rect">
            <a:avLst/>
          </a:prstGeom>
          <a:solidFill>
            <a:schemeClr val="accent3">
              <a:lumMod val="40000"/>
              <a:lumOff val="60000"/>
            </a:schemeClr>
          </a:solidFill>
        </p:spPr>
        <p:txBody>
          <a:bodyPr wrap="square" rtlCol="0">
            <a:spAutoFit/>
          </a:bodyPr>
          <a:lstStyle/>
          <a:p>
            <a:pPr algn="r" rtl="1"/>
            <a:r>
              <a:rPr lang="fa-IR" sz="2400" dirty="0" smtClean="0">
                <a:cs typeface="B Nazanin" pitchFamily="2" charset="-78"/>
              </a:rPr>
              <a:t>خیز متناظر نقطه </a:t>
            </a:r>
            <a:r>
              <a:rPr lang="en-US" sz="2400" dirty="0" smtClean="0">
                <a:cs typeface="B Nazanin" pitchFamily="2" charset="-78"/>
              </a:rPr>
              <a:t>C</a:t>
            </a:r>
            <a:r>
              <a:rPr lang="fa-IR" sz="2400" dirty="0" smtClean="0">
                <a:cs typeface="B Nazanin" pitchFamily="2" charset="-78"/>
              </a:rPr>
              <a:t> برابر است با:</a:t>
            </a:r>
            <a:endParaRPr lang="en-US" sz="2400" dirty="0">
              <a:cs typeface="B Nazanin" pitchFamily="2" charset="-78"/>
            </a:endParaRPr>
          </a:p>
        </p:txBody>
      </p:sp>
      <p:pic>
        <p:nvPicPr>
          <p:cNvPr id="24580" name="Picture 4"/>
          <p:cNvPicPr>
            <a:picLocks noChangeAspect="1" noChangeArrowheads="1"/>
          </p:cNvPicPr>
          <p:nvPr/>
        </p:nvPicPr>
        <p:blipFill>
          <a:blip r:embed="rId4"/>
          <a:srcRect/>
          <a:stretch>
            <a:fillRect/>
          </a:stretch>
        </p:blipFill>
        <p:spPr bwMode="auto">
          <a:xfrm>
            <a:off x="228600" y="3429000"/>
            <a:ext cx="5791200" cy="904875"/>
          </a:xfrm>
          <a:prstGeom prst="rect">
            <a:avLst/>
          </a:prstGeom>
          <a:noFill/>
          <a:ln w="9525">
            <a:noFill/>
            <a:miter lim="800000"/>
            <a:headEnd/>
            <a:tailEnd/>
          </a:ln>
          <a:effectLst/>
        </p:spPr>
      </p:pic>
      <p:sp>
        <p:nvSpPr>
          <p:cNvPr id="10" name="TextBox 9"/>
          <p:cNvSpPr txBox="1"/>
          <p:nvPr/>
        </p:nvSpPr>
        <p:spPr>
          <a:xfrm>
            <a:off x="5105400" y="5029200"/>
            <a:ext cx="3733800" cy="461665"/>
          </a:xfrm>
          <a:prstGeom prst="rect">
            <a:avLst/>
          </a:prstGeom>
          <a:solidFill>
            <a:schemeClr val="accent3">
              <a:lumMod val="40000"/>
              <a:lumOff val="60000"/>
            </a:schemeClr>
          </a:solidFill>
        </p:spPr>
        <p:txBody>
          <a:bodyPr wrap="square" rtlCol="0">
            <a:spAutoFit/>
          </a:bodyPr>
          <a:lstStyle/>
          <a:p>
            <a:pPr algn="r" rtl="1"/>
            <a:r>
              <a:rPr lang="fa-IR" sz="2400" dirty="0" smtClean="0">
                <a:cs typeface="B Nazanin" pitchFamily="2" charset="-78"/>
              </a:rPr>
              <a:t>خیز متناظر نقطه </a:t>
            </a:r>
            <a:r>
              <a:rPr lang="en-US" sz="2400" dirty="0" smtClean="0">
                <a:cs typeface="B Nazanin" pitchFamily="2" charset="-78"/>
              </a:rPr>
              <a:t>B</a:t>
            </a:r>
            <a:r>
              <a:rPr lang="fa-IR" sz="2400" dirty="0" smtClean="0">
                <a:cs typeface="B Nazanin" pitchFamily="2" charset="-78"/>
              </a:rPr>
              <a:t> برابر است با:</a:t>
            </a:r>
            <a:endParaRPr lang="en-US" sz="2400" dirty="0">
              <a:cs typeface="B Nazanin" pitchFamily="2" charset="-78"/>
            </a:endParaRPr>
          </a:p>
        </p:txBody>
      </p:sp>
      <p:pic>
        <p:nvPicPr>
          <p:cNvPr id="24581" name="Picture 5"/>
          <p:cNvPicPr>
            <a:picLocks noChangeAspect="1" noChangeArrowheads="1"/>
          </p:cNvPicPr>
          <p:nvPr/>
        </p:nvPicPr>
        <p:blipFill>
          <a:blip r:embed="rId5"/>
          <a:srcRect/>
          <a:stretch>
            <a:fillRect/>
          </a:stretch>
        </p:blipFill>
        <p:spPr bwMode="auto">
          <a:xfrm>
            <a:off x="0" y="5715000"/>
            <a:ext cx="7884160" cy="609600"/>
          </a:xfrm>
          <a:prstGeom prst="rect">
            <a:avLst/>
          </a:prstGeom>
          <a:noFill/>
          <a:ln w="9525">
            <a:noFill/>
            <a:miter lim="800000"/>
            <a:headEnd/>
            <a:tailEnd/>
          </a:ln>
          <a:effectLst/>
        </p:spPr>
      </p:pic>
      <p:cxnSp>
        <p:nvCxnSpPr>
          <p:cNvPr id="13" name="Straight Connector 12"/>
          <p:cNvCxnSpPr/>
          <p:nvPr/>
        </p:nvCxnSpPr>
        <p:spPr>
          <a:xfrm>
            <a:off x="304800" y="4648200"/>
            <a:ext cx="84582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1000"/>
                                        <p:tgtEl>
                                          <p:spTgt spid="24578"/>
                                        </p:tgtEl>
                                      </p:cBhvr>
                                    </p:animEffect>
                                    <p:anim calcmode="lin" valueType="num">
                                      <p:cBhvr>
                                        <p:cTn id="13" dur="1000" fill="hold"/>
                                        <p:tgtEl>
                                          <p:spTgt spid="24578"/>
                                        </p:tgtEl>
                                        <p:attrNameLst>
                                          <p:attrName>ppt_x</p:attrName>
                                        </p:attrNameLst>
                                      </p:cBhvr>
                                      <p:tavLst>
                                        <p:tav tm="0">
                                          <p:val>
                                            <p:strVal val="#ppt_x"/>
                                          </p:val>
                                        </p:tav>
                                        <p:tav tm="100000">
                                          <p:val>
                                            <p:strVal val="#ppt_x"/>
                                          </p:val>
                                        </p:tav>
                                      </p:tavLst>
                                    </p:anim>
                                    <p:anim calcmode="lin" valueType="num">
                                      <p:cBhvr>
                                        <p:cTn id="14" dur="1000" fill="hold"/>
                                        <p:tgtEl>
                                          <p:spTgt spid="2457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579"/>
                                        </p:tgtEl>
                                        <p:attrNameLst>
                                          <p:attrName>style.visibility</p:attrName>
                                        </p:attrNameLst>
                                      </p:cBhvr>
                                      <p:to>
                                        <p:strVal val="visible"/>
                                      </p:to>
                                    </p:set>
                                    <p:animEffect transition="in" filter="fade">
                                      <p:cBhvr>
                                        <p:cTn id="22" dur="1000"/>
                                        <p:tgtEl>
                                          <p:spTgt spid="24579"/>
                                        </p:tgtEl>
                                      </p:cBhvr>
                                    </p:animEffect>
                                    <p:anim calcmode="lin" valueType="num">
                                      <p:cBhvr>
                                        <p:cTn id="23" dur="1000" fill="hold"/>
                                        <p:tgtEl>
                                          <p:spTgt spid="24579"/>
                                        </p:tgtEl>
                                        <p:attrNameLst>
                                          <p:attrName>ppt_x</p:attrName>
                                        </p:attrNameLst>
                                      </p:cBhvr>
                                      <p:tavLst>
                                        <p:tav tm="0">
                                          <p:val>
                                            <p:strVal val="#ppt_x"/>
                                          </p:val>
                                        </p:tav>
                                        <p:tav tm="100000">
                                          <p:val>
                                            <p:strVal val="#ppt_x"/>
                                          </p:val>
                                        </p:tav>
                                      </p:tavLst>
                                    </p:anim>
                                    <p:anim calcmode="lin" valueType="num">
                                      <p:cBhvr>
                                        <p:cTn id="24" dur="1000" fill="hold"/>
                                        <p:tgtEl>
                                          <p:spTgt spid="2457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4580"/>
                                        </p:tgtEl>
                                        <p:attrNameLst>
                                          <p:attrName>style.visibility</p:attrName>
                                        </p:attrNameLst>
                                      </p:cBhvr>
                                      <p:to>
                                        <p:strVal val="visible"/>
                                      </p:to>
                                    </p:set>
                                    <p:animEffect transition="in" filter="fade">
                                      <p:cBhvr>
                                        <p:cTn id="44" dur="1000"/>
                                        <p:tgtEl>
                                          <p:spTgt spid="24580"/>
                                        </p:tgtEl>
                                      </p:cBhvr>
                                    </p:animEffect>
                                    <p:anim calcmode="lin" valueType="num">
                                      <p:cBhvr>
                                        <p:cTn id="45" dur="1000" fill="hold"/>
                                        <p:tgtEl>
                                          <p:spTgt spid="24580"/>
                                        </p:tgtEl>
                                        <p:attrNameLst>
                                          <p:attrName>ppt_x</p:attrName>
                                        </p:attrNameLst>
                                      </p:cBhvr>
                                      <p:tavLst>
                                        <p:tav tm="0">
                                          <p:val>
                                            <p:strVal val="#ppt_x"/>
                                          </p:val>
                                        </p:tav>
                                        <p:tav tm="100000">
                                          <p:val>
                                            <p:strVal val="#ppt_x"/>
                                          </p:val>
                                        </p:tav>
                                      </p:tavLst>
                                    </p:anim>
                                    <p:anim calcmode="lin" valueType="num">
                                      <p:cBhvr>
                                        <p:cTn id="46"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4581"/>
                                        </p:tgtEl>
                                        <p:attrNameLst>
                                          <p:attrName>style.visibility</p:attrName>
                                        </p:attrNameLst>
                                      </p:cBhvr>
                                      <p:to>
                                        <p:strVal val="visible"/>
                                      </p:to>
                                    </p:set>
                                    <p:animEffect transition="in" filter="fade">
                                      <p:cBhvr>
                                        <p:cTn id="56" dur="1000"/>
                                        <p:tgtEl>
                                          <p:spTgt spid="24581"/>
                                        </p:tgtEl>
                                      </p:cBhvr>
                                    </p:animEffect>
                                    <p:anim calcmode="lin" valueType="num">
                                      <p:cBhvr>
                                        <p:cTn id="57" dur="1000" fill="hold"/>
                                        <p:tgtEl>
                                          <p:spTgt spid="24581"/>
                                        </p:tgtEl>
                                        <p:attrNameLst>
                                          <p:attrName>ppt_x</p:attrName>
                                        </p:attrNameLst>
                                      </p:cBhvr>
                                      <p:tavLst>
                                        <p:tav tm="0">
                                          <p:val>
                                            <p:strVal val="#ppt_x"/>
                                          </p:val>
                                        </p:tav>
                                        <p:tav tm="100000">
                                          <p:val>
                                            <p:strVal val="#ppt_x"/>
                                          </p:val>
                                        </p:tav>
                                      </p:tavLst>
                                    </p:anim>
                                    <p:anim calcmode="lin" valueType="num">
                                      <p:cBhvr>
                                        <p:cTn id="58"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animBg="1"/>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14338" name="Picture 2"/>
          <p:cNvPicPr>
            <a:picLocks noChangeAspect="1" noChangeArrowheads="1"/>
          </p:cNvPicPr>
          <p:nvPr/>
        </p:nvPicPr>
        <p:blipFill>
          <a:blip r:embed="rId3"/>
          <a:srcRect/>
          <a:stretch>
            <a:fillRect/>
          </a:stretch>
        </p:blipFill>
        <p:spPr bwMode="auto">
          <a:xfrm>
            <a:off x="304800" y="1447800"/>
            <a:ext cx="8591550" cy="116205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a:srcRect/>
          <a:stretch>
            <a:fillRect/>
          </a:stretch>
        </p:blipFill>
        <p:spPr bwMode="auto">
          <a:xfrm>
            <a:off x="409575" y="2971800"/>
            <a:ext cx="8734425" cy="1866900"/>
          </a:xfrm>
          <a:prstGeom prst="rect">
            <a:avLst/>
          </a:prstGeom>
          <a:noFill/>
          <a:ln w="9525">
            <a:noFill/>
            <a:miter lim="800000"/>
            <a:headEnd/>
            <a:tailEnd/>
          </a:ln>
          <a:effectLst/>
        </p:spPr>
      </p:pic>
      <p:sp>
        <p:nvSpPr>
          <p:cNvPr id="7" name="TextBox 6"/>
          <p:cNvSpPr txBox="1"/>
          <p:nvPr/>
        </p:nvSpPr>
        <p:spPr>
          <a:xfrm>
            <a:off x="-76200" y="5177135"/>
            <a:ext cx="9220200" cy="461665"/>
          </a:xfrm>
          <a:prstGeom prst="rect">
            <a:avLst/>
          </a:prstGeom>
          <a:noFill/>
        </p:spPr>
        <p:txBody>
          <a:bodyPr wrap="square" rtlCol="0">
            <a:spAutoFit/>
          </a:bodyPr>
          <a:lstStyle/>
          <a:p>
            <a:pPr algn="r" rtl="1"/>
            <a:r>
              <a:rPr lang="fa-IR" sz="2400" dirty="0" smtClean="0">
                <a:cs typeface="B Nazanin" pitchFamily="2" charset="-78"/>
              </a:rPr>
              <a:t>در سراسر مطالب این درس فرض می شود که نیروهای محوری در مرکز سطح مقطع اثر می کنند.  </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strips(downLeft)">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strips(downLeft)">
                                      <p:cBhvr>
                                        <p:cTn id="12" dur="500"/>
                                        <p:tgtEl>
                                          <p:spTgt spid="1433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610600" cy="830997"/>
          </a:xfrm>
          <a:prstGeom prst="rect">
            <a:avLst/>
          </a:prstGeom>
          <a:noFill/>
        </p:spPr>
        <p:txBody>
          <a:bodyPr wrap="square" rtlCol="0">
            <a:spAutoFit/>
          </a:bodyPr>
          <a:lstStyle/>
          <a:p>
            <a:pPr algn="r" rtl="1"/>
            <a:r>
              <a:rPr lang="fa-IR" sz="2400" b="1" dirty="0" smtClean="0">
                <a:cs typeface="B Nazanin" pitchFamily="2" charset="-78"/>
              </a:rPr>
              <a:t>چون باید داشته باشیم</a:t>
            </a:r>
            <a:r>
              <a:rPr lang="el-GR" sz="2400" b="1" dirty="0" smtClean="0">
                <a:cs typeface="B Nazanin" pitchFamily="2" charset="-78"/>
              </a:rPr>
              <a:t>δ</a:t>
            </a:r>
            <a:r>
              <a:rPr lang="en-US" sz="2400" b="1" baseline="-25000" dirty="0" smtClean="0">
                <a:cs typeface="B Nazanin" pitchFamily="2" charset="-78"/>
              </a:rPr>
              <a:t>B</a:t>
            </a:r>
            <a:r>
              <a:rPr lang="en-US" sz="2400" b="1" dirty="0" smtClean="0">
                <a:cs typeface="B Nazanin" pitchFamily="2" charset="-78"/>
              </a:rPr>
              <a:t>=10 mm</a:t>
            </a:r>
            <a:r>
              <a:rPr lang="fa-IR" sz="2400" b="1" dirty="0" smtClean="0">
                <a:cs typeface="B Nazanin" pitchFamily="2" charset="-78"/>
              </a:rPr>
              <a:t> (داده مسئله) نتیجه می گیریم که تغییر شکل مومسان رخ می دهد.  </a:t>
            </a:r>
            <a:endParaRPr lang="en-US" sz="2400" b="1" dirty="0">
              <a:cs typeface="B Nazanin" pitchFamily="2" charset="-78"/>
            </a:endParaRPr>
          </a:p>
        </p:txBody>
      </p:sp>
      <p:pic>
        <p:nvPicPr>
          <p:cNvPr id="21506" name="Picture 2"/>
          <p:cNvPicPr>
            <a:picLocks noChangeAspect="1" noChangeArrowheads="1"/>
          </p:cNvPicPr>
          <p:nvPr/>
        </p:nvPicPr>
        <p:blipFill>
          <a:blip r:embed="rId2"/>
          <a:srcRect/>
          <a:stretch>
            <a:fillRect/>
          </a:stretch>
        </p:blipFill>
        <p:spPr bwMode="auto">
          <a:xfrm>
            <a:off x="1371600" y="1600200"/>
            <a:ext cx="4862513" cy="476641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0" y="228600"/>
            <a:ext cx="2438400" cy="461665"/>
          </a:xfrm>
          <a:prstGeom prst="rect">
            <a:avLst/>
          </a:prstGeom>
          <a:solidFill>
            <a:schemeClr val="accent6">
              <a:lumMod val="20000"/>
              <a:lumOff val="80000"/>
            </a:schemeClr>
          </a:solidFill>
        </p:spPr>
        <p:txBody>
          <a:bodyPr wrap="square" rtlCol="0">
            <a:spAutoFit/>
          </a:bodyPr>
          <a:lstStyle/>
          <a:p>
            <a:pPr algn="r" rtl="1"/>
            <a:r>
              <a:rPr lang="fa-IR" sz="2400" b="1" dirty="0" smtClean="0">
                <a:cs typeface="B Nazanin" pitchFamily="2" charset="-78"/>
              </a:rPr>
              <a:t>تغییر شکل مومسان:</a:t>
            </a:r>
            <a:endParaRPr lang="en-US" sz="2400" b="1" dirty="0">
              <a:cs typeface="B Nazanin" pitchFamily="2" charset="-78"/>
            </a:endParaRPr>
          </a:p>
        </p:txBody>
      </p:sp>
      <p:sp>
        <p:nvSpPr>
          <p:cNvPr id="3" name="TextBox 2"/>
          <p:cNvSpPr txBox="1"/>
          <p:nvPr/>
        </p:nvSpPr>
        <p:spPr>
          <a:xfrm>
            <a:off x="533400" y="914400"/>
            <a:ext cx="8382000" cy="707886"/>
          </a:xfrm>
          <a:prstGeom prst="rect">
            <a:avLst/>
          </a:prstGeom>
          <a:solidFill>
            <a:schemeClr val="accent3">
              <a:lumMod val="40000"/>
              <a:lumOff val="60000"/>
            </a:schemeClr>
          </a:solidFill>
        </p:spPr>
        <p:txBody>
          <a:bodyPr wrap="square" rtlCol="0">
            <a:spAutoFit/>
          </a:bodyPr>
          <a:lstStyle/>
          <a:p>
            <a:pPr algn="r" rtl="1"/>
            <a:r>
              <a:rPr lang="fa-IR" sz="2000" b="1" dirty="0" smtClean="0">
                <a:cs typeface="B Nazanin" pitchFamily="2" charset="-78"/>
              </a:rPr>
              <a:t>به ازای </a:t>
            </a:r>
            <a:r>
              <a:rPr lang="en-US" sz="2000" b="1" dirty="0" smtClean="0">
                <a:cs typeface="B Nazanin" pitchFamily="2" charset="-78"/>
              </a:rPr>
              <a:t>Q= 240 KN</a:t>
            </a:r>
            <a:r>
              <a:rPr lang="fa-IR" sz="2000" b="1" dirty="0" smtClean="0">
                <a:cs typeface="B Nazanin" pitchFamily="2" charset="-78"/>
              </a:rPr>
              <a:t> در </a:t>
            </a:r>
            <a:r>
              <a:rPr lang="en-US" sz="2000" b="1" dirty="0" smtClean="0">
                <a:cs typeface="B Nazanin" pitchFamily="2" charset="-78"/>
              </a:rPr>
              <a:t>AD</a:t>
            </a:r>
            <a:r>
              <a:rPr lang="fa-IR" sz="2000" b="1" dirty="0" smtClean="0">
                <a:cs typeface="B Nazanin" pitchFamily="2" charset="-78"/>
              </a:rPr>
              <a:t> تغییر شکل مومسان رخ می دهد و داریم  </a:t>
            </a:r>
            <a:r>
              <a:rPr lang="en-US" sz="2000" b="1" dirty="0" err="1" smtClean="0">
                <a:cs typeface="B Nazanin" pitchFamily="2" charset="-78"/>
              </a:rPr>
              <a:t>σ</a:t>
            </a:r>
            <a:r>
              <a:rPr lang="en-US" sz="2000" b="1" baseline="-25000" dirty="0" err="1" smtClean="0">
                <a:cs typeface="B Nazanin" pitchFamily="2" charset="-78"/>
              </a:rPr>
              <a:t>AD</a:t>
            </a:r>
            <a:r>
              <a:rPr lang="en-US" sz="2000" b="1" dirty="0" smtClean="0">
                <a:cs typeface="B Nazanin" pitchFamily="2" charset="-78"/>
              </a:rPr>
              <a:t>=</a:t>
            </a:r>
            <a:r>
              <a:rPr lang="el-GR" sz="2000" b="1" dirty="0" smtClean="0">
                <a:cs typeface="B Nazanin" pitchFamily="2" charset="-78"/>
              </a:rPr>
              <a:t>σ</a:t>
            </a:r>
            <a:r>
              <a:rPr lang="en-US" sz="2000" b="1" baseline="-25000" dirty="0" smtClean="0">
                <a:cs typeface="B Nazanin" pitchFamily="2" charset="-78"/>
              </a:rPr>
              <a:t>Y</a:t>
            </a:r>
            <a:r>
              <a:rPr lang="en-US" sz="2000" b="1" dirty="0" smtClean="0">
                <a:cs typeface="B Nazanin" pitchFamily="2" charset="-78"/>
              </a:rPr>
              <a:t>=300 </a:t>
            </a:r>
            <a:r>
              <a:rPr lang="en-US" sz="2000" b="1" dirty="0" err="1" smtClean="0">
                <a:cs typeface="B Nazanin" pitchFamily="2" charset="-78"/>
              </a:rPr>
              <a:t>MPa</a:t>
            </a:r>
            <a:r>
              <a:rPr lang="fa-IR" sz="2000" b="1" dirty="0" smtClean="0">
                <a:cs typeface="B Nazanin" pitchFamily="2" charset="-78"/>
              </a:rPr>
              <a:t>.چون تنش در میله </a:t>
            </a:r>
            <a:r>
              <a:rPr lang="en-US" sz="2000" b="1" dirty="0" smtClean="0">
                <a:cs typeface="B Nazanin" pitchFamily="2" charset="-78"/>
              </a:rPr>
              <a:t>CE</a:t>
            </a:r>
            <a:r>
              <a:rPr lang="fa-IR" sz="2000" b="1" dirty="0" smtClean="0">
                <a:cs typeface="B Nazanin" pitchFamily="2" charset="-78"/>
              </a:rPr>
              <a:t> در گستره کشسان است </a:t>
            </a:r>
            <a:r>
              <a:rPr lang="el-GR" sz="2000" b="1" dirty="0" smtClean="0">
                <a:cs typeface="B Nazanin" pitchFamily="2" charset="-78"/>
              </a:rPr>
              <a:t>δ</a:t>
            </a:r>
            <a:r>
              <a:rPr lang="en-US" sz="2000" b="1" baseline="-25000" dirty="0" smtClean="0">
                <a:cs typeface="B Nazanin" pitchFamily="2" charset="-78"/>
              </a:rPr>
              <a:t>c</a:t>
            </a:r>
            <a:r>
              <a:rPr lang="fa-IR" sz="2000" b="1" dirty="0" smtClean="0">
                <a:cs typeface="B Nazanin" pitchFamily="2" charset="-78"/>
              </a:rPr>
              <a:t> برابر </a:t>
            </a:r>
            <a:r>
              <a:rPr lang="en-US" sz="2000" b="1" dirty="0" smtClean="0">
                <a:cs typeface="B Nazanin" pitchFamily="2" charset="-78"/>
              </a:rPr>
              <a:t>6mm</a:t>
            </a:r>
            <a:r>
              <a:rPr lang="fa-IR" sz="2000" b="1" dirty="0" smtClean="0">
                <a:cs typeface="B Nazanin" pitchFamily="2" charset="-78"/>
              </a:rPr>
              <a:t> می ماند.  </a:t>
            </a:r>
            <a:endParaRPr lang="en-US" sz="2000" b="1" dirty="0">
              <a:cs typeface="B Nazanin" pitchFamily="2" charset="-78"/>
            </a:endParaRPr>
          </a:p>
        </p:txBody>
      </p:sp>
      <p:sp>
        <p:nvSpPr>
          <p:cNvPr id="14" name="TextBox 13"/>
          <p:cNvSpPr txBox="1"/>
          <p:nvPr/>
        </p:nvSpPr>
        <p:spPr>
          <a:xfrm>
            <a:off x="1219200" y="3124200"/>
            <a:ext cx="7543800" cy="461665"/>
          </a:xfrm>
          <a:prstGeom prst="rect">
            <a:avLst/>
          </a:prstGeom>
          <a:solidFill>
            <a:schemeClr val="accent3">
              <a:lumMod val="40000"/>
              <a:lumOff val="60000"/>
            </a:schemeClr>
          </a:solidFill>
        </p:spPr>
        <p:txBody>
          <a:bodyPr wrap="square" rtlCol="0">
            <a:spAutoFit/>
          </a:bodyPr>
          <a:lstStyle/>
          <a:p>
            <a:pPr algn="r" rtl="1"/>
            <a:r>
              <a:rPr lang="fa-IR" sz="2400" b="1" dirty="0" smtClean="0">
                <a:cs typeface="B Nazanin" pitchFamily="2" charset="-78"/>
              </a:rPr>
              <a:t>خیز </a:t>
            </a:r>
            <a:r>
              <a:rPr lang="el-GR" sz="2400" b="1" dirty="0" smtClean="0">
                <a:cs typeface="B Nazanin" pitchFamily="2" charset="-78"/>
              </a:rPr>
              <a:t>δ</a:t>
            </a:r>
            <a:r>
              <a:rPr lang="en-US" sz="2400" b="1" baseline="-25000" dirty="0" smtClean="0">
                <a:cs typeface="B Nazanin" pitchFamily="2" charset="-78"/>
              </a:rPr>
              <a:t>A</a:t>
            </a:r>
            <a:r>
              <a:rPr lang="fa-IR" sz="2400" b="1" dirty="0" smtClean="0">
                <a:cs typeface="B Nazanin" pitchFamily="2" charset="-78"/>
              </a:rPr>
              <a:t> که به ازای آن </a:t>
            </a:r>
            <a:r>
              <a:rPr lang="en-US" sz="2400" b="1" dirty="0" smtClean="0">
                <a:cs typeface="B Nazanin" pitchFamily="2" charset="-78"/>
              </a:rPr>
              <a:t> </a:t>
            </a:r>
            <a:r>
              <a:rPr lang="el-GR" sz="2400" b="1" dirty="0" smtClean="0">
                <a:cs typeface="B Nazanin" pitchFamily="2" charset="-78"/>
              </a:rPr>
              <a:t> δ</a:t>
            </a:r>
            <a:r>
              <a:rPr lang="en-US" sz="2400" b="1" baseline="-25000" dirty="0" smtClean="0">
                <a:cs typeface="B Nazanin" pitchFamily="2" charset="-78"/>
              </a:rPr>
              <a:t>B</a:t>
            </a:r>
            <a:r>
              <a:rPr lang="en-US" sz="2400" b="1" dirty="0" smtClean="0">
                <a:cs typeface="B Nazanin" pitchFamily="2" charset="-78"/>
              </a:rPr>
              <a:t>= 10 mm</a:t>
            </a:r>
            <a:r>
              <a:rPr lang="fa-IR" sz="2400" b="1" dirty="0" smtClean="0">
                <a:cs typeface="B Nazanin" pitchFamily="2" charset="-78"/>
              </a:rPr>
              <a:t> شود چنین به دست می آید:  </a:t>
            </a:r>
            <a:endParaRPr lang="en-US" sz="2400" b="1" dirty="0">
              <a:cs typeface="B Nazanin" pitchFamily="2" charset="-78"/>
            </a:endParaRPr>
          </a:p>
        </p:txBody>
      </p:sp>
      <p:pic>
        <p:nvPicPr>
          <p:cNvPr id="19458" name="Picture 2"/>
          <p:cNvPicPr>
            <a:picLocks noChangeAspect="1" noChangeArrowheads="1"/>
          </p:cNvPicPr>
          <p:nvPr/>
        </p:nvPicPr>
        <p:blipFill>
          <a:blip r:embed="rId2"/>
          <a:srcRect/>
          <a:stretch>
            <a:fillRect/>
          </a:stretch>
        </p:blipFill>
        <p:spPr bwMode="auto">
          <a:xfrm>
            <a:off x="685800" y="3962400"/>
            <a:ext cx="6793149" cy="762000"/>
          </a:xfrm>
          <a:prstGeom prst="rect">
            <a:avLst/>
          </a:prstGeom>
          <a:noFill/>
          <a:ln w="9525">
            <a:noFill/>
            <a:miter lim="800000"/>
            <a:headEnd/>
            <a:tailEnd/>
          </a:ln>
          <a:effectLst/>
        </p:spPr>
      </p:pic>
      <p:sp>
        <p:nvSpPr>
          <p:cNvPr id="16" name="Rectangle 15"/>
          <p:cNvSpPr/>
          <p:nvPr/>
        </p:nvSpPr>
        <p:spPr>
          <a:xfrm>
            <a:off x="1143000" y="1981200"/>
            <a:ext cx="372218" cy="369332"/>
          </a:xfrm>
          <a:prstGeom prst="rect">
            <a:avLst/>
          </a:prstGeom>
        </p:spPr>
        <p:txBody>
          <a:bodyPr wrap="none">
            <a:spAutoFit/>
          </a:bodyPr>
          <a:lstStyle/>
          <a:p>
            <a:r>
              <a:rPr lang="el-GR" b="1" dirty="0" smtClean="0">
                <a:cs typeface="B Nazanin" pitchFamily="2" charset="-78"/>
              </a:rPr>
              <a:t>δ</a:t>
            </a:r>
            <a:r>
              <a:rPr lang="en-US" b="1" baseline="-25000" dirty="0" smtClean="0">
                <a:cs typeface="B Nazanin" pitchFamily="2" charset="-78"/>
              </a:rPr>
              <a:t>c</a:t>
            </a:r>
            <a:endParaRPr lang="en-US" dirty="0"/>
          </a:p>
        </p:txBody>
      </p:sp>
      <p:sp>
        <p:nvSpPr>
          <p:cNvPr id="17" name="TextBox 16"/>
          <p:cNvSpPr txBox="1"/>
          <p:nvPr/>
        </p:nvSpPr>
        <p:spPr>
          <a:xfrm>
            <a:off x="1447800" y="1981200"/>
            <a:ext cx="990600" cy="369332"/>
          </a:xfrm>
          <a:prstGeom prst="rect">
            <a:avLst/>
          </a:prstGeom>
          <a:noFill/>
        </p:spPr>
        <p:txBody>
          <a:bodyPr wrap="square" rtlCol="0">
            <a:spAutoFit/>
          </a:bodyPr>
          <a:lstStyle/>
          <a:p>
            <a:r>
              <a:rPr lang="fa-IR" dirty="0" smtClean="0"/>
              <a:t>=</a:t>
            </a:r>
            <a:r>
              <a:rPr lang="en-US" dirty="0" smtClean="0"/>
              <a:t>6mm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28600"/>
            <a:ext cx="8686800" cy="1107996"/>
          </a:xfrm>
          <a:prstGeom prst="rect">
            <a:avLst/>
          </a:prstGeom>
          <a:solidFill>
            <a:schemeClr val="bg2">
              <a:lumMod val="90000"/>
            </a:schemeClr>
          </a:solidFill>
        </p:spPr>
        <p:txBody>
          <a:bodyPr wrap="square" rtlCol="0">
            <a:spAutoFit/>
          </a:bodyPr>
          <a:lstStyle/>
          <a:p>
            <a:pPr algn="r" rtl="1">
              <a:lnSpc>
                <a:spcPct val="150000"/>
              </a:lnSpc>
            </a:pPr>
            <a:r>
              <a:rPr lang="fa-IR" sz="2400" b="1" dirty="0" smtClean="0">
                <a:cs typeface="B Nazanin" pitchFamily="2" charset="-78"/>
              </a:rPr>
              <a:t>برداشتن بار. </a:t>
            </a:r>
            <a:r>
              <a:rPr lang="fa-IR" sz="2000" b="1" dirty="0" smtClean="0">
                <a:cs typeface="B Nazanin" pitchFamily="2" charset="-78"/>
              </a:rPr>
              <a:t>وقتی بار </a:t>
            </a:r>
            <a:r>
              <a:rPr lang="en-US" sz="2000" b="1" dirty="0" smtClean="0">
                <a:cs typeface="B Nazanin" pitchFamily="2" charset="-78"/>
              </a:rPr>
              <a:t>Q</a:t>
            </a:r>
            <a:r>
              <a:rPr lang="fa-IR" sz="2000" b="1" dirty="0" smtClean="0">
                <a:cs typeface="B Nazanin" pitchFamily="2" charset="-78"/>
              </a:rPr>
              <a:t> به آرامی برداشته می شود نیروی </a:t>
            </a:r>
            <a:r>
              <a:rPr lang="en-US" sz="2000" b="1" dirty="0" smtClean="0">
                <a:cs typeface="B Nazanin" pitchFamily="2" charset="-78"/>
              </a:rPr>
              <a:t>P</a:t>
            </a:r>
            <a:r>
              <a:rPr lang="en-US" sz="2000" b="1" baseline="-25000" dirty="0" smtClean="0">
                <a:cs typeface="B Nazanin" pitchFamily="2" charset="-78"/>
              </a:rPr>
              <a:t>AD</a:t>
            </a:r>
            <a:r>
              <a:rPr lang="fa-IR" sz="2000" b="1" dirty="0" smtClean="0">
                <a:cs typeface="B Nazanin" pitchFamily="2" charset="-78"/>
              </a:rPr>
              <a:t> در امتداد موازی قسمت اولیه نمودار بار- تغییر مکان میله </a:t>
            </a:r>
            <a:r>
              <a:rPr lang="en-US" sz="2000" b="1" dirty="0" smtClean="0">
                <a:cs typeface="B Nazanin" pitchFamily="2" charset="-78"/>
              </a:rPr>
              <a:t>AD</a:t>
            </a:r>
            <a:r>
              <a:rPr lang="fa-IR" sz="2000" b="1" dirty="0" smtClean="0">
                <a:cs typeface="B Nazanin" pitchFamily="2" charset="-78"/>
              </a:rPr>
              <a:t> کاهش می یابد و خیز نهایی نقطه </a:t>
            </a:r>
            <a:r>
              <a:rPr lang="en-US" sz="2000" b="1" dirty="0" smtClean="0">
                <a:cs typeface="B Nazanin" pitchFamily="2" charset="-78"/>
              </a:rPr>
              <a:t>A</a:t>
            </a:r>
            <a:r>
              <a:rPr lang="fa-IR" sz="2000" b="1" dirty="0" smtClean="0">
                <a:cs typeface="B Nazanin" pitchFamily="2" charset="-78"/>
              </a:rPr>
              <a:t> برابر است با:</a:t>
            </a:r>
            <a:endParaRPr lang="en-US" sz="2000" b="1" dirty="0">
              <a:cs typeface="B Nazanin" pitchFamily="2" charset="-78"/>
            </a:endParaRPr>
          </a:p>
        </p:txBody>
      </p:sp>
      <p:sp>
        <p:nvSpPr>
          <p:cNvPr id="7" name="TextBox 6"/>
          <p:cNvSpPr txBox="1"/>
          <p:nvPr/>
        </p:nvSpPr>
        <p:spPr>
          <a:xfrm>
            <a:off x="3810000" y="4495800"/>
            <a:ext cx="5105400" cy="1015663"/>
          </a:xfrm>
          <a:prstGeom prst="rect">
            <a:avLst/>
          </a:prstGeom>
          <a:solidFill>
            <a:schemeClr val="bg2">
              <a:lumMod val="90000"/>
            </a:schemeClr>
          </a:solidFill>
        </p:spPr>
        <p:txBody>
          <a:bodyPr wrap="square" rtlCol="0">
            <a:spAutoFit/>
          </a:bodyPr>
          <a:lstStyle/>
          <a:p>
            <a:pPr algn="r" rtl="1"/>
            <a:r>
              <a:rPr lang="fa-IR" sz="2000" b="1" dirty="0" smtClean="0">
                <a:cs typeface="B Nazanin" pitchFamily="2" charset="-78"/>
              </a:rPr>
              <a:t>چون تنش در میله </a:t>
            </a:r>
            <a:r>
              <a:rPr lang="en-US" sz="2000" b="1" dirty="0" smtClean="0">
                <a:cs typeface="B Nazanin" pitchFamily="2" charset="-78"/>
              </a:rPr>
              <a:t>CE</a:t>
            </a:r>
            <a:r>
              <a:rPr lang="fa-IR" sz="2000" b="1" dirty="0" smtClean="0">
                <a:cs typeface="B Nazanin" pitchFamily="2" charset="-78"/>
              </a:rPr>
              <a:t> در گستره کشسان باقی مانده، درمی یابیم که خیز نقطه </a:t>
            </a:r>
            <a:r>
              <a:rPr lang="en-US" sz="2000" b="1" dirty="0" smtClean="0">
                <a:cs typeface="B Nazanin" pitchFamily="2" charset="-78"/>
              </a:rPr>
              <a:t>C</a:t>
            </a:r>
            <a:r>
              <a:rPr lang="fa-IR" sz="2000" b="1" dirty="0" smtClean="0">
                <a:cs typeface="B Nazanin" pitchFamily="2" charset="-78"/>
              </a:rPr>
              <a:t> برابر </a:t>
            </a:r>
            <a:r>
              <a:rPr lang="fa-IR" sz="4000" b="1" dirty="0" smtClean="0">
                <a:cs typeface="B Nazanin" pitchFamily="2" charset="-78"/>
              </a:rPr>
              <a:t>صفر</a:t>
            </a:r>
            <a:r>
              <a:rPr lang="fa-IR" sz="2000" b="1" dirty="0" smtClean="0">
                <a:cs typeface="B Nazanin" pitchFamily="2" charset="-78"/>
              </a:rPr>
              <a:t> است. </a:t>
            </a:r>
            <a:endParaRPr lang="en-US" sz="2000" b="1" dirty="0" smtClean="0">
              <a:cs typeface="B Nazanin" pitchFamily="2" charset="-78"/>
            </a:endParaRPr>
          </a:p>
        </p:txBody>
      </p:sp>
      <p:pic>
        <p:nvPicPr>
          <p:cNvPr id="20483" name="Picture 3"/>
          <p:cNvPicPr>
            <a:picLocks noChangeAspect="1" noChangeArrowheads="1"/>
          </p:cNvPicPr>
          <p:nvPr/>
        </p:nvPicPr>
        <p:blipFill>
          <a:blip r:embed="rId2"/>
          <a:srcRect/>
          <a:stretch>
            <a:fillRect/>
          </a:stretch>
        </p:blipFill>
        <p:spPr bwMode="auto">
          <a:xfrm>
            <a:off x="228600" y="2286000"/>
            <a:ext cx="3914775" cy="3150916"/>
          </a:xfrm>
          <a:prstGeom prst="rect">
            <a:avLst/>
          </a:prstGeom>
          <a:noFill/>
          <a:ln w="9525">
            <a:noFill/>
            <a:miter lim="800000"/>
            <a:headEnd/>
            <a:tailEnd/>
          </a:ln>
          <a:effectLst/>
        </p:spPr>
      </p:pic>
      <p:grpSp>
        <p:nvGrpSpPr>
          <p:cNvPr id="15" name="Group 14"/>
          <p:cNvGrpSpPr/>
          <p:nvPr/>
        </p:nvGrpSpPr>
        <p:grpSpPr>
          <a:xfrm>
            <a:off x="3657600" y="1828800"/>
            <a:ext cx="4807131" cy="1238310"/>
            <a:chOff x="3657600" y="1828800"/>
            <a:chExt cx="4807131" cy="1238310"/>
          </a:xfrm>
        </p:grpSpPr>
        <p:pic>
          <p:nvPicPr>
            <p:cNvPr id="27651" name="Picture 3"/>
            <p:cNvPicPr>
              <a:picLocks noChangeAspect="1" noChangeArrowheads="1"/>
            </p:cNvPicPr>
            <p:nvPr/>
          </p:nvPicPr>
          <p:blipFill>
            <a:blip r:embed="rId3"/>
            <a:srcRect/>
            <a:stretch>
              <a:fillRect/>
            </a:stretch>
          </p:blipFill>
          <p:spPr bwMode="auto">
            <a:xfrm>
              <a:off x="3657600" y="1828800"/>
              <a:ext cx="4807131" cy="609600"/>
            </a:xfrm>
            <a:prstGeom prst="rect">
              <a:avLst/>
            </a:prstGeom>
            <a:noFill/>
            <a:ln w="9525">
              <a:noFill/>
              <a:miter lim="800000"/>
              <a:headEnd/>
              <a:tailEnd/>
            </a:ln>
            <a:effectLst/>
          </p:spPr>
        </p:pic>
        <p:sp>
          <p:nvSpPr>
            <p:cNvPr id="8" name="TextBox 7"/>
            <p:cNvSpPr txBox="1"/>
            <p:nvPr/>
          </p:nvSpPr>
          <p:spPr>
            <a:xfrm>
              <a:off x="6248400" y="2590800"/>
              <a:ext cx="2133600" cy="400110"/>
            </a:xfrm>
            <a:prstGeom prst="rect">
              <a:avLst/>
            </a:prstGeom>
            <a:noFill/>
          </p:spPr>
          <p:txBody>
            <a:bodyPr wrap="square" rtlCol="0">
              <a:spAutoFit/>
            </a:bodyPr>
            <a:lstStyle/>
            <a:p>
              <a:r>
                <a:rPr lang="fa-IR" sz="2000" b="1" dirty="0" smtClean="0">
                  <a:cs typeface="B Nazanin" pitchFamily="2" charset="-78"/>
                </a:rPr>
                <a:t>تغییر شکل کشسان</a:t>
              </a:r>
              <a:endParaRPr lang="en-US" sz="2000" b="1" dirty="0" smtClean="0">
                <a:cs typeface="B Nazanin" pitchFamily="2" charset="-78"/>
              </a:endParaRPr>
            </a:p>
          </p:txBody>
        </p:sp>
        <p:sp>
          <p:nvSpPr>
            <p:cNvPr id="9" name="TextBox 8"/>
            <p:cNvSpPr txBox="1"/>
            <p:nvPr/>
          </p:nvSpPr>
          <p:spPr>
            <a:xfrm>
              <a:off x="4267200" y="2667000"/>
              <a:ext cx="1905000" cy="400110"/>
            </a:xfrm>
            <a:prstGeom prst="rect">
              <a:avLst/>
            </a:prstGeom>
            <a:noFill/>
          </p:spPr>
          <p:txBody>
            <a:bodyPr wrap="square" rtlCol="0">
              <a:spAutoFit/>
            </a:bodyPr>
            <a:lstStyle/>
            <a:p>
              <a:r>
                <a:rPr lang="fa-IR" sz="2000" b="1" dirty="0" smtClean="0">
                  <a:cs typeface="B Nazanin" pitchFamily="2" charset="-78"/>
                </a:rPr>
                <a:t>تغییر شکل مومسان</a:t>
              </a:r>
              <a:endParaRPr lang="en-US" sz="2000" b="1" dirty="0" smtClean="0">
                <a:cs typeface="B Nazanin" pitchFamily="2" charset="-78"/>
              </a:endParaRPr>
            </a:p>
          </p:txBody>
        </p:sp>
        <p:cxnSp>
          <p:nvCxnSpPr>
            <p:cNvPr id="11" name="Straight Arrow Connector 10"/>
            <p:cNvCxnSpPr/>
            <p:nvPr/>
          </p:nvCxnSpPr>
          <p:spPr>
            <a:xfrm rot="16200000" flipH="1">
              <a:off x="6438900" y="2400300"/>
              <a:ext cx="304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9" idx="0"/>
            </p:cNvCxnSpPr>
            <p:nvPr/>
          </p:nvCxnSpPr>
          <p:spPr>
            <a:xfrm rot="16200000" flipH="1">
              <a:off x="5010944" y="2458244"/>
              <a:ext cx="304006" cy="113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228600"/>
            <a:ext cx="2819400" cy="461665"/>
          </a:xfrm>
          <a:prstGeom prst="rect">
            <a:avLst/>
          </a:prstGeom>
          <a:noFill/>
        </p:spPr>
        <p:txBody>
          <a:bodyPr wrap="square" rtlCol="0">
            <a:spAutoFit/>
          </a:bodyPr>
          <a:lstStyle/>
          <a:p>
            <a:pPr algn="ctr" rtl="1"/>
            <a:r>
              <a:rPr lang="fa-IR" sz="2400" b="1" dirty="0" smtClean="0">
                <a:cs typeface="B Nazanin" pitchFamily="2" charset="-78"/>
              </a:rPr>
              <a:t>مسائل دوره ای</a:t>
            </a:r>
            <a:endParaRPr lang="en-US" sz="2400" b="1"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842" y="990600"/>
            <a:ext cx="9143158" cy="2671762"/>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0" y="4343400"/>
            <a:ext cx="8991600" cy="2190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fade">
                                      <p:cBhvr>
                                        <p:cTn id="19" dur="1000"/>
                                        <p:tgtEl>
                                          <p:spTgt spid="15363"/>
                                        </p:tgtEl>
                                      </p:cBhvr>
                                    </p:animEffect>
                                    <p:anim calcmode="lin" valueType="num">
                                      <p:cBhvr>
                                        <p:cTn id="20" dur="1000" fill="hold"/>
                                        <p:tgtEl>
                                          <p:spTgt spid="15363"/>
                                        </p:tgtEl>
                                        <p:attrNameLst>
                                          <p:attrName>ppt_x</p:attrName>
                                        </p:attrNameLst>
                                      </p:cBhvr>
                                      <p:tavLst>
                                        <p:tav tm="0">
                                          <p:val>
                                            <p:strVal val="#ppt_x"/>
                                          </p:val>
                                        </p:tav>
                                        <p:tav tm="100000">
                                          <p:val>
                                            <p:strVal val="#ppt_x"/>
                                          </p:val>
                                        </p:tav>
                                      </p:tavLst>
                                    </p:anim>
                                    <p:anim calcmode="lin" valueType="num">
                                      <p:cBhvr>
                                        <p:cTn id="21"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762000"/>
            <a:ext cx="9144000" cy="274320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381000" y="3962400"/>
            <a:ext cx="8522393" cy="1752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7"/>
                                        </p:tgtEl>
                                        <p:attrNameLst>
                                          <p:attrName>style.visibility</p:attrName>
                                        </p:attrNameLst>
                                      </p:cBhvr>
                                      <p:to>
                                        <p:strVal val="visible"/>
                                      </p:to>
                                    </p:set>
                                    <p:animEffect transition="in" filter="fade">
                                      <p:cBhvr>
                                        <p:cTn id="14" dur="1000"/>
                                        <p:tgtEl>
                                          <p:spTgt spid="16387"/>
                                        </p:tgtEl>
                                      </p:cBhvr>
                                    </p:animEffect>
                                    <p:anim calcmode="lin" valueType="num">
                                      <p:cBhvr>
                                        <p:cTn id="15" dur="1000" fill="hold"/>
                                        <p:tgtEl>
                                          <p:spTgt spid="16387"/>
                                        </p:tgtEl>
                                        <p:attrNameLst>
                                          <p:attrName>ppt_x</p:attrName>
                                        </p:attrNameLst>
                                      </p:cBhvr>
                                      <p:tavLst>
                                        <p:tav tm="0">
                                          <p:val>
                                            <p:strVal val="#ppt_x"/>
                                          </p:val>
                                        </p:tav>
                                        <p:tav tm="100000">
                                          <p:val>
                                            <p:strVal val="#ppt_x"/>
                                          </p:val>
                                        </p:tav>
                                      </p:tavLst>
                                    </p:anim>
                                    <p:anim calcmode="lin" valueType="num">
                                      <p:cBhvr>
                                        <p:cTn id="16"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304800"/>
            <a:ext cx="9144000" cy="106680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533400" y="1295400"/>
            <a:ext cx="3686175" cy="2552700"/>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a:srcRect/>
          <a:stretch>
            <a:fillRect/>
          </a:stretch>
        </p:blipFill>
        <p:spPr bwMode="auto">
          <a:xfrm>
            <a:off x="2057400" y="3962400"/>
            <a:ext cx="3990975" cy="2362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1000"/>
                                        <p:tgtEl>
                                          <p:spTgt spid="17411"/>
                                        </p:tgtEl>
                                      </p:cBhvr>
                                    </p:animEffect>
                                    <p:anim calcmode="lin" valueType="num">
                                      <p:cBhvr>
                                        <p:cTn id="8" dur="1000" fill="hold"/>
                                        <p:tgtEl>
                                          <p:spTgt spid="17411"/>
                                        </p:tgtEl>
                                        <p:attrNameLst>
                                          <p:attrName>ppt_x</p:attrName>
                                        </p:attrNameLst>
                                      </p:cBhvr>
                                      <p:tavLst>
                                        <p:tav tm="0">
                                          <p:val>
                                            <p:strVal val="#ppt_x"/>
                                          </p:val>
                                        </p:tav>
                                        <p:tav tm="100000">
                                          <p:val>
                                            <p:strVal val="#ppt_x"/>
                                          </p:val>
                                        </p:tav>
                                      </p:tavLst>
                                    </p:anim>
                                    <p:anim calcmode="lin" valueType="num">
                                      <p:cBhvr>
                                        <p:cTn id="9" dur="1000" fill="hold"/>
                                        <p:tgtEl>
                                          <p:spTgt spid="174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animEffect transition="in" filter="fade">
                                      <p:cBhvr>
                                        <p:cTn id="19" dur="1000"/>
                                        <p:tgtEl>
                                          <p:spTgt spid="17412"/>
                                        </p:tgtEl>
                                      </p:cBhvr>
                                    </p:animEffect>
                                    <p:anim calcmode="lin" valueType="num">
                                      <p:cBhvr>
                                        <p:cTn id="20" dur="1000" fill="hold"/>
                                        <p:tgtEl>
                                          <p:spTgt spid="17412"/>
                                        </p:tgtEl>
                                        <p:attrNameLst>
                                          <p:attrName>ppt_x</p:attrName>
                                        </p:attrNameLst>
                                      </p:cBhvr>
                                      <p:tavLst>
                                        <p:tav tm="0">
                                          <p:val>
                                            <p:strVal val="#ppt_x"/>
                                          </p:val>
                                        </p:tav>
                                        <p:tav tm="100000">
                                          <p:val>
                                            <p:strVal val="#ppt_x"/>
                                          </p:val>
                                        </p:tav>
                                      </p:tavLst>
                                    </p:anim>
                                    <p:anim calcmode="lin" valueType="num">
                                      <p:cBhvr>
                                        <p:cTn id="21"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381000" y="609600"/>
            <a:ext cx="8248650" cy="192405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1981200" y="2590800"/>
            <a:ext cx="6854472" cy="638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1000"/>
                                        <p:tgtEl>
                                          <p:spTgt spid="18435"/>
                                        </p:tgtEl>
                                      </p:cBhvr>
                                    </p:animEffect>
                                    <p:anim calcmode="lin" valueType="num">
                                      <p:cBhvr>
                                        <p:cTn id="13" dur="1000" fill="hold"/>
                                        <p:tgtEl>
                                          <p:spTgt spid="18435"/>
                                        </p:tgtEl>
                                        <p:attrNameLst>
                                          <p:attrName>ppt_x</p:attrName>
                                        </p:attrNameLst>
                                      </p:cBhvr>
                                      <p:tavLst>
                                        <p:tav tm="0">
                                          <p:val>
                                            <p:strVal val="#ppt_x"/>
                                          </p:val>
                                        </p:tav>
                                        <p:tav tm="100000">
                                          <p:val>
                                            <p:strVal val="#ppt_x"/>
                                          </p:val>
                                        </p:tav>
                                      </p:tavLst>
                                    </p:anim>
                                    <p:anim calcmode="lin" valueType="num">
                                      <p:cBhvr>
                                        <p:cTn id="14" dur="10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228600" y="228600"/>
            <a:ext cx="8686800" cy="1755271"/>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a:stretch>
            <a:fillRect/>
          </a:stretch>
        </p:blipFill>
        <p:spPr bwMode="auto">
          <a:xfrm>
            <a:off x="228600" y="2667000"/>
            <a:ext cx="3257550" cy="3171825"/>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a:srcRect/>
          <a:stretch>
            <a:fillRect/>
          </a:stretch>
        </p:blipFill>
        <p:spPr bwMode="auto">
          <a:xfrm>
            <a:off x="3352800" y="2438400"/>
            <a:ext cx="5457825" cy="3810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fade">
                                      <p:cBhvr>
                                        <p:cTn id="12" dur="1000"/>
                                        <p:tgtEl>
                                          <p:spTgt spid="21507"/>
                                        </p:tgtEl>
                                      </p:cBhvr>
                                    </p:animEffect>
                                    <p:anim calcmode="lin" valueType="num">
                                      <p:cBhvr>
                                        <p:cTn id="13" dur="1000" fill="hold"/>
                                        <p:tgtEl>
                                          <p:spTgt spid="21507"/>
                                        </p:tgtEl>
                                        <p:attrNameLst>
                                          <p:attrName>ppt_x</p:attrName>
                                        </p:attrNameLst>
                                      </p:cBhvr>
                                      <p:tavLst>
                                        <p:tav tm="0">
                                          <p:val>
                                            <p:strVal val="#ppt_x"/>
                                          </p:val>
                                        </p:tav>
                                        <p:tav tm="100000">
                                          <p:val>
                                            <p:strVal val="#ppt_x"/>
                                          </p:val>
                                        </p:tav>
                                      </p:tavLst>
                                    </p:anim>
                                    <p:anim calcmode="lin" valueType="num">
                                      <p:cBhvr>
                                        <p:cTn id="14"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508"/>
                                        </p:tgtEl>
                                        <p:attrNameLst>
                                          <p:attrName>style.visibility</p:attrName>
                                        </p:attrNameLst>
                                      </p:cBhvr>
                                      <p:to>
                                        <p:strVal val="visible"/>
                                      </p:to>
                                    </p:set>
                                    <p:animEffect transition="in" filter="fade">
                                      <p:cBhvr>
                                        <p:cTn id="19" dur="1000"/>
                                        <p:tgtEl>
                                          <p:spTgt spid="21508"/>
                                        </p:tgtEl>
                                      </p:cBhvr>
                                    </p:animEffect>
                                    <p:anim calcmode="lin" valueType="num">
                                      <p:cBhvr>
                                        <p:cTn id="20" dur="1000" fill="hold"/>
                                        <p:tgtEl>
                                          <p:spTgt spid="21508"/>
                                        </p:tgtEl>
                                        <p:attrNameLst>
                                          <p:attrName>ppt_x</p:attrName>
                                        </p:attrNameLst>
                                      </p:cBhvr>
                                      <p:tavLst>
                                        <p:tav tm="0">
                                          <p:val>
                                            <p:strVal val="#ppt_x"/>
                                          </p:val>
                                        </p:tav>
                                        <p:tav tm="100000">
                                          <p:val>
                                            <p:strVal val="#ppt_x"/>
                                          </p:val>
                                        </p:tav>
                                      </p:tavLst>
                                    </p:anim>
                                    <p:anim calcmode="lin" valueType="num">
                                      <p:cBhvr>
                                        <p:cTn id="21" dur="1000" fill="hold"/>
                                        <p:tgtEl>
                                          <p:spTgt spid="21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0" y="228600"/>
            <a:ext cx="8763000" cy="34480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1" y="214313"/>
            <a:ext cx="8839199" cy="618648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0" y="152400"/>
            <a:ext cx="2286000" cy="461665"/>
          </a:xfrm>
          <a:prstGeom prst="rect">
            <a:avLst/>
          </a:prstGeom>
          <a:solidFill>
            <a:schemeClr val="tx2">
              <a:lumMod val="20000"/>
              <a:lumOff val="80000"/>
            </a:schemeClr>
          </a:solidFill>
        </p:spPr>
        <p:txBody>
          <a:bodyPr wrap="square" rtlCol="0">
            <a:spAutoFit/>
          </a:bodyPr>
          <a:lstStyle/>
          <a:p>
            <a:pPr algn="r" rtl="1"/>
            <a:r>
              <a:rPr lang="fa-IR" sz="2400" b="1" dirty="0" smtClean="0">
                <a:cs typeface="B Nazanin" pitchFamily="2" charset="-78"/>
              </a:rPr>
              <a:t>تنش قائم یا محوری</a:t>
            </a:r>
            <a:endParaRPr lang="en-US" sz="2400" b="1" dirty="0">
              <a:cs typeface="B Nazanin" pitchFamily="2" charset="-78"/>
            </a:endParaRPr>
          </a:p>
        </p:txBody>
      </p:sp>
      <p:sp>
        <p:nvSpPr>
          <p:cNvPr id="6" name="TextBox 5"/>
          <p:cNvSpPr txBox="1"/>
          <p:nvPr/>
        </p:nvSpPr>
        <p:spPr>
          <a:xfrm>
            <a:off x="0" y="838200"/>
            <a:ext cx="9144000" cy="830997"/>
          </a:xfrm>
          <a:prstGeom prst="rect">
            <a:avLst/>
          </a:prstGeom>
          <a:solidFill>
            <a:schemeClr val="accent3">
              <a:lumMod val="60000"/>
              <a:lumOff val="40000"/>
            </a:schemeClr>
          </a:solidFill>
        </p:spPr>
        <p:txBody>
          <a:bodyPr wrap="square" rtlCol="0">
            <a:spAutoFit/>
          </a:bodyPr>
          <a:lstStyle/>
          <a:p>
            <a:pPr algn="r" rtl="1"/>
            <a:r>
              <a:rPr lang="fa-IR" sz="2400" b="1" dirty="0" smtClean="0">
                <a:cs typeface="B Nazanin" pitchFamily="2" charset="-78"/>
              </a:rPr>
              <a:t>توزیع یکنواخت نیرو بر واحد سطح را که از بارگذاری محوری حاصل می شود تنش محوری یا قائم گویند.</a:t>
            </a:r>
            <a:endParaRPr lang="en-US" sz="2400" b="1" dirty="0">
              <a:cs typeface="B Nazanin" pitchFamily="2" charset="-78"/>
            </a:endParaRPr>
          </a:p>
        </p:txBody>
      </p:sp>
      <p:sp>
        <p:nvSpPr>
          <p:cNvPr id="7" name="TextBox 6"/>
          <p:cNvSpPr txBox="1"/>
          <p:nvPr/>
        </p:nvSpPr>
        <p:spPr>
          <a:xfrm>
            <a:off x="228600" y="2662535"/>
            <a:ext cx="8686800" cy="461665"/>
          </a:xfrm>
          <a:prstGeom prst="rect">
            <a:avLst/>
          </a:prstGeom>
          <a:solidFill>
            <a:schemeClr val="accent3">
              <a:lumMod val="60000"/>
              <a:lumOff val="40000"/>
            </a:schemeClr>
          </a:solidFill>
        </p:spPr>
        <p:txBody>
          <a:bodyPr wrap="square" rtlCol="0">
            <a:spAutoFit/>
          </a:bodyPr>
          <a:lstStyle/>
          <a:p>
            <a:pPr algn="r" rtl="1"/>
            <a:r>
              <a:rPr lang="fa-IR" sz="2400" b="1" dirty="0" smtClean="0">
                <a:cs typeface="B Nazanin" pitchFamily="2" charset="-78"/>
              </a:rPr>
              <a:t>تنش محوری را تنش نرمال هم گویند چون بر هر مقطعی موازی با سطح عمود است.</a:t>
            </a:r>
            <a:endParaRPr lang="en-US" sz="2400" b="1" dirty="0">
              <a:cs typeface="B Nazanin" pitchFamily="2" charset="-78"/>
            </a:endParaRPr>
          </a:p>
        </p:txBody>
      </p:sp>
      <p:sp>
        <p:nvSpPr>
          <p:cNvPr id="8" name="TextBox 7"/>
          <p:cNvSpPr txBox="1"/>
          <p:nvPr/>
        </p:nvSpPr>
        <p:spPr>
          <a:xfrm>
            <a:off x="3200400" y="1981200"/>
            <a:ext cx="5715000" cy="400110"/>
          </a:xfrm>
          <a:prstGeom prst="rect">
            <a:avLst/>
          </a:prstGeom>
          <a:solidFill>
            <a:schemeClr val="accent5">
              <a:lumMod val="40000"/>
              <a:lumOff val="60000"/>
            </a:schemeClr>
          </a:solidFill>
        </p:spPr>
        <p:txBody>
          <a:bodyPr wrap="square" rtlCol="0">
            <a:spAutoFit/>
          </a:bodyPr>
          <a:lstStyle/>
          <a:p>
            <a:pPr algn="r" rtl="1"/>
            <a:r>
              <a:rPr lang="fa-IR" sz="2000" b="1" dirty="0" smtClean="0">
                <a:cs typeface="B Nazanin" pitchFamily="2" charset="-78"/>
              </a:rPr>
              <a:t>در تنش قائم فرض می شود توزیع تنش بر سطح یکنواخت است </a:t>
            </a:r>
            <a:endParaRPr lang="en-US" sz="2000" b="1"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304800" y="3124200"/>
            <a:ext cx="2209800" cy="1152525"/>
          </a:xfrm>
          <a:prstGeom prst="rect">
            <a:avLst/>
          </a:prstGeom>
          <a:noFill/>
          <a:ln w="9525">
            <a:noFill/>
            <a:miter lim="800000"/>
            <a:headEnd/>
            <a:tailEnd/>
          </a:ln>
          <a:effectLst/>
        </p:spPr>
      </p:pic>
      <p:sp>
        <p:nvSpPr>
          <p:cNvPr id="9" name="TextBox 8"/>
          <p:cNvSpPr txBox="1"/>
          <p:nvPr/>
        </p:nvSpPr>
        <p:spPr>
          <a:xfrm>
            <a:off x="2819400" y="3505200"/>
            <a:ext cx="5943600" cy="461665"/>
          </a:xfrm>
          <a:prstGeom prst="rect">
            <a:avLst/>
          </a:prstGeom>
          <a:noFill/>
        </p:spPr>
        <p:txBody>
          <a:bodyPr wrap="square" rtlCol="0">
            <a:spAutoFit/>
          </a:bodyPr>
          <a:lstStyle/>
          <a:p>
            <a:pPr algn="r" rtl="1"/>
            <a:r>
              <a:rPr lang="en-US" sz="2400" b="1" dirty="0" smtClean="0">
                <a:cs typeface="B Nazanin" pitchFamily="2" charset="-78"/>
              </a:rPr>
              <a:t>P</a:t>
            </a:r>
            <a:r>
              <a:rPr lang="fa-IR" sz="2400" b="1" dirty="0" smtClean="0">
                <a:cs typeface="B Nazanin" pitchFamily="2" charset="-78"/>
              </a:rPr>
              <a:t>: برآیند نیروهای داخلی گسترده روی سطح مقطع</a:t>
            </a:r>
            <a:endParaRPr lang="en-US" sz="2400" b="1" dirty="0">
              <a:cs typeface="B Nazanin" pitchFamily="2" charset="-78"/>
            </a:endParaRPr>
          </a:p>
        </p:txBody>
      </p:sp>
      <p:sp>
        <p:nvSpPr>
          <p:cNvPr id="10" name="TextBox 9"/>
          <p:cNvSpPr txBox="1"/>
          <p:nvPr/>
        </p:nvSpPr>
        <p:spPr>
          <a:xfrm>
            <a:off x="3550920" y="4114800"/>
            <a:ext cx="5212080" cy="461665"/>
          </a:xfrm>
          <a:prstGeom prst="rect">
            <a:avLst/>
          </a:prstGeom>
          <a:noFill/>
        </p:spPr>
        <p:txBody>
          <a:bodyPr wrap="square" rtlCol="0">
            <a:spAutoFit/>
          </a:bodyPr>
          <a:lstStyle/>
          <a:p>
            <a:pPr algn="r" rtl="1"/>
            <a:r>
              <a:rPr lang="en-US" sz="2400" b="1" dirty="0" smtClean="0">
                <a:cs typeface="B Nazanin" pitchFamily="2" charset="-78"/>
              </a:rPr>
              <a:t>A</a:t>
            </a:r>
            <a:r>
              <a:rPr lang="fa-IR" sz="2400" b="1" dirty="0" smtClean="0">
                <a:cs typeface="B Nazanin" pitchFamily="2" charset="-78"/>
              </a:rPr>
              <a:t>: مساحت مقطع</a:t>
            </a:r>
            <a:endParaRPr lang="en-US" sz="2400" b="1" dirty="0">
              <a:cs typeface="B Nazanin" pitchFamily="2" charset="-78"/>
            </a:endParaRPr>
          </a:p>
        </p:txBody>
      </p:sp>
      <p:sp>
        <p:nvSpPr>
          <p:cNvPr id="11" name="Down Arrow 10"/>
          <p:cNvSpPr/>
          <p:nvPr/>
        </p:nvSpPr>
        <p:spPr>
          <a:xfrm>
            <a:off x="838200" y="3886200"/>
            <a:ext cx="152400" cy="8382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6680" y="4800600"/>
            <a:ext cx="2011680" cy="1569660"/>
          </a:xfrm>
          <a:prstGeom prst="rect">
            <a:avLst/>
          </a:prstGeom>
          <a:noFill/>
        </p:spPr>
        <p:txBody>
          <a:bodyPr wrap="square" rtlCol="0">
            <a:spAutoFit/>
          </a:bodyPr>
          <a:lstStyle/>
          <a:p>
            <a:pPr algn="ctr" rtl="1"/>
            <a:r>
              <a:rPr lang="fa-IR" sz="2400" b="1" dirty="0" smtClean="0">
                <a:cs typeface="B Nazanin" pitchFamily="2" charset="-78"/>
              </a:rPr>
              <a:t>مقدار تنش میانگین در سطح مقطع نه در یک نقطه</a:t>
            </a:r>
            <a:endParaRPr lang="en-US" sz="2400" b="1" dirty="0">
              <a:cs typeface="B Nazanin" pitchFamily="2" charset="-78"/>
            </a:endParaRPr>
          </a:p>
        </p:txBody>
      </p:sp>
      <p:sp>
        <p:nvSpPr>
          <p:cNvPr id="13" name="TextBox 12"/>
          <p:cNvSpPr txBox="1"/>
          <p:nvPr/>
        </p:nvSpPr>
        <p:spPr>
          <a:xfrm>
            <a:off x="7696200" y="5257800"/>
            <a:ext cx="1219200" cy="461665"/>
          </a:xfrm>
          <a:prstGeom prst="rect">
            <a:avLst/>
          </a:prstGeom>
          <a:solidFill>
            <a:schemeClr val="tx2">
              <a:lumMod val="20000"/>
              <a:lumOff val="80000"/>
            </a:schemeClr>
          </a:solidFill>
        </p:spPr>
        <p:txBody>
          <a:bodyPr wrap="square" rtlCol="0">
            <a:spAutoFit/>
          </a:bodyPr>
          <a:lstStyle/>
          <a:p>
            <a:pPr algn="r" rtl="1"/>
            <a:r>
              <a:rPr lang="fa-IR" sz="2400" b="1" dirty="0" smtClean="0">
                <a:cs typeface="B Nazanin" pitchFamily="2" charset="-78"/>
              </a:rPr>
              <a:t>تنش قائم</a:t>
            </a:r>
            <a:endParaRPr lang="en-US" sz="2400" b="1" dirty="0">
              <a:cs typeface="B Nazanin" pitchFamily="2" charset="-78"/>
            </a:endParaRPr>
          </a:p>
        </p:txBody>
      </p:sp>
      <p:sp>
        <p:nvSpPr>
          <p:cNvPr id="14" name="Right Brace 13"/>
          <p:cNvSpPr/>
          <p:nvPr/>
        </p:nvSpPr>
        <p:spPr>
          <a:xfrm>
            <a:off x="7010400" y="4876800"/>
            <a:ext cx="457200" cy="1447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2743200" y="5029200"/>
            <a:ext cx="4419600" cy="461665"/>
          </a:xfrm>
          <a:prstGeom prst="rect">
            <a:avLst/>
          </a:prstGeom>
          <a:solidFill>
            <a:schemeClr val="tx2">
              <a:lumMod val="20000"/>
              <a:lumOff val="80000"/>
            </a:schemeClr>
          </a:solidFill>
        </p:spPr>
        <p:txBody>
          <a:bodyPr wrap="square" rtlCol="0">
            <a:spAutoFit/>
          </a:bodyPr>
          <a:lstStyle/>
          <a:p>
            <a:pPr algn="r" rtl="1"/>
            <a:r>
              <a:rPr lang="fa-IR" sz="2400" b="1" dirty="0" smtClean="0">
                <a:cs typeface="B Nazanin" pitchFamily="2" charset="-78"/>
              </a:rPr>
              <a:t>فشاری: از علامت منفی استفاده می شود</a:t>
            </a:r>
            <a:endParaRPr lang="en-US" sz="2400" b="1" dirty="0">
              <a:cs typeface="B Nazanin" pitchFamily="2" charset="-78"/>
            </a:endParaRPr>
          </a:p>
        </p:txBody>
      </p:sp>
      <p:sp>
        <p:nvSpPr>
          <p:cNvPr id="16" name="TextBox 15"/>
          <p:cNvSpPr txBox="1"/>
          <p:nvPr/>
        </p:nvSpPr>
        <p:spPr>
          <a:xfrm>
            <a:off x="2590800" y="5791200"/>
            <a:ext cx="4572000" cy="461665"/>
          </a:xfrm>
          <a:prstGeom prst="rect">
            <a:avLst/>
          </a:prstGeom>
          <a:solidFill>
            <a:schemeClr val="tx2">
              <a:lumMod val="20000"/>
              <a:lumOff val="80000"/>
            </a:schemeClr>
          </a:solidFill>
        </p:spPr>
        <p:txBody>
          <a:bodyPr wrap="square" rtlCol="0">
            <a:spAutoFit/>
          </a:bodyPr>
          <a:lstStyle/>
          <a:p>
            <a:pPr algn="r" rtl="1"/>
            <a:r>
              <a:rPr lang="fa-IR" sz="2400" b="1" dirty="0" smtClean="0">
                <a:cs typeface="B Nazanin" pitchFamily="2" charset="-78"/>
              </a:rPr>
              <a:t>کششی : از علامت مثبت استفاده می شود</a:t>
            </a:r>
            <a:endParaRPr lang="en-US" sz="2400" b="1" dirty="0">
              <a:cs typeface="B Nazanin" pitchFamily="2" charset="-78"/>
            </a:endParaRPr>
          </a:p>
        </p:txBody>
      </p:sp>
      <p:pic>
        <p:nvPicPr>
          <p:cNvPr id="16386" name="Picture 2"/>
          <p:cNvPicPr>
            <a:picLocks noChangeAspect="1" noChangeArrowheads="1"/>
          </p:cNvPicPr>
          <p:nvPr/>
        </p:nvPicPr>
        <p:blipFill>
          <a:blip r:embed="rId3"/>
          <a:srcRect/>
          <a:stretch>
            <a:fillRect/>
          </a:stretch>
        </p:blipFill>
        <p:spPr bwMode="auto">
          <a:xfrm>
            <a:off x="0" y="1676400"/>
            <a:ext cx="2924175" cy="962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1000"/>
                                        <p:tgtEl>
                                          <p:spTgt spid="16386"/>
                                        </p:tgtEl>
                                      </p:cBhvr>
                                    </p:animEffect>
                                    <p:anim calcmode="lin" valueType="num">
                                      <p:cBhvr>
                                        <p:cTn id="16" dur="1000" fill="hold"/>
                                        <p:tgtEl>
                                          <p:spTgt spid="16386"/>
                                        </p:tgtEl>
                                        <p:attrNameLst>
                                          <p:attrName>ppt_x</p:attrName>
                                        </p:attrNameLst>
                                      </p:cBhvr>
                                      <p:tavLst>
                                        <p:tav tm="0">
                                          <p:val>
                                            <p:strVal val="#ppt_x"/>
                                          </p:val>
                                        </p:tav>
                                        <p:tav tm="100000">
                                          <p:val>
                                            <p:strVal val="#ppt_x"/>
                                          </p:val>
                                        </p:tav>
                                      </p:tavLst>
                                    </p:anim>
                                    <p:anim calcmode="lin" valueType="num">
                                      <p:cBhvr>
                                        <p:cTn id="17"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par>
                                <p:cTn id="35" presetID="5" presetClass="entr" presetSubtype="10" fill="hold" nodeType="withEffect">
                                  <p:stCondLst>
                                    <p:cond delay="0"/>
                                  </p:stCondLst>
                                  <p:childTnLst>
                                    <p:set>
                                      <p:cBhvr>
                                        <p:cTn id="36" dur="1" fill="hold">
                                          <p:stCondLst>
                                            <p:cond delay="0"/>
                                          </p:stCondLst>
                                        </p:cTn>
                                        <p:tgtEl>
                                          <p:spTgt spid="15362"/>
                                        </p:tgtEl>
                                        <p:attrNameLst>
                                          <p:attrName>style.visibility</p:attrName>
                                        </p:attrNameLst>
                                      </p:cBhvr>
                                      <p:to>
                                        <p:strVal val="visible"/>
                                      </p:to>
                                    </p:set>
                                    <p:animEffect transition="in" filter="checkerboard(across)">
                                      <p:cBhvr>
                                        <p:cTn id="37" dur="500"/>
                                        <p:tgtEl>
                                          <p:spTgt spid="1536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heckerboard(across)">
                                      <p:cBhvr>
                                        <p:cTn id="43" dur="500"/>
                                        <p:tgtEl>
                                          <p:spTgt spid="9"/>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ox(in)">
                                      <p:cBhvr>
                                        <p:cTn id="51" dur="500"/>
                                        <p:tgtEl>
                                          <p:spTgt spid="13"/>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ox(in)">
                                      <p:cBhvr>
                                        <p:cTn id="54" dur="500"/>
                                        <p:tgtEl>
                                          <p:spTgt spid="14"/>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ox(in)">
                                      <p:cBhvr>
                                        <p:cTn id="57" dur="500"/>
                                        <p:tgtEl>
                                          <p:spTgt spid="15"/>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ox(i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animBg="1"/>
      <p:bldP spid="12" grpId="0"/>
      <p:bldP spid="13" grpId="0" animBg="1"/>
      <p:bldP spid="14" grpId="0" animBg="1"/>
      <p:bldP spid="15" grpId="0" animBg="1"/>
      <p:bldP spid="1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1" y="280989"/>
            <a:ext cx="8903662" cy="58912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C:\Documents and Settings\PAR\Desktop\wqwq.JPG"/>
          <p:cNvPicPr preferRelativeResize="0">
            <a:picLocks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5" name="Slide Number Placeholder 3"/>
          <p:cNvSpPr>
            <a:spLocks noGrp="1"/>
          </p:cNvSpPr>
          <p:nvPr>
            <p:ph type="sldNum" sz="quarter" idx="12"/>
          </p:nvPr>
        </p:nvSpPr>
        <p:spPr>
          <a:noFill/>
        </p:spPr>
        <p:txBody>
          <a:bodyPr/>
          <a:lstStyle/>
          <a:p>
            <a:fld id="{30693290-ABDD-44FA-9A72-E03E7739ADD6}" type="slidenum">
              <a:rPr lang="en-US" smtClean="0"/>
              <a:pPr/>
              <a:t>181</a:t>
            </a:fld>
            <a:endParaRPr lang="en-US" smtClean="0"/>
          </a:p>
        </p:txBody>
      </p:sp>
      <p:sp>
        <p:nvSpPr>
          <p:cNvPr id="7" name="AutoShape 2"/>
          <p:cNvSpPr>
            <a:spLocks noChangeArrowheads="1"/>
          </p:cNvSpPr>
          <p:nvPr/>
        </p:nvSpPr>
        <p:spPr bwMode="gray">
          <a:xfrm>
            <a:off x="1371600" y="2667000"/>
            <a:ext cx="6553200" cy="762000"/>
          </a:xfrm>
          <a:prstGeom prst="roundRect">
            <a:avLst>
              <a:gd name="adj" fmla="val 16667"/>
            </a:avLst>
          </a:prstGeom>
          <a:solidFill>
            <a:schemeClr val="accent6">
              <a:lumMod val="20000"/>
              <a:lumOff val="8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rtl="1" latinLnBrk="1">
              <a:defRPr/>
            </a:pPr>
            <a:r>
              <a:rPr lang="fa-IR" sz="3600" b="1" dirty="0" smtClean="0">
                <a:solidFill>
                  <a:schemeClr val="tx1"/>
                </a:solidFill>
                <a:cs typeface="B Nazanin" pitchFamily="2" charset="-78"/>
              </a:rPr>
              <a:t>بخش سوم: خمش محض</a:t>
            </a:r>
            <a:endParaRPr lang="fa-IR" sz="3600" b="1" dirty="0">
              <a:solidFill>
                <a:schemeClr val="tx1"/>
              </a:solidFill>
              <a:cs typeface="B Nazanin" pitchFamily="2" charset="-78"/>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1"/>
            <a:ext cx="8991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62800" y="228600"/>
            <a:ext cx="1676400" cy="461665"/>
          </a:xfrm>
          <a:prstGeom prst="rect">
            <a:avLst/>
          </a:prstGeom>
          <a:solidFill>
            <a:schemeClr val="accent3">
              <a:lumMod val="20000"/>
              <a:lumOff val="80000"/>
            </a:schemeClr>
          </a:solidFill>
        </p:spPr>
        <p:txBody>
          <a:bodyPr wrap="square" rtlCol="0">
            <a:spAutoFit/>
          </a:bodyPr>
          <a:lstStyle/>
          <a:p>
            <a:pPr algn="r" rtl="1"/>
            <a:r>
              <a:rPr lang="fa-IR" sz="2400" b="1" dirty="0" smtClean="0">
                <a:cs typeface="B Nazanin" pitchFamily="2" charset="-78"/>
              </a:rPr>
              <a:t>خمش محض</a:t>
            </a:r>
            <a:endParaRPr lang="en-US" sz="2400" b="1" dirty="0">
              <a:cs typeface="B Nazanin" pitchFamily="2" charset="-78"/>
            </a:endParaRPr>
          </a:p>
        </p:txBody>
      </p:sp>
      <p:sp>
        <p:nvSpPr>
          <p:cNvPr id="5" name="TextBox 4"/>
          <p:cNvSpPr txBox="1"/>
          <p:nvPr/>
        </p:nvSpPr>
        <p:spPr>
          <a:xfrm>
            <a:off x="0" y="838200"/>
            <a:ext cx="8915400" cy="830997"/>
          </a:xfrm>
          <a:prstGeom prst="rect">
            <a:avLst/>
          </a:prstGeom>
          <a:solidFill>
            <a:schemeClr val="accent3">
              <a:lumMod val="20000"/>
              <a:lumOff val="80000"/>
            </a:schemeClr>
          </a:solidFill>
        </p:spPr>
        <p:txBody>
          <a:bodyPr wrap="square" rtlCol="0">
            <a:spAutoFit/>
          </a:bodyPr>
          <a:lstStyle/>
          <a:p>
            <a:pPr algn="r" rtl="1"/>
            <a:r>
              <a:rPr lang="fa-IR" sz="2400" b="1" dirty="0" smtClean="0">
                <a:cs typeface="B Nazanin" pitchFamily="2" charset="-78"/>
              </a:rPr>
              <a:t>عضوی که در معرض کوپل های مساوی و مخالف وارد بر یک صفحه طولی قرار داشته باشد عضو تحت خمش محض نام دارد.</a:t>
            </a:r>
            <a:endParaRPr lang="en-US" sz="2400" b="1" dirty="0">
              <a:cs typeface="B Nazanin" pitchFamily="2" charset="-78"/>
            </a:endParaRPr>
          </a:p>
        </p:txBody>
      </p:sp>
      <p:sp>
        <p:nvSpPr>
          <p:cNvPr id="7" name="TextBox 6"/>
          <p:cNvSpPr txBox="1"/>
          <p:nvPr/>
        </p:nvSpPr>
        <p:spPr>
          <a:xfrm>
            <a:off x="6096000" y="3429000"/>
            <a:ext cx="2514600" cy="461665"/>
          </a:xfrm>
          <a:prstGeom prst="rect">
            <a:avLst/>
          </a:prstGeom>
          <a:noFill/>
        </p:spPr>
        <p:txBody>
          <a:bodyPr wrap="square" rtlCol="0">
            <a:spAutoFit/>
          </a:bodyPr>
          <a:lstStyle/>
          <a:p>
            <a:pPr algn="r" rtl="1"/>
            <a:r>
              <a:rPr lang="en-US" sz="2400" b="1" dirty="0" smtClean="0">
                <a:cs typeface="B Nazanin" pitchFamily="2" charset="-78"/>
              </a:rPr>
              <a:t>M</a:t>
            </a:r>
            <a:r>
              <a:rPr lang="fa-IR" sz="2400" b="1" dirty="0" smtClean="0">
                <a:cs typeface="B Nazanin" pitchFamily="2" charset="-78"/>
              </a:rPr>
              <a:t>: لنگر خمشی</a:t>
            </a:r>
            <a:endParaRPr lang="en-US" sz="2400" b="1" dirty="0">
              <a:cs typeface="B Nazanin" pitchFamily="2" charset="-78"/>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71510"/>
            <a:ext cx="5424488" cy="277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228600" y="2667000"/>
            <a:ext cx="4910138" cy="3894429"/>
          </a:xfrm>
          <a:prstGeom prst="rect">
            <a:avLst/>
          </a:prstGeom>
          <a:noFill/>
          <a:ln w="9525">
            <a:noFill/>
            <a:miter lim="800000"/>
            <a:headEnd/>
            <a:tailEnd/>
          </a:ln>
          <a:effectLst/>
        </p:spPr>
      </p:pic>
      <p:sp>
        <p:nvSpPr>
          <p:cNvPr id="5" name="TextBox 4"/>
          <p:cNvSpPr txBox="1"/>
          <p:nvPr/>
        </p:nvSpPr>
        <p:spPr>
          <a:xfrm>
            <a:off x="609600" y="381000"/>
            <a:ext cx="8229600" cy="461665"/>
          </a:xfrm>
          <a:prstGeom prst="rect">
            <a:avLst/>
          </a:prstGeom>
          <a:solidFill>
            <a:schemeClr val="accent3">
              <a:lumMod val="20000"/>
              <a:lumOff val="80000"/>
            </a:schemeClr>
          </a:solidFill>
        </p:spPr>
        <p:txBody>
          <a:bodyPr wrap="square" rtlCol="0">
            <a:spAutoFit/>
          </a:bodyPr>
          <a:lstStyle/>
          <a:p>
            <a:pPr algn="r" rtl="1"/>
            <a:r>
              <a:rPr lang="fa-IR" sz="2400" b="1" dirty="0" smtClean="0">
                <a:cs typeface="B Nazanin" pitchFamily="2" charset="-78"/>
              </a:rPr>
              <a:t>خمش میله وزنه برداری در بالای سر وزنه بردار نمونه ای از خمش خالص است.</a:t>
            </a:r>
            <a:endParaRPr lang="en-US" sz="2400" b="1" dirty="0">
              <a:cs typeface="B Nazanin" pitchFamily="2" charset="-78"/>
            </a:endParaRPr>
          </a:p>
        </p:txBody>
      </p:sp>
      <p:sp>
        <p:nvSpPr>
          <p:cNvPr id="6" name="TextBox 5"/>
          <p:cNvSpPr txBox="1"/>
          <p:nvPr/>
        </p:nvSpPr>
        <p:spPr>
          <a:xfrm>
            <a:off x="304800" y="1143000"/>
            <a:ext cx="8610600" cy="830997"/>
          </a:xfrm>
          <a:prstGeom prst="rect">
            <a:avLst/>
          </a:prstGeom>
          <a:solidFill>
            <a:schemeClr val="accent3">
              <a:lumMod val="20000"/>
              <a:lumOff val="80000"/>
            </a:schemeClr>
          </a:solidFill>
        </p:spPr>
        <p:txBody>
          <a:bodyPr wrap="square" rtlCol="0">
            <a:spAutoFit/>
          </a:bodyPr>
          <a:lstStyle/>
          <a:p>
            <a:pPr algn="r" rtl="1"/>
            <a:r>
              <a:rPr lang="fa-IR" sz="2400" b="1" dirty="0" smtClean="0">
                <a:cs typeface="B Nazanin" pitchFamily="2" charset="-78"/>
              </a:rPr>
              <a:t>این میله دارای وزنه هایی است که به فواصل مساوی از دست های وزنه بردار قرار دارند.</a:t>
            </a:r>
            <a:endParaRPr lang="en-US" sz="2400" b="1" dirty="0">
              <a:cs typeface="B Nazanin" pitchFamily="2" charset="-78"/>
            </a:endParaRPr>
          </a:p>
        </p:txBody>
      </p:sp>
      <p:sp>
        <p:nvSpPr>
          <p:cNvPr id="7" name="TextBox 6"/>
          <p:cNvSpPr txBox="1"/>
          <p:nvPr/>
        </p:nvSpPr>
        <p:spPr>
          <a:xfrm>
            <a:off x="4343400" y="3048000"/>
            <a:ext cx="4572000" cy="830997"/>
          </a:xfrm>
          <a:prstGeom prst="rect">
            <a:avLst/>
          </a:prstGeom>
          <a:solidFill>
            <a:schemeClr val="accent4">
              <a:lumMod val="20000"/>
              <a:lumOff val="80000"/>
            </a:schemeClr>
          </a:solidFill>
        </p:spPr>
        <p:txBody>
          <a:bodyPr wrap="square" rtlCol="0">
            <a:spAutoFit/>
          </a:bodyPr>
          <a:lstStyle/>
          <a:p>
            <a:pPr algn="r" rtl="1"/>
            <a:r>
              <a:rPr lang="fa-IR" sz="2400" b="1" dirty="0" smtClean="0">
                <a:cs typeface="B Nazanin" pitchFamily="2" charset="-78"/>
              </a:rPr>
              <a:t>به علت تقارن میله، واکنش دست ها با هم برابر و در سوی مخالف وزنه ها هستند.  </a:t>
            </a:r>
            <a:endParaRPr lang="en-US" sz="2400" b="1" dirty="0">
              <a:cs typeface="B Nazanin" pitchFamily="2" charset="-78"/>
            </a:endParaRPr>
          </a:p>
        </p:txBody>
      </p:sp>
      <p:sp>
        <p:nvSpPr>
          <p:cNvPr id="8" name="TextBox 7"/>
          <p:cNvSpPr txBox="1"/>
          <p:nvPr/>
        </p:nvSpPr>
        <p:spPr>
          <a:xfrm>
            <a:off x="4114800" y="5334000"/>
            <a:ext cx="4800600" cy="1200329"/>
          </a:xfrm>
          <a:prstGeom prst="rect">
            <a:avLst/>
          </a:prstGeom>
          <a:solidFill>
            <a:schemeClr val="accent4">
              <a:lumMod val="20000"/>
              <a:lumOff val="80000"/>
            </a:schemeClr>
          </a:solidFill>
        </p:spPr>
        <p:txBody>
          <a:bodyPr wrap="square" rtlCol="0">
            <a:spAutoFit/>
          </a:bodyPr>
          <a:lstStyle/>
          <a:p>
            <a:pPr algn="just" rtl="1"/>
            <a:r>
              <a:rPr lang="fa-IR" sz="2400" b="1" dirty="0" smtClean="0">
                <a:cs typeface="B Nazanin" pitchFamily="2" charset="-78"/>
              </a:rPr>
              <a:t>در قسمت مرکزی </a:t>
            </a:r>
            <a:r>
              <a:rPr lang="en-US" sz="2400" b="1" dirty="0" smtClean="0">
                <a:cs typeface="B Nazanin" pitchFamily="2" charset="-78"/>
              </a:rPr>
              <a:t>CD</a:t>
            </a:r>
            <a:r>
              <a:rPr lang="fa-IR" sz="2400" b="1" dirty="0" smtClean="0">
                <a:cs typeface="B Nazanin" pitchFamily="2" charset="-78"/>
              </a:rPr>
              <a:t>  می توان وزنه ها و واکنش ها را با دو کوپل مساوی و مخالف </a:t>
            </a:r>
            <a:r>
              <a:rPr lang="en-US" sz="2400" b="1" dirty="0" smtClean="0">
                <a:cs typeface="B Nazanin" pitchFamily="2" charset="-78"/>
              </a:rPr>
              <a:t>9.6 </a:t>
            </a:r>
            <a:r>
              <a:rPr lang="en-US" sz="2400" b="1" dirty="0" err="1" smtClean="0">
                <a:cs typeface="B Nazanin" pitchFamily="2" charset="-78"/>
              </a:rPr>
              <a:t>N.m</a:t>
            </a:r>
            <a:r>
              <a:rPr lang="fa-IR" sz="2400" b="1" dirty="0" smtClean="0">
                <a:cs typeface="B Nazanin" pitchFamily="2" charset="-78"/>
              </a:rPr>
              <a:t> جایگزین کرد.</a:t>
            </a:r>
            <a:endParaRPr lang="en-US" sz="24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794"/>
                                        </p:tgtEl>
                                        <p:attrNameLst>
                                          <p:attrName>style.visibility</p:attrName>
                                        </p:attrNameLst>
                                      </p:cBhvr>
                                      <p:to>
                                        <p:strVal val="visible"/>
                                      </p:to>
                                    </p:set>
                                    <p:animEffect transition="in" filter="fade">
                                      <p:cBhvr>
                                        <p:cTn id="21" dur="1000"/>
                                        <p:tgtEl>
                                          <p:spTgt spid="33794"/>
                                        </p:tgtEl>
                                      </p:cBhvr>
                                    </p:animEffect>
                                    <p:anim calcmode="lin" valueType="num">
                                      <p:cBhvr>
                                        <p:cTn id="22" dur="1000" fill="hold"/>
                                        <p:tgtEl>
                                          <p:spTgt spid="33794"/>
                                        </p:tgtEl>
                                        <p:attrNameLst>
                                          <p:attrName>ppt_x</p:attrName>
                                        </p:attrNameLst>
                                      </p:cBhvr>
                                      <p:tavLst>
                                        <p:tav tm="0">
                                          <p:val>
                                            <p:strVal val="#ppt_x"/>
                                          </p:val>
                                        </p:tav>
                                        <p:tav tm="100000">
                                          <p:val>
                                            <p:strVal val="#ppt_x"/>
                                          </p:val>
                                        </p:tav>
                                      </p:tavLst>
                                    </p:anim>
                                    <p:anim calcmode="lin" valueType="num">
                                      <p:cBhvr>
                                        <p:cTn id="23"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8610600" cy="830997"/>
          </a:xfrm>
          <a:prstGeom prst="rect">
            <a:avLst/>
          </a:prstGeom>
          <a:solidFill>
            <a:schemeClr val="accent6">
              <a:lumMod val="40000"/>
              <a:lumOff val="60000"/>
            </a:schemeClr>
          </a:solidFill>
        </p:spPr>
        <p:txBody>
          <a:bodyPr wrap="square" rtlCol="0">
            <a:spAutoFit/>
          </a:bodyPr>
          <a:lstStyle/>
          <a:p>
            <a:pPr algn="just" rtl="1"/>
            <a:r>
              <a:rPr lang="fa-IR" sz="2400" b="1" dirty="0" smtClean="0">
                <a:cs typeface="B Nazanin" pitchFamily="2" charset="-78"/>
              </a:rPr>
              <a:t>بررسی خمش محض نقش مهمی در مطالعه تیرها (عضوهای در معرض بارهای عرضی قرار گرفته) دارد.</a:t>
            </a:r>
            <a:endParaRPr lang="en-US" sz="2400" b="1" dirty="0">
              <a:cs typeface="B Nazanin" pitchFamily="2" charset="-78"/>
            </a:endParaRPr>
          </a:p>
        </p:txBody>
      </p:sp>
      <p:sp>
        <p:nvSpPr>
          <p:cNvPr id="6" name="TextBox 5"/>
          <p:cNvSpPr txBox="1"/>
          <p:nvPr/>
        </p:nvSpPr>
        <p:spPr>
          <a:xfrm>
            <a:off x="4343400" y="1600200"/>
            <a:ext cx="4495800" cy="461665"/>
          </a:xfrm>
          <a:prstGeom prst="rect">
            <a:avLst/>
          </a:prstGeom>
          <a:solidFill>
            <a:schemeClr val="accent5">
              <a:lumMod val="40000"/>
              <a:lumOff val="60000"/>
            </a:schemeClr>
          </a:solidFill>
        </p:spPr>
        <p:txBody>
          <a:bodyPr wrap="square" rtlCol="0">
            <a:spAutoFit/>
          </a:bodyPr>
          <a:lstStyle/>
          <a:p>
            <a:pPr algn="r" rtl="1"/>
            <a:r>
              <a:rPr lang="fa-IR" sz="2400" dirty="0" smtClean="0">
                <a:cs typeface="B Nazanin" pitchFamily="2" charset="-78"/>
              </a:rPr>
              <a:t>مثلا تیر یک سر گیردار زیر را در نظر بگیرید:</a:t>
            </a:r>
            <a:endParaRPr lang="en-US" sz="2400" dirty="0">
              <a:cs typeface="B Nazanin" pitchFamily="2" charset="-78"/>
            </a:endParaRPr>
          </a:p>
        </p:txBody>
      </p:sp>
      <p:sp>
        <p:nvSpPr>
          <p:cNvPr id="7" name="TextBox 6"/>
          <p:cNvSpPr txBox="1"/>
          <p:nvPr/>
        </p:nvSpPr>
        <p:spPr>
          <a:xfrm>
            <a:off x="6477000" y="4419600"/>
            <a:ext cx="2209800" cy="461665"/>
          </a:xfrm>
          <a:prstGeom prst="rect">
            <a:avLst/>
          </a:prstGeom>
          <a:solidFill>
            <a:schemeClr val="accent6">
              <a:lumMod val="40000"/>
              <a:lumOff val="60000"/>
            </a:schemeClr>
          </a:solidFill>
        </p:spPr>
        <p:txBody>
          <a:bodyPr wrap="square" rtlCol="0">
            <a:spAutoFit/>
          </a:bodyPr>
          <a:lstStyle/>
          <a:p>
            <a:pPr algn="r" rtl="1"/>
            <a:r>
              <a:rPr lang="fa-IR" sz="2400" dirty="0" smtClean="0">
                <a:cs typeface="B Nazanin" pitchFamily="2" charset="-78"/>
              </a:rPr>
              <a:t>در قسمت </a:t>
            </a:r>
            <a:r>
              <a:rPr lang="en-US" sz="2400" dirty="0" smtClean="0">
                <a:cs typeface="B Nazanin" pitchFamily="2" charset="-78"/>
              </a:rPr>
              <a:t>AC</a:t>
            </a:r>
            <a:r>
              <a:rPr lang="fa-IR" sz="2400" dirty="0" smtClean="0">
                <a:cs typeface="B Nazanin" pitchFamily="2" charset="-78"/>
              </a:rPr>
              <a:t> داریم:</a:t>
            </a:r>
            <a:endParaRPr lang="en-US" sz="2400" dirty="0">
              <a:cs typeface="B Nazanin" pitchFamily="2" charset="-78"/>
            </a:endParaRPr>
          </a:p>
        </p:txBody>
      </p:sp>
      <p:sp>
        <p:nvSpPr>
          <p:cNvPr id="8" name="TextBox 7"/>
          <p:cNvSpPr txBox="1"/>
          <p:nvPr/>
        </p:nvSpPr>
        <p:spPr>
          <a:xfrm>
            <a:off x="457200" y="5715000"/>
            <a:ext cx="8686800" cy="830997"/>
          </a:xfrm>
          <a:prstGeom prst="rect">
            <a:avLst/>
          </a:prstGeom>
          <a:solidFill>
            <a:schemeClr val="accent6">
              <a:lumMod val="40000"/>
              <a:lumOff val="60000"/>
            </a:schemeClr>
          </a:solidFill>
        </p:spPr>
        <p:txBody>
          <a:bodyPr wrap="square" rtlCol="0">
            <a:spAutoFit/>
          </a:bodyPr>
          <a:lstStyle/>
          <a:p>
            <a:pPr algn="just" rtl="1"/>
            <a:r>
              <a:rPr lang="fa-IR" sz="2400" dirty="0" smtClean="0">
                <a:cs typeface="B Nazanin" pitchFamily="2" charset="-78"/>
              </a:rPr>
              <a:t>نیروهای داخلی در این مقطع متشکل از نیروی </a:t>
            </a:r>
            <a:r>
              <a:rPr lang="en-US" sz="2400" dirty="0" smtClean="0">
                <a:cs typeface="B Nazanin" pitchFamily="2" charset="-78"/>
              </a:rPr>
              <a:t>P´</a:t>
            </a:r>
            <a:r>
              <a:rPr lang="fa-IR" sz="2400" dirty="0" smtClean="0">
                <a:cs typeface="B Nazanin" pitchFamily="2" charset="-78"/>
              </a:rPr>
              <a:t> مساوی و مخالف </a:t>
            </a:r>
            <a:r>
              <a:rPr lang="en-US" sz="2400" dirty="0" smtClean="0">
                <a:cs typeface="B Nazanin" pitchFamily="2" charset="-78"/>
              </a:rPr>
              <a:t>P</a:t>
            </a:r>
            <a:r>
              <a:rPr lang="fa-IR" sz="2400" dirty="0" smtClean="0">
                <a:cs typeface="B Nazanin" pitchFamily="2" charset="-78"/>
              </a:rPr>
              <a:t> و کوپل </a:t>
            </a:r>
            <a:r>
              <a:rPr lang="en-US" sz="2400" dirty="0" smtClean="0">
                <a:cs typeface="B Nazanin" pitchFamily="2" charset="-78"/>
              </a:rPr>
              <a:t>M</a:t>
            </a:r>
            <a:r>
              <a:rPr lang="fa-IR" sz="2400" dirty="0" smtClean="0">
                <a:cs typeface="B Nazanin" pitchFamily="2" charset="-78"/>
              </a:rPr>
              <a:t> با اندازه </a:t>
            </a:r>
            <a:r>
              <a:rPr lang="en-US" sz="2400" dirty="0" smtClean="0">
                <a:cs typeface="B Nazanin" pitchFamily="2" charset="-78"/>
              </a:rPr>
              <a:t>M=PX</a:t>
            </a:r>
            <a:r>
              <a:rPr lang="fa-IR" sz="2400" dirty="0" smtClean="0">
                <a:cs typeface="B Nazanin" pitchFamily="2" charset="-78"/>
              </a:rPr>
              <a:t> است.</a:t>
            </a:r>
            <a:endParaRPr lang="en-US" sz="2400" dirty="0">
              <a:cs typeface="B Nazanin" pitchFamily="2" charset="-7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78" y="2008188"/>
            <a:ext cx="3226872" cy="355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533400" y="685800"/>
            <a:ext cx="8372475" cy="3619500"/>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a:srcRect/>
          <a:stretch>
            <a:fillRect/>
          </a:stretch>
        </p:blipFill>
        <p:spPr bwMode="auto">
          <a:xfrm>
            <a:off x="0" y="4572000"/>
            <a:ext cx="8991600" cy="16859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627"/>
                                        </p:tgtEl>
                                        <p:attrNameLst>
                                          <p:attrName>style.visibility</p:attrName>
                                        </p:attrNameLst>
                                      </p:cBhvr>
                                      <p:to>
                                        <p:strVal val="visible"/>
                                      </p:to>
                                    </p:set>
                                    <p:animEffect transition="in" filter="fade">
                                      <p:cBhvr>
                                        <p:cTn id="14" dur="1000"/>
                                        <p:tgtEl>
                                          <p:spTgt spid="26627"/>
                                        </p:tgtEl>
                                      </p:cBhvr>
                                    </p:animEffect>
                                    <p:anim calcmode="lin" valueType="num">
                                      <p:cBhvr>
                                        <p:cTn id="15" dur="1000" fill="hold"/>
                                        <p:tgtEl>
                                          <p:spTgt spid="26627"/>
                                        </p:tgtEl>
                                        <p:attrNameLst>
                                          <p:attrName>ppt_x</p:attrName>
                                        </p:attrNameLst>
                                      </p:cBhvr>
                                      <p:tavLst>
                                        <p:tav tm="0">
                                          <p:val>
                                            <p:strVal val="#ppt_x"/>
                                          </p:val>
                                        </p:tav>
                                        <p:tav tm="100000">
                                          <p:val>
                                            <p:strVal val="#ppt_x"/>
                                          </p:val>
                                        </p:tav>
                                      </p:tavLst>
                                    </p:anim>
                                    <p:anim calcmode="lin" valueType="num">
                                      <p:cBhvr>
                                        <p:cTn id="16" dur="1000" fill="hold"/>
                                        <p:tgtEl>
                                          <p:spTgt spid="266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79032" y="533400"/>
            <a:ext cx="8750643" cy="533400"/>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a:srcRect/>
          <a:stretch>
            <a:fillRect/>
          </a:stretch>
        </p:blipFill>
        <p:spPr bwMode="auto">
          <a:xfrm>
            <a:off x="914400" y="1981200"/>
            <a:ext cx="7778283" cy="2571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fade">
                                      <p:cBhvr>
                                        <p:cTn id="12" dur="1000"/>
                                        <p:tgtEl>
                                          <p:spTgt spid="27651"/>
                                        </p:tgtEl>
                                      </p:cBhvr>
                                    </p:animEffect>
                                    <p:anim calcmode="lin" valueType="num">
                                      <p:cBhvr>
                                        <p:cTn id="13" dur="1000" fill="hold"/>
                                        <p:tgtEl>
                                          <p:spTgt spid="27651"/>
                                        </p:tgtEl>
                                        <p:attrNameLst>
                                          <p:attrName>ppt_x</p:attrName>
                                        </p:attrNameLst>
                                      </p:cBhvr>
                                      <p:tavLst>
                                        <p:tav tm="0">
                                          <p:val>
                                            <p:strVal val="#ppt_x"/>
                                          </p:val>
                                        </p:tav>
                                        <p:tav tm="100000">
                                          <p:val>
                                            <p:strVal val="#ppt_x"/>
                                          </p:val>
                                        </p:tav>
                                      </p:tavLst>
                                    </p:anim>
                                    <p:anim calcmode="lin" valueType="num">
                                      <p:cBhvr>
                                        <p:cTn id="14" dur="1000" fill="hold"/>
                                        <p:tgtEl>
                                          <p:spTgt spid="27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0" y="533400"/>
            <a:ext cx="8924925" cy="259080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a:srcRect/>
          <a:stretch>
            <a:fillRect/>
          </a:stretch>
        </p:blipFill>
        <p:spPr bwMode="auto">
          <a:xfrm>
            <a:off x="152400" y="2971800"/>
            <a:ext cx="8991600" cy="36816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1000"/>
                                        <p:tgtEl>
                                          <p:spTgt spid="28675"/>
                                        </p:tgtEl>
                                      </p:cBhvr>
                                    </p:animEffect>
                                    <p:anim calcmode="lin" valueType="num">
                                      <p:cBhvr>
                                        <p:cTn id="13" dur="1000" fill="hold"/>
                                        <p:tgtEl>
                                          <p:spTgt spid="28675"/>
                                        </p:tgtEl>
                                        <p:attrNameLst>
                                          <p:attrName>ppt_x</p:attrName>
                                        </p:attrNameLst>
                                      </p:cBhvr>
                                      <p:tavLst>
                                        <p:tav tm="0">
                                          <p:val>
                                            <p:strVal val="#ppt_x"/>
                                          </p:val>
                                        </p:tav>
                                        <p:tav tm="100000">
                                          <p:val>
                                            <p:strVal val="#ppt_x"/>
                                          </p:val>
                                        </p:tav>
                                      </p:tavLst>
                                    </p:anim>
                                    <p:anim calcmode="lin" valueType="num">
                                      <p:cBhvr>
                                        <p:cTn id="14"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228600" y="685800"/>
            <a:ext cx="8915400" cy="3914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05600" y="71735"/>
            <a:ext cx="2362200" cy="461665"/>
          </a:xfrm>
          <a:prstGeom prst="rect">
            <a:avLst/>
          </a:prstGeom>
          <a:solidFill>
            <a:schemeClr val="accent6">
              <a:lumMod val="40000"/>
              <a:lumOff val="60000"/>
            </a:schemeClr>
          </a:solidFill>
        </p:spPr>
        <p:txBody>
          <a:bodyPr wrap="square" rtlCol="0">
            <a:spAutoFit/>
          </a:bodyPr>
          <a:lstStyle/>
          <a:p>
            <a:pPr algn="r" rtl="1"/>
            <a:r>
              <a:rPr lang="fa-IR" sz="2400" b="1" dirty="0" smtClean="0">
                <a:cs typeface="B Nazanin" pitchFamily="2" charset="-78"/>
              </a:rPr>
              <a:t>بارگذاری مرکزی</a:t>
            </a:r>
            <a:endParaRPr lang="en-US" sz="2400" b="1" dirty="0">
              <a:cs typeface="B Nazanin" pitchFamily="2" charset="-78"/>
            </a:endParaRPr>
          </a:p>
        </p:txBody>
      </p:sp>
      <p:sp>
        <p:nvSpPr>
          <p:cNvPr id="5" name="TextBox 4"/>
          <p:cNvSpPr txBox="1"/>
          <p:nvPr/>
        </p:nvSpPr>
        <p:spPr>
          <a:xfrm>
            <a:off x="2057400" y="762000"/>
            <a:ext cx="7086600" cy="461665"/>
          </a:xfrm>
          <a:prstGeom prst="rect">
            <a:avLst/>
          </a:prstGeom>
          <a:solidFill>
            <a:schemeClr val="accent2">
              <a:lumMod val="40000"/>
              <a:lumOff val="60000"/>
            </a:schemeClr>
          </a:solidFill>
        </p:spPr>
        <p:txBody>
          <a:bodyPr wrap="square" rtlCol="0">
            <a:spAutoFit/>
          </a:bodyPr>
          <a:lstStyle/>
          <a:p>
            <a:pPr algn="r" rtl="1"/>
            <a:r>
              <a:rPr lang="fa-IR" sz="2400" b="1" dirty="0" smtClean="0">
                <a:cs typeface="B Nazanin" pitchFamily="2" charset="-78"/>
              </a:rPr>
              <a:t>خط اثر بارهای متمرکز </a:t>
            </a:r>
            <a:r>
              <a:rPr lang="en-US" sz="2400" b="1" dirty="0" smtClean="0">
                <a:cs typeface="B Nazanin" pitchFamily="2" charset="-78"/>
              </a:rPr>
              <a:t>P</a:t>
            </a:r>
            <a:r>
              <a:rPr lang="fa-IR" sz="2400" b="1" dirty="0" smtClean="0">
                <a:cs typeface="B Nazanin" pitchFamily="2" charset="-78"/>
              </a:rPr>
              <a:t> و</a:t>
            </a:r>
            <a:r>
              <a:rPr lang="en-US" sz="2400" b="1" dirty="0" smtClean="0">
                <a:cs typeface="B Nazanin" pitchFamily="2" charset="-78"/>
              </a:rPr>
              <a:t>P´</a:t>
            </a:r>
            <a:r>
              <a:rPr lang="fa-IR" sz="2400" b="1" dirty="0" smtClean="0">
                <a:cs typeface="B Nazanin" pitchFamily="2" charset="-78"/>
              </a:rPr>
              <a:t> از مرکزوار مقطع (</a:t>
            </a:r>
            <a:r>
              <a:rPr lang="en-US" sz="2400" b="1" dirty="0" smtClean="0">
                <a:cs typeface="B Nazanin" pitchFamily="2" charset="-78"/>
              </a:rPr>
              <a:t>C</a:t>
            </a:r>
            <a:r>
              <a:rPr lang="fa-IR" sz="2400" b="1" dirty="0" smtClean="0">
                <a:cs typeface="B Nazanin" pitchFamily="2" charset="-78"/>
              </a:rPr>
              <a:t>) مورد نظر بگذرد.</a:t>
            </a:r>
            <a:endParaRPr lang="en-US" sz="2400" b="1" dirty="0">
              <a:cs typeface="B Nazanin" pitchFamily="2" charset="-78"/>
            </a:endParaRPr>
          </a:p>
        </p:txBody>
      </p:sp>
      <p:sp>
        <p:nvSpPr>
          <p:cNvPr id="6" name="TextBox 5"/>
          <p:cNvSpPr txBox="1"/>
          <p:nvPr/>
        </p:nvSpPr>
        <p:spPr>
          <a:xfrm>
            <a:off x="2895600" y="2057400"/>
            <a:ext cx="5690755" cy="461665"/>
          </a:xfrm>
          <a:prstGeom prst="rect">
            <a:avLst/>
          </a:prstGeom>
          <a:solidFill>
            <a:schemeClr val="accent2">
              <a:lumMod val="40000"/>
              <a:lumOff val="60000"/>
            </a:schemeClr>
          </a:solidFill>
        </p:spPr>
        <p:txBody>
          <a:bodyPr wrap="square" rtlCol="0">
            <a:spAutoFit/>
          </a:bodyPr>
          <a:lstStyle/>
          <a:p>
            <a:pPr algn="r" rtl="1"/>
            <a:r>
              <a:rPr lang="fa-IR" sz="2400" b="1" dirty="0" smtClean="0">
                <a:cs typeface="B Nazanin" pitchFamily="2" charset="-78"/>
              </a:rPr>
              <a:t>تنها در چنین حالتی توزیع نیرو تنش یکنواخت است.</a:t>
            </a:r>
            <a:endParaRPr lang="en-US" sz="2400" b="1" dirty="0">
              <a:cs typeface="B Nazanin" pitchFamily="2" charset="-78"/>
            </a:endParaRPr>
          </a:p>
        </p:txBody>
      </p:sp>
      <p:sp>
        <p:nvSpPr>
          <p:cNvPr id="8" name="TextBox 7"/>
          <p:cNvSpPr txBox="1"/>
          <p:nvPr/>
        </p:nvSpPr>
        <p:spPr>
          <a:xfrm>
            <a:off x="76200" y="3886200"/>
            <a:ext cx="8915400" cy="400110"/>
          </a:xfrm>
          <a:prstGeom prst="rect">
            <a:avLst/>
          </a:prstGeom>
          <a:solidFill>
            <a:schemeClr val="accent4">
              <a:lumMod val="60000"/>
              <a:lumOff val="40000"/>
            </a:schemeClr>
          </a:solidFill>
        </p:spPr>
        <p:txBody>
          <a:bodyPr wrap="square" rtlCol="0">
            <a:spAutoFit/>
          </a:bodyPr>
          <a:lstStyle/>
          <a:p>
            <a:pPr algn="r" rtl="1"/>
            <a:r>
              <a:rPr lang="fa-IR" sz="2000" b="1" dirty="0" smtClean="0">
                <a:cs typeface="B Nazanin" pitchFamily="2" charset="-78"/>
              </a:rPr>
              <a:t>اگر عضوی مطابق شکل خارج از مرکز بارگذاری شود توزیع نیرو و تنش یکنواخت و متقارن نخواهد بود.  </a:t>
            </a:r>
            <a:endParaRPr lang="en-US" sz="2000" b="1" dirty="0">
              <a:cs typeface="B Nazanin" pitchFamily="2" charset="-78"/>
            </a:endParaRPr>
          </a:p>
        </p:txBody>
      </p:sp>
      <p:pic>
        <p:nvPicPr>
          <p:cNvPr id="15363" name="Picture 3"/>
          <p:cNvPicPr>
            <a:picLocks noChangeAspect="1" noChangeArrowheads="1"/>
          </p:cNvPicPr>
          <p:nvPr/>
        </p:nvPicPr>
        <p:blipFill>
          <a:blip r:embed="rId2"/>
          <a:srcRect/>
          <a:stretch>
            <a:fillRect/>
          </a:stretch>
        </p:blipFill>
        <p:spPr bwMode="auto">
          <a:xfrm>
            <a:off x="228600" y="914400"/>
            <a:ext cx="1876425" cy="2819400"/>
          </a:xfrm>
          <a:prstGeom prst="rect">
            <a:avLst/>
          </a:prstGeom>
          <a:noFill/>
          <a:ln w="9525">
            <a:noFill/>
            <a:miter lim="800000"/>
            <a:headEnd/>
            <a:tailEnd/>
          </a:ln>
          <a:effectLst/>
        </p:spPr>
      </p:pic>
      <p:pic>
        <p:nvPicPr>
          <p:cNvPr id="15364" name="Picture 4"/>
          <p:cNvPicPr>
            <a:picLocks noChangeAspect="1" noChangeArrowheads="1"/>
          </p:cNvPicPr>
          <p:nvPr/>
        </p:nvPicPr>
        <p:blipFill>
          <a:blip r:embed="rId3"/>
          <a:srcRect/>
          <a:stretch>
            <a:fillRect/>
          </a:stretch>
        </p:blipFill>
        <p:spPr bwMode="auto">
          <a:xfrm>
            <a:off x="2057400" y="4267200"/>
            <a:ext cx="3429000" cy="2362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1000"/>
                                        <p:tgtEl>
                                          <p:spTgt spid="15363"/>
                                        </p:tgtEl>
                                      </p:cBhvr>
                                    </p:animEffect>
                                    <p:anim calcmode="lin" valueType="num">
                                      <p:cBhvr>
                                        <p:cTn id="13" dur="1000" fill="hold"/>
                                        <p:tgtEl>
                                          <p:spTgt spid="15363"/>
                                        </p:tgtEl>
                                        <p:attrNameLst>
                                          <p:attrName>ppt_x</p:attrName>
                                        </p:attrNameLst>
                                      </p:cBhvr>
                                      <p:tavLst>
                                        <p:tav tm="0">
                                          <p:val>
                                            <p:strVal val="#ppt_x"/>
                                          </p:val>
                                        </p:tav>
                                        <p:tav tm="100000">
                                          <p:val>
                                            <p:strVal val="#ppt_x"/>
                                          </p:val>
                                        </p:tav>
                                      </p:tavLst>
                                    </p:anim>
                                    <p:anim calcmode="lin" valueType="num">
                                      <p:cBhvr>
                                        <p:cTn id="14" dur="1000" fill="hold"/>
                                        <p:tgtEl>
                                          <p:spTgt spid="15363"/>
                                        </p:tgtEl>
                                        <p:attrNameLst>
                                          <p:attrName>ppt_y</p:attrName>
                                        </p:attrNameLst>
                                      </p:cBhvr>
                                      <p:tavLst>
                                        <p:tav tm="0">
                                          <p:val>
                                            <p:strVal val="#ppt_y+.1"/>
                                          </p:val>
                                        </p:tav>
                                        <p:tav tm="100000">
                                          <p:val>
                                            <p:strVal val="#ppt_y"/>
                                          </p:val>
                                        </p:tav>
                                      </p:tavLst>
                                    </p:anim>
                                  </p:childTnLst>
                                </p:cTn>
                              </p:par>
                              <p:par>
                                <p:cTn id="15" presetID="4"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par>
                                <p:cTn id="28" presetID="42" presetClass="entr" presetSubtype="0" fill="hold" nodeType="withEffect">
                                  <p:stCondLst>
                                    <p:cond delay="0"/>
                                  </p:stCondLst>
                                  <p:childTnLst>
                                    <p:set>
                                      <p:cBhvr>
                                        <p:cTn id="29" dur="1" fill="hold">
                                          <p:stCondLst>
                                            <p:cond delay="0"/>
                                          </p:stCondLst>
                                        </p:cTn>
                                        <p:tgtEl>
                                          <p:spTgt spid="15364"/>
                                        </p:tgtEl>
                                        <p:attrNameLst>
                                          <p:attrName>style.visibility</p:attrName>
                                        </p:attrNameLst>
                                      </p:cBhvr>
                                      <p:to>
                                        <p:strVal val="visible"/>
                                      </p:to>
                                    </p:set>
                                    <p:animEffect transition="in" filter="fade">
                                      <p:cBhvr>
                                        <p:cTn id="30" dur="1000"/>
                                        <p:tgtEl>
                                          <p:spTgt spid="15364"/>
                                        </p:tgtEl>
                                      </p:cBhvr>
                                    </p:animEffect>
                                    <p:anim calcmode="lin" valueType="num">
                                      <p:cBhvr>
                                        <p:cTn id="31" dur="1000" fill="hold"/>
                                        <p:tgtEl>
                                          <p:spTgt spid="15364"/>
                                        </p:tgtEl>
                                        <p:attrNameLst>
                                          <p:attrName>ppt_x</p:attrName>
                                        </p:attrNameLst>
                                      </p:cBhvr>
                                      <p:tavLst>
                                        <p:tav tm="0">
                                          <p:val>
                                            <p:strVal val="#ppt_x"/>
                                          </p:val>
                                        </p:tav>
                                        <p:tav tm="100000">
                                          <p:val>
                                            <p:strVal val="#ppt_x"/>
                                          </p:val>
                                        </p:tav>
                                      </p:tavLst>
                                    </p:anim>
                                    <p:anim calcmode="lin" valueType="num">
                                      <p:cBhvr>
                                        <p:cTn id="32"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0" y="685800"/>
            <a:ext cx="9077325" cy="3124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381000"/>
            <a:ext cx="5181600" cy="523220"/>
          </a:xfrm>
          <a:prstGeom prst="rect">
            <a:avLst/>
          </a:prstGeom>
          <a:noFill/>
        </p:spPr>
        <p:txBody>
          <a:bodyPr wrap="square" rtlCol="0">
            <a:spAutoFit/>
          </a:bodyPr>
          <a:lstStyle/>
          <a:p>
            <a:pPr algn="r" rtl="1"/>
            <a:r>
              <a:rPr lang="fa-IR" sz="2800" b="1" dirty="0" smtClean="0">
                <a:cs typeface="B Nazanin" pitchFamily="2" charset="-78"/>
              </a:rPr>
              <a:t>تغییر شکل عضو متقارن در خمش محض</a:t>
            </a:r>
            <a:endParaRPr lang="en-US" sz="2800" b="1" dirty="0">
              <a:cs typeface="B Nazanin"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83" y="1143000"/>
            <a:ext cx="4929188"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81200" y="5029200"/>
            <a:ext cx="1905000" cy="461665"/>
          </a:xfrm>
          <a:prstGeom prst="rect">
            <a:avLst/>
          </a:prstGeom>
          <a:noFill/>
        </p:spPr>
        <p:txBody>
          <a:bodyPr wrap="square" rtlCol="0">
            <a:spAutoFit/>
          </a:bodyPr>
          <a:lstStyle/>
          <a:p>
            <a:r>
              <a:rPr lang="en-US" sz="2000" dirty="0" smtClean="0">
                <a:latin typeface="Times New Roman" pitchFamily="18" charset="0"/>
                <a:cs typeface="Times New Roman" pitchFamily="18" charset="0"/>
              </a:rPr>
              <a:t>M</a:t>
            </a:r>
            <a:r>
              <a:rPr lang="en-US" sz="2400" dirty="0" smtClean="0">
                <a:cs typeface="B Nazanin" pitchFamily="2" charset="-78"/>
              </a:rPr>
              <a:t>=</a:t>
            </a:r>
            <a:r>
              <a:rPr lang="fa-IR" sz="2400" dirty="0" smtClean="0">
                <a:cs typeface="B Nazanin" pitchFamily="2" charset="-78"/>
              </a:rPr>
              <a:t>لنگر خمشی</a:t>
            </a:r>
            <a:endParaRPr lang="en-US" sz="2400" dirty="0">
              <a:cs typeface="B Nazanin" pitchFamily="2" charset="-78"/>
            </a:endParaRPr>
          </a:p>
        </p:txBody>
      </p:sp>
      <p:cxnSp>
        <p:nvCxnSpPr>
          <p:cNvPr id="5" name="Straight Arrow Connector 4"/>
          <p:cNvCxnSpPr/>
          <p:nvPr/>
        </p:nvCxnSpPr>
        <p:spPr>
          <a:xfrm flipV="1">
            <a:off x="3886200" y="4800600"/>
            <a:ext cx="11430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886200" y="5486400"/>
            <a:ext cx="1143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76801" y="4648200"/>
            <a:ext cx="3886200" cy="461665"/>
          </a:xfrm>
          <a:prstGeom prst="rect">
            <a:avLst/>
          </a:prstGeom>
          <a:noFill/>
        </p:spPr>
        <p:txBody>
          <a:bodyPr wrap="square" rtlCol="0">
            <a:spAutoFit/>
          </a:bodyPr>
          <a:lstStyle/>
          <a:p>
            <a:pPr algn="r" rtl="1"/>
            <a:r>
              <a:rPr lang="fa-IR" sz="2400" dirty="0" smtClean="0">
                <a:cs typeface="B Nazanin" pitchFamily="2" charset="-78"/>
              </a:rPr>
              <a:t>چنانچه تقعر به سمت بالا باشد </a:t>
            </a:r>
            <a:r>
              <a:rPr lang="en-US" sz="2000" dirty="0" smtClean="0">
                <a:latin typeface="Times New Roman" pitchFamily="18" charset="0"/>
                <a:cs typeface="Times New Roman" pitchFamily="18" charset="0"/>
              </a:rPr>
              <a:t>M</a:t>
            </a:r>
            <a:r>
              <a:rPr lang="fa-IR" sz="2400" dirty="0" smtClean="0">
                <a:cs typeface="B Nazanin" pitchFamily="2" charset="-78"/>
              </a:rPr>
              <a:t>مثبت</a:t>
            </a:r>
            <a:endParaRPr lang="en-US" sz="2400" dirty="0">
              <a:cs typeface="B Nazanin" pitchFamily="2" charset="-78"/>
            </a:endParaRPr>
          </a:p>
        </p:txBody>
      </p:sp>
      <p:sp>
        <p:nvSpPr>
          <p:cNvPr id="9" name="TextBox 8"/>
          <p:cNvSpPr txBox="1"/>
          <p:nvPr/>
        </p:nvSpPr>
        <p:spPr>
          <a:xfrm>
            <a:off x="4876801" y="5715000"/>
            <a:ext cx="4190999" cy="461665"/>
          </a:xfrm>
          <a:prstGeom prst="rect">
            <a:avLst/>
          </a:prstGeom>
          <a:noFill/>
        </p:spPr>
        <p:txBody>
          <a:bodyPr wrap="square" rtlCol="0">
            <a:spAutoFit/>
          </a:bodyPr>
          <a:lstStyle/>
          <a:p>
            <a:pPr algn="r" rtl="1"/>
            <a:r>
              <a:rPr lang="fa-IR" sz="2400" dirty="0">
                <a:cs typeface="B Nazanin" pitchFamily="2" charset="-78"/>
              </a:rPr>
              <a:t>چنانچه تقعر به سمت </a:t>
            </a:r>
            <a:r>
              <a:rPr lang="fa-IR" sz="2400" dirty="0" smtClean="0">
                <a:cs typeface="B Nazanin" pitchFamily="2" charset="-78"/>
              </a:rPr>
              <a:t>پایین </a:t>
            </a:r>
            <a:r>
              <a:rPr lang="fa-IR" sz="2400" dirty="0">
                <a:cs typeface="B Nazanin" pitchFamily="2" charset="-78"/>
              </a:rPr>
              <a:t>باشد </a:t>
            </a:r>
            <a:r>
              <a:rPr lang="en-US" sz="2000" dirty="0">
                <a:latin typeface="Times New Roman" pitchFamily="18" charset="0"/>
                <a:cs typeface="Times New Roman" pitchFamily="18" charset="0"/>
              </a:rPr>
              <a:t>M</a:t>
            </a:r>
            <a:r>
              <a:rPr lang="fa-IR" sz="2400" dirty="0" smtClean="0">
                <a:cs typeface="B Nazanin" pitchFamily="2" charset="-78"/>
              </a:rPr>
              <a:t>منفی</a:t>
            </a:r>
            <a:endParaRPr lang="fa-IR" sz="2400" dirty="0">
              <a:cs typeface="B Nazanin" pitchFamily="2" charset="-78"/>
            </a:endParaRPr>
          </a:p>
        </p:txBody>
      </p:sp>
      <p:sp>
        <p:nvSpPr>
          <p:cNvPr id="10" name="TextBox 9"/>
          <p:cNvSpPr txBox="1"/>
          <p:nvPr/>
        </p:nvSpPr>
        <p:spPr>
          <a:xfrm>
            <a:off x="4191000" y="1219200"/>
            <a:ext cx="4572001" cy="523220"/>
          </a:xfrm>
          <a:prstGeom prst="rect">
            <a:avLst/>
          </a:prstGeom>
          <a:noFill/>
        </p:spPr>
        <p:txBody>
          <a:bodyPr wrap="square" rtlCol="0">
            <a:spAutoFit/>
          </a:bodyPr>
          <a:lstStyle/>
          <a:p>
            <a:pPr algn="r" rtl="1"/>
            <a:r>
              <a:rPr lang="fa-IR" sz="2800" b="1" dirty="0" smtClean="0">
                <a:solidFill>
                  <a:srgbClr val="FF0000"/>
                </a:solidFill>
                <a:cs typeface="B Nazanin" pitchFamily="2" charset="-78"/>
              </a:rPr>
              <a:t>تیر تحت دو گشتاور مساوی و متضاد</a:t>
            </a:r>
            <a:endParaRPr lang="en-US" sz="2800" b="1" dirty="0">
              <a:solidFill>
                <a:srgbClr val="FF0000"/>
              </a:solidFill>
              <a:cs typeface="B Nazanin" pitchFamily="2" charset="-78"/>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177618"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4419600"/>
            <a:ext cx="6705600" cy="461665"/>
          </a:xfrm>
          <a:prstGeom prst="rect">
            <a:avLst/>
          </a:prstGeom>
          <a:noFill/>
        </p:spPr>
        <p:txBody>
          <a:bodyPr wrap="square" rtlCol="0">
            <a:spAutoFit/>
          </a:bodyPr>
          <a:lstStyle/>
          <a:p>
            <a:pPr algn="ctr" rtl="1"/>
            <a:r>
              <a:rPr lang="fa-IR" sz="2400" b="1" dirty="0" smtClean="0">
                <a:cs typeface="B Nazanin" pitchFamily="2" charset="-78"/>
              </a:rPr>
              <a:t>نیروهای داخلی (تنش قائم و برشی) با </a:t>
            </a:r>
            <a:r>
              <a:rPr lang="en-US" sz="2400" b="1" dirty="0" smtClean="0">
                <a:cs typeface="B Nazanin" pitchFamily="2" charset="-78"/>
              </a:rPr>
              <a:t>M</a:t>
            </a:r>
            <a:r>
              <a:rPr lang="fa-IR" sz="2400" b="1" dirty="0" smtClean="0">
                <a:cs typeface="B Nazanin" pitchFamily="2" charset="-78"/>
              </a:rPr>
              <a:t> معادل هستند.</a:t>
            </a:r>
            <a:endParaRPr lang="en-US" sz="2400" b="1" dirty="0">
              <a:cs typeface="B Nazanin" pitchFamily="2" charset="-78"/>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96325" cy="443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 y="4339771"/>
            <a:ext cx="7429501" cy="259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87630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1"/>
            <a:ext cx="9040676"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7171"/>
            <a:ext cx="8534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1400"/>
            <a:ext cx="83058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47750"/>
            <a:ext cx="80391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 y="3657600"/>
            <a:ext cx="8998857"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 y="533400"/>
            <a:ext cx="9007924"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81" y="4495800"/>
            <a:ext cx="8508314"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382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endParaRPr lang="fa-IR" smtClean="0"/>
          </a:p>
        </p:txBody>
      </p:sp>
      <p:sp>
        <p:nvSpPr>
          <p:cNvPr id="3075" name="Subtitle 2"/>
          <p:cNvSpPr>
            <a:spLocks noGrp="1"/>
          </p:cNvSpPr>
          <p:nvPr>
            <p:ph type="subTitle" idx="1"/>
          </p:nvPr>
        </p:nvSpPr>
        <p:spPr/>
        <p:txBody>
          <a:bodyPr/>
          <a:lstStyle/>
          <a:p>
            <a:pPr eaLnBrk="1" hangingPunct="1"/>
            <a:endParaRPr lang="fa-IR" smtClean="0"/>
          </a:p>
        </p:txBody>
      </p:sp>
      <p:pic>
        <p:nvPicPr>
          <p:cNvPr id="3076" name="Picture 2" descr="C:\Users\Bad akhlagh\Desktop\104\01.jpg"/>
          <p:cNvPicPr preferRelativeResize="0">
            <a:picLocks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7" name="Text Box 5"/>
          <p:cNvSpPr txBox="1">
            <a:spLocks noChangeArrowheads="1"/>
          </p:cNvSpPr>
          <p:nvPr/>
        </p:nvSpPr>
        <p:spPr bwMode="auto">
          <a:xfrm>
            <a:off x="1600200" y="2438400"/>
            <a:ext cx="5562600" cy="1384995"/>
          </a:xfrm>
          <a:prstGeom prst="rect">
            <a:avLst/>
          </a:prstGeom>
          <a:solidFill>
            <a:schemeClr val="accent6">
              <a:lumMod val="60000"/>
              <a:lumOff val="40000"/>
            </a:schemeClr>
          </a:solidFill>
          <a:ln w="9525">
            <a:noFill/>
            <a:miter lim="800000"/>
            <a:headEnd/>
            <a:tailEnd/>
          </a:ln>
        </p:spPr>
        <p:txBody>
          <a:bodyPr>
            <a:spAutoFit/>
          </a:bodyPr>
          <a:lstStyle/>
          <a:p>
            <a:pPr algn="ctr">
              <a:spcBef>
                <a:spcPct val="50000"/>
              </a:spcBef>
            </a:pPr>
            <a:r>
              <a:rPr lang="fa-IR" sz="3600" b="1" dirty="0">
                <a:cs typeface="B Nazanin" pitchFamily="2" charset="-78"/>
              </a:rPr>
              <a:t>دکتر حامد </a:t>
            </a:r>
            <a:r>
              <a:rPr lang="fa-IR" sz="3600" b="1" dirty="0" smtClean="0">
                <a:cs typeface="B Nazanin" pitchFamily="2" charset="-78"/>
              </a:rPr>
              <a:t>يونسي کردخیلی</a:t>
            </a:r>
            <a:endParaRPr lang="fa-IR" sz="3600" b="1" dirty="0">
              <a:cs typeface="B Nazanin" pitchFamily="2" charset="-78"/>
            </a:endParaRPr>
          </a:p>
          <a:p>
            <a:pPr algn="ctr">
              <a:spcBef>
                <a:spcPct val="50000"/>
              </a:spcBef>
            </a:pPr>
            <a:r>
              <a:rPr lang="fa-IR" sz="3200" dirty="0">
                <a:cs typeface="B Nazanin" pitchFamily="2" charset="-78"/>
              </a:rPr>
              <a:t>عضو هيئت علمي دانشگاه سمنان </a:t>
            </a:r>
            <a:endParaRPr lang="en-US" sz="3200" dirty="0">
              <a:cs typeface="B Nazanin" pitchFamily="2" charset="-78"/>
            </a:endParaRPr>
          </a:p>
        </p:txBody>
      </p:sp>
      <p:sp>
        <p:nvSpPr>
          <p:cNvPr id="3078" name="Slide Number Placeholder 10"/>
          <p:cNvSpPr>
            <a:spLocks noGrp="1"/>
          </p:cNvSpPr>
          <p:nvPr>
            <p:ph type="sldNum" sz="quarter" idx="12"/>
          </p:nvPr>
        </p:nvSpPr>
        <p:spPr>
          <a:noFill/>
        </p:spPr>
        <p:txBody>
          <a:bodyPr/>
          <a:lstStyle/>
          <a:p>
            <a:fld id="{2E8393F5-DAFA-49BB-9CFE-E3F0FFF064A5}" type="slidenum">
              <a:rPr lang="en-US" smtClean="0"/>
              <a:pPr/>
              <a:t>2</a:t>
            </a:fld>
            <a:endParaRPr lang="en-US" smtClean="0"/>
          </a:p>
        </p:txBody>
      </p:sp>
      <p:sp>
        <p:nvSpPr>
          <p:cNvPr id="3079" name="TextBox 13"/>
          <p:cNvSpPr txBox="1">
            <a:spLocks noChangeArrowheads="1"/>
          </p:cNvSpPr>
          <p:nvPr/>
        </p:nvSpPr>
        <p:spPr bwMode="auto">
          <a:xfrm>
            <a:off x="2362200" y="1828800"/>
            <a:ext cx="3810000" cy="585788"/>
          </a:xfrm>
          <a:prstGeom prst="rect">
            <a:avLst/>
          </a:prstGeom>
          <a:noFill/>
          <a:ln w="9525">
            <a:noFill/>
            <a:miter lim="800000"/>
            <a:headEnd/>
            <a:tailEnd/>
          </a:ln>
        </p:spPr>
        <p:txBody>
          <a:bodyPr>
            <a:spAutoFit/>
          </a:bodyPr>
          <a:lstStyle/>
          <a:p>
            <a:pPr algn="ctr">
              <a:spcBef>
                <a:spcPct val="50000"/>
              </a:spcBef>
            </a:pPr>
            <a:r>
              <a:rPr lang="fa-IR" sz="3200" b="1" dirty="0" smtClean="0">
                <a:cs typeface="B Nazanin" pitchFamily="2" charset="-78"/>
              </a:rPr>
              <a:t>مقاومت مصالح</a:t>
            </a:r>
            <a:endParaRPr lang="fa-IR" sz="3200" b="1" dirty="0">
              <a:cs typeface="B Nazanin" pitchFamily="2" charset="-78"/>
            </a:endParaRPr>
          </a:p>
        </p:txBody>
      </p:sp>
      <p:sp>
        <p:nvSpPr>
          <p:cNvPr id="3080" name="TextBox 14"/>
          <p:cNvSpPr txBox="1">
            <a:spLocks noChangeArrowheads="1"/>
          </p:cNvSpPr>
          <p:nvPr/>
        </p:nvSpPr>
        <p:spPr bwMode="auto">
          <a:xfrm>
            <a:off x="1143000" y="3886200"/>
            <a:ext cx="5791200" cy="1169551"/>
          </a:xfrm>
          <a:prstGeom prst="rect">
            <a:avLst/>
          </a:prstGeom>
          <a:noFill/>
          <a:ln w="9525">
            <a:noFill/>
            <a:miter lim="800000"/>
            <a:headEnd/>
            <a:tailEnd/>
          </a:ln>
        </p:spPr>
        <p:txBody>
          <a:bodyPr wrap="square">
            <a:spAutoFit/>
          </a:bodyPr>
          <a:lstStyle/>
          <a:p>
            <a:pPr algn="ctr" rtl="1">
              <a:spcBef>
                <a:spcPct val="50000"/>
              </a:spcBef>
            </a:pPr>
            <a:r>
              <a:rPr lang="fa-IR" sz="2800" b="1" dirty="0">
                <a:cs typeface="Nazanin" pitchFamily="2" charset="-78"/>
              </a:rPr>
              <a:t>منابع:</a:t>
            </a:r>
          </a:p>
          <a:p>
            <a:pPr algn="ctr">
              <a:spcBef>
                <a:spcPct val="50000"/>
              </a:spcBef>
            </a:pPr>
            <a:r>
              <a:rPr lang="en-US" sz="2800" b="1" dirty="0" smtClean="0">
                <a:latin typeface="Times New Roman" pitchFamily="18" charset="0"/>
                <a:cs typeface="Times New Roman" pitchFamily="18" charset="0"/>
              </a:rPr>
              <a:t>     1. Book: Mechanics of Materials</a:t>
            </a:r>
            <a:endParaRPr lang="fa-IR" sz="2800" b="1" dirty="0">
              <a:latin typeface="Times New Roman" pitchFamily="18" charset="0"/>
              <a:cs typeface="Times New Roman" pitchFamily="18" charset="0"/>
            </a:endParaRPr>
          </a:p>
        </p:txBody>
      </p:sp>
      <p:sp>
        <p:nvSpPr>
          <p:cNvPr id="3081" name="TextBox 15"/>
          <p:cNvSpPr txBox="1">
            <a:spLocks noChangeArrowheads="1"/>
          </p:cNvSpPr>
          <p:nvPr/>
        </p:nvSpPr>
        <p:spPr bwMode="auto">
          <a:xfrm>
            <a:off x="2667000" y="5029200"/>
            <a:ext cx="3962400" cy="830997"/>
          </a:xfrm>
          <a:prstGeom prst="rect">
            <a:avLst/>
          </a:prstGeom>
          <a:noFill/>
          <a:ln w="9525">
            <a:noFill/>
            <a:miter lim="800000"/>
            <a:headEnd/>
            <a:tailEnd/>
          </a:ln>
        </p:spPr>
        <p:txBody>
          <a:bodyPr>
            <a:spAutoFit/>
          </a:bodyPr>
          <a:lstStyle/>
          <a:p>
            <a:pPr algn="ctr"/>
            <a:r>
              <a:rPr lang="en-US" sz="2400" dirty="0" smtClean="0">
                <a:latin typeface="Algerian" pitchFamily="82" charset="0"/>
              </a:rPr>
              <a:t>Ferdinand </a:t>
            </a:r>
            <a:r>
              <a:rPr lang="en-US" sz="2400" dirty="0" err="1" smtClean="0">
                <a:latin typeface="Algerian" pitchFamily="82" charset="0"/>
              </a:rPr>
              <a:t>p.beer</a:t>
            </a:r>
            <a:endParaRPr lang="en-US" sz="2400" dirty="0" smtClean="0">
              <a:latin typeface="Algerian" pitchFamily="82" charset="0"/>
            </a:endParaRPr>
          </a:p>
          <a:p>
            <a:pPr algn="ctr"/>
            <a:r>
              <a:rPr lang="en-US" sz="2400" dirty="0" err="1" smtClean="0">
                <a:latin typeface="Algerian" pitchFamily="82" charset="0"/>
              </a:rPr>
              <a:t>e.Russl</a:t>
            </a:r>
            <a:r>
              <a:rPr lang="en-US" sz="2400" dirty="0" smtClean="0">
                <a:latin typeface="Algerian" pitchFamily="82" charset="0"/>
              </a:rPr>
              <a:t> </a:t>
            </a:r>
            <a:r>
              <a:rPr lang="en-US" sz="2400" dirty="0" err="1" smtClean="0">
                <a:latin typeface="Algerian" pitchFamily="82" charset="0"/>
              </a:rPr>
              <a:t>johnston</a:t>
            </a:r>
            <a:endParaRPr lang="fa-IR" sz="2400" dirty="0">
              <a:latin typeface="Algerian" pitchFamily="82" charset="0"/>
            </a:endParaRPr>
          </a:p>
        </p:txBody>
      </p:sp>
      <p:sp>
        <p:nvSpPr>
          <p:cNvPr id="3082" name="Text Box 5"/>
          <p:cNvSpPr txBox="1">
            <a:spLocks noChangeArrowheads="1"/>
          </p:cNvSpPr>
          <p:nvPr/>
        </p:nvSpPr>
        <p:spPr bwMode="auto">
          <a:xfrm>
            <a:off x="2590800" y="6019800"/>
            <a:ext cx="4038600" cy="523220"/>
          </a:xfrm>
          <a:prstGeom prst="rect">
            <a:avLst/>
          </a:prstGeom>
          <a:noFill/>
          <a:ln w="9525">
            <a:noFill/>
            <a:miter lim="800000"/>
            <a:headEnd/>
            <a:tailEnd/>
          </a:ln>
        </p:spPr>
        <p:txBody>
          <a:bodyPr>
            <a:spAutoFit/>
          </a:bodyPr>
          <a:lstStyle/>
          <a:p>
            <a:pPr algn="ctr" rtl="1">
              <a:spcBef>
                <a:spcPct val="50000"/>
              </a:spcBef>
            </a:pPr>
            <a:r>
              <a:rPr lang="en-US" sz="2800" b="1" dirty="0" smtClean="0">
                <a:cs typeface="B Nazanin" pitchFamily="2" charset="-78"/>
              </a:rPr>
              <a:t>.2</a:t>
            </a:r>
            <a:r>
              <a:rPr lang="fa-IR" sz="2800" b="1" dirty="0" smtClean="0">
                <a:cs typeface="B Nazanin" pitchFamily="2" charset="-78"/>
              </a:rPr>
              <a:t>مقالات </a:t>
            </a:r>
            <a:r>
              <a:rPr lang="fa-IR" sz="2800" b="1" dirty="0">
                <a:cs typeface="B Nazanin" pitchFamily="2" charset="-78"/>
              </a:rPr>
              <a:t>علمي پژوهشي</a:t>
            </a:r>
            <a:endParaRPr lang="en-US" sz="2800" b="1" dirty="0">
              <a:cs typeface="B Nazanin" pitchFamily="2" charset="-78"/>
            </a:endParaRPr>
          </a:p>
        </p:txBody>
      </p:sp>
      <p:pic>
        <p:nvPicPr>
          <p:cNvPr id="3083" name="Picture 23" descr="http://www.persianblog.ir/Avatar/160672.png?rnd=41439.2907401852"/>
          <p:cNvPicPr>
            <a:picLocks noChangeAspect="1" noChangeArrowheads="1"/>
          </p:cNvPicPr>
          <p:nvPr/>
        </p:nvPicPr>
        <p:blipFill>
          <a:blip r:embed="rId3"/>
          <a:srcRect/>
          <a:stretch>
            <a:fillRect/>
          </a:stretch>
        </p:blipFill>
        <p:spPr bwMode="auto">
          <a:xfrm>
            <a:off x="3276600" y="76200"/>
            <a:ext cx="1905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62800" y="228600"/>
            <a:ext cx="1828800" cy="584775"/>
          </a:xfrm>
          <a:prstGeom prst="rect">
            <a:avLst/>
          </a:prstGeom>
          <a:solidFill>
            <a:schemeClr val="tx2">
              <a:lumMod val="20000"/>
              <a:lumOff val="80000"/>
            </a:schemeClr>
          </a:solidFill>
        </p:spPr>
        <p:txBody>
          <a:bodyPr wrap="square" rtlCol="0">
            <a:spAutoFit/>
          </a:bodyPr>
          <a:lstStyle/>
          <a:p>
            <a:pPr algn="r" rtl="1"/>
            <a:r>
              <a:rPr lang="fa-IR" sz="3200" b="1" dirty="0" smtClean="0">
                <a:cs typeface="B Nazanin" pitchFamily="2" charset="-78"/>
              </a:rPr>
              <a:t>تنش برشی</a:t>
            </a:r>
            <a:endParaRPr lang="en-US" sz="3200" b="1" dirty="0">
              <a:cs typeface="B Nazanin" pitchFamily="2" charset="-78"/>
            </a:endParaRPr>
          </a:p>
        </p:txBody>
      </p:sp>
      <p:sp>
        <p:nvSpPr>
          <p:cNvPr id="6" name="TextBox 5"/>
          <p:cNvSpPr txBox="1"/>
          <p:nvPr/>
        </p:nvSpPr>
        <p:spPr>
          <a:xfrm>
            <a:off x="228600" y="1066800"/>
            <a:ext cx="8915400" cy="1200329"/>
          </a:xfrm>
          <a:prstGeom prst="rect">
            <a:avLst/>
          </a:prstGeom>
          <a:solidFill>
            <a:schemeClr val="accent6">
              <a:lumMod val="60000"/>
              <a:lumOff val="40000"/>
            </a:schemeClr>
          </a:solidFill>
        </p:spPr>
        <p:txBody>
          <a:bodyPr wrap="square" rtlCol="0">
            <a:spAutoFit/>
          </a:bodyPr>
          <a:lstStyle/>
          <a:p>
            <a:pPr algn="r" rtl="1">
              <a:lnSpc>
                <a:spcPct val="150000"/>
              </a:lnSpc>
            </a:pPr>
            <a:r>
              <a:rPr lang="fa-IR" sz="2400" b="1" dirty="0" smtClean="0">
                <a:cs typeface="B Nazanin" pitchFamily="2" charset="-78"/>
              </a:rPr>
              <a:t>وقتی نیروهای عرضی مساوی و مخالف</a:t>
            </a:r>
            <a:r>
              <a:rPr lang="en-US" sz="2400" b="1" dirty="0" smtClean="0">
                <a:cs typeface="B Nazanin" pitchFamily="2" charset="-78"/>
              </a:rPr>
              <a:t> P</a:t>
            </a:r>
            <a:r>
              <a:rPr lang="fa-IR" sz="2400" b="1" dirty="0" smtClean="0">
                <a:cs typeface="B Nazanin" pitchFamily="2" charset="-78"/>
              </a:rPr>
              <a:t> و</a:t>
            </a:r>
            <a:r>
              <a:rPr lang="en-US" sz="2400" b="1" dirty="0" smtClean="0">
                <a:cs typeface="B Nazanin" pitchFamily="2" charset="-78"/>
              </a:rPr>
              <a:t>P´</a:t>
            </a:r>
            <a:r>
              <a:rPr lang="fa-IR" sz="2400" b="1" dirty="0" smtClean="0">
                <a:cs typeface="B Nazanin" pitchFamily="2" charset="-78"/>
              </a:rPr>
              <a:t> ، به اندازه </a:t>
            </a:r>
            <a:r>
              <a:rPr lang="en-US" sz="2400" b="1" dirty="0" smtClean="0">
                <a:cs typeface="B Nazanin" pitchFamily="2" charset="-78"/>
              </a:rPr>
              <a:t>P</a:t>
            </a:r>
            <a:r>
              <a:rPr lang="fa-IR" sz="2400" b="1" dirty="0" smtClean="0">
                <a:cs typeface="B Nazanin" pitchFamily="2" charset="-78"/>
              </a:rPr>
              <a:t> به عضو </a:t>
            </a:r>
            <a:r>
              <a:rPr lang="en-US" sz="2400" b="1" dirty="0" smtClean="0">
                <a:cs typeface="B Nazanin" pitchFamily="2" charset="-78"/>
              </a:rPr>
              <a:t>AB</a:t>
            </a:r>
            <a:r>
              <a:rPr lang="fa-IR" sz="2400" b="1" dirty="0" smtClean="0">
                <a:cs typeface="B Nazanin" pitchFamily="2" charset="-78"/>
              </a:rPr>
              <a:t> وارد می شوند روی هر مقطع واقع بین نقطه های اثر دو نیرو  تنش برشی ایجاد می شود.</a:t>
            </a:r>
            <a:endParaRPr lang="en-US" sz="2400" b="1" dirty="0">
              <a:cs typeface="B Nazanin" pitchFamily="2" charset="-78"/>
            </a:endParaRPr>
          </a:p>
        </p:txBody>
      </p:sp>
      <p:pic>
        <p:nvPicPr>
          <p:cNvPr id="17410" name="Picture 2"/>
          <p:cNvPicPr>
            <a:picLocks noChangeAspect="1" noChangeArrowheads="1"/>
          </p:cNvPicPr>
          <p:nvPr/>
        </p:nvPicPr>
        <p:blipFill>
          <a:blip r:embed="rId2"/>
          <a:srcRect/>
          <a:stretch>
            <a:fillRect/>
          </a:stretch>
        </p:blipFill>
        <p:spPr bwMode="auto">
          <a:xfrm>
            <a:off x="2133600" y="2362200"/>
            <a:ext cx="4572000" cy="42386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1000"/>
                                        <p:tgtEl>
                                          <p:spTgt spid="17410"/>
                                        </p:tgtEl>
                                      </p:cBhvr>
                                    </p:animEffect>
                                    <p:anim calcmode="lin" valueType="num">
                                      <p:cBhvr>
                                        <p:cTn id="16" dur="1000" fill="hold"/>
                                        <p:tgtEl>
                                          <p:spTgt spid="17410"/>
                                        </p:tgtEl>
                                        <p:attrNameLst>
                                          <p:attrName>ppt_x</p:attrName>
                                        </p:attrNameLst>
                                      </p:cBhvr>
                                      <p:tavLst>
                                        <p:tav tm="0">
                                          <p:val>
                                            <p:strVal val="#ppt_x"/>
                                          </p:val>
                                        </p:tav>
                                        <p:tav tm="100000">
                                          <p:val>
                                            <p:strVal val="#ppt_x"/>
                                          </p:val>
                                        </p:tav>
                                      </p:tavLst>
                                    </p:anim>
                                    <p:anim calcmode="lin" valueType="num">
                                      <p:cBhvr>
                                        <p:cTn id="17"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3352800" y="381000"/>
            <a:ext cx="1371600" cy="914400"/>
          </a:xfrm>
          <a:prstGeom prst="rect">
            <a:avLst/>
          </a:prstGeom>
          <a:noFill/>
          <a:ln w="9525">
            <a:noFill/>
            <a:miter lim="800000"/>
            <a:headEnd/>
            <a:tailEnd/>
          </a:ln>
          <a:effectLst/>
        </p:spPr>
      </p:pic>
      <p:cxnSp>
        <p:nvCxnSpPr>
          <p:cNvPr id="7" name="Straight Arrow Connector 6"/>
          <p:cNvCxnSpPr/>
          <p:nvPr/>
        </p:nvCxnSpPr>
        <p:spPr>
          <a:xfrm rot="5400000">
            <a:off x="3200400" y="1524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52600" y="1981200"/>
            <a:ext cx="3581400" cy="369332"/>
          </a:xfrm>
          <a:prstGeom prst="rect">
            <a:avLst/>
          </a:prstGeom>
          <a:noFill/>
        </p:spPr>
        <p:txBody>
          <a:bodyPr wrap="square" rtlCol="0">
            <a:spAutoFit/>
          </a:bodyPr>
          <a:lstStyle/>
          <a:p>
            <a:pPr algn="ctr"/>
            <a:r>
              <a:rPr lang="fa-IR" b="1" dirty="0" smtClean="0">
                <a:cs typeface="B Nazanin" pitchFamily="2" charset="-78"/>
              </a:rPr>
              <a:t>میانگین تنش برشی در تمامی مقطع</a:t>
            </a:r>
            <a:endParaRPr lang="en-US" b="1" dirty="0">
              <a:cs typeface="B Nazanin" pitchFamily="2" charset="-78"/>
            </a:endParaRPr>
          </a:p>
        </p:txBody>
      </p:sp>
      <p:cxnSp>
        <p:nvCxnSpPr>
          <p:cNvPr id="10" name="Straight Arrow Connector 9"/>
          <p:cNvCxnSpPr/>
          <p:nvPr/>
        </p:nvCxnSpPr>
        <p:spPr>
          <a:xfrm>
            <a:off x="4572000" y="6858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67400" y="457200"/>
            <a:ext cx="1600200" cy="369332"/>
          </a:xfrm>
          <a:prstGeom prst="rect">
            <a:avLst/>
          </a:prstGeom>
          <a:noFill/>
        </p:spPr>
        <p:txBody>
          <a:bodyPr wrap="square" rtlCol="0">
            <a:spAutoFit/>
          </a:bodyPr>
          <a:lstStyle/>
          <a:p>
            <a:pPr algn="ctr"/>
            <a:r>
              <a:rPr lang="fa-IR" b="1" dirty="0" smtClean="0">
                <a:cs typeface="B Nazanin" pitchFamily="2" charset="-78"/>
              </a:rPr>
              <a:t>نیروی برشی</a:t>
            </a:r>
            <a:endParaRPr lang="en-US" b="1" dirty="0">
              <a:cs typeface="B Nazanin" pitchFamily="2" charset="-78"/>
            </a:endParaRPr>
          </a:p>
        </p:txBody>
      </p:sp>
      <p:cxnSp>
        <p:nvCxnSpPr>
          <p:cNvPr id="13" name="Straight Arrow Connector 12"/>
          <p:cNvCxnSpPr/>
          <p:nvPr/>
        </p:nvCxnSpPr>
        <p:spPr>
          <a:xfrm>
            <a:off x="4495800" y="11430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19800" y="1066800"/>
            <a:ext cx="1219200" cy="381000"/>
          </a:xfrm>
          <a:prstGeom prst="rect">
            <a:avLst/>
          </a:prstGeom>
          <a:noFill/>
        </p:spPr>
        <p:txBody>
          <a:bodyPr wrap="square" rtlCol="0">
            <a:spAutoFit/>
          </a:bodyPr>
          <a:lstStyle/>
          <a:p>
            <a:pPr algn="r" rtl="1"/>
            <a:r>
              <a:rPr lang="fa-IR" b="1" dirty="0" smtClean="0">
                <a:cs typeface="B Nazanin" pitchFamily="2" charset="-78"/>
              </a:rPr>
              <a:t>سطح مقطع</a:t>
            </a:r>
            <a:endParaRPr lang="en-US" b="1" dirty="0">
              <a:cs typeface="B Nazanin" pitchFamily="2" charset="-78"/>
            </a:endParaRPr>
          </a:p>
        </p:txBody>
      </p:sp>
      <p:sp>
        <p:nvSpPr>
          <p:cNvPr id="15" name="TextBox 14"/>
          <p:cNvSpPr txBox="1"/>
          <p:nvPr/>
        </p:nvSpPr>
        <p:spPr>
          <a:xfrm>
            <a:off x="152400" y="3048000"/>
            <a:ext cx="8763000" cy="830997"/>
          </a:xfrm>
          <a:prstGeom prst="rect">
            <a:avLst/>
          </a:prstGeom>
          <a:solidFill>
            <a:schemeClr val="accent3"/>
          </a:solidFill>
        </p:spPr>
        <p:txBody>
          <a:bodyPr wrap="square" rtlCol="0">
            <a:spAutoFit/>
          </a:bodyPr>
          <a:lstStyle/>
          <a:p>
            <a:pPr algn="r" rtl="1"/>
            <a:r>
              <a:rPr lang="fa-IR" sz="2400" b="1" dirty="0" smtClean="0">
                <a:cs typeface="B Nazanin" pitchFamily="2" charset="-78"/>
              </a:rPr>
              <a:t>برخلاف تنش های قائم، توزیع تنش های برشی در مقطع را نمی توان یکنواخت فرض کرد.</a:t>
            </a:r>
            <a:endParaRPr lang="en-US" sz="2400" b="1" dirty="0">
              <a:cs typeface="B Nazanin" pitchFamily="2" charset="-78"/>
            </a:endParaRPr>
          </a:p>
        </p:txBody>
      </p:sp>
      <p:sp>
        <p:nvSpPr>
          <p:cNvPr id="16" name="TextBox 15"/>
          <p:cNvSpPr txBox="1"/>
          <p:nvPr/>
        </p:nvSpPr>
        <p:spPr>
          <a:xfrm>
            <a:off x="228600" y="4419600"/>
            <a:ext cx="8686800" cy="830997"/>
          </a:xfrm>
          <a:prstGeom prst="rect">
            <a:avLst/>
          </a:prstGeom>
          <a:solidFill>
            <a:schemeClr val="accent3"/>
          </a:solidFill>
        </p:spPr>
        <p:txBody>
          <a:bodyPr wrap="square" rtlCol="0">
            <a:spAutoFit/>
          </a:bodyPr>
          <a:lstStyle/>
          <a:p>
            <a:pPr algn="r" rtl="1"/>
            <a:r>
              <a:rPr lang="fa-IR" sz="2400" b="1" dirty="0" smtClean="0">
                <a:cs typeface="B Nazanin" pitchFamily="2" charset="-78"/>
              </a:rPr>
              <a:t>مقدار واقعی تنش برشی از صفر تا مقدار ماکزیمم (که ممکن است از تنش برشی میانگین بزرگتر باشد) متغیر است.  </a:t>
            </a:r>
            <a:endParaRPr lang="en-US" sz="2400" b="1" dirty="0">
              <a:cs typeface="B Nazanin" pitchFamily="2" charset="-78"/>
            </a:endParaRPr>
          </a:p>
        </p:txBody>
      </p:sp>
      <p:sp>
        <p:nvSpPr>
          <p:cNvPr id="17" name="TextBox 16"/>
          <p:cNvSpPr txBox="1"/>
          <p:nvPr/>
        </p:nvSpPr>
        <p:spPr>
          <a:xfrm>
            <a:off x="7391400" y="2362200"/>
            <a:ext cx="1524000" cy="461665"/>
          </a:xfrm>
          <a:prstGeom prst="rect">
            <a:avLst/>
          </a:prstGeom>
          <a:solidFill>
            <a:schemeClr val="accent6">
              <a:lumMod val="60000"/>
              <a:lumOff val="40000"/>
            </a:schemeClr>
          </a:solidFill>
        </p:spPr>
        <p:txBody>
          <a:bodyPr wrap="square" rtlCol="0">
            <a:spAutoFit/>
          </a:bodyPr>
          <a:lstStyle/>
          <a:p>
            <a:pPr algn="r" rtl="1"/>
            <a:r>
              <a:rPr lang="fa-IR" sz="2400" b="1" dirty="0" smtClean="0">
                <a:cs typeface="B Nazanin" pitchFamily="2" charset="-78"/>
              </a:rPr>
              <a:t>چند نکته</a:t>
            </a:r>
            <a:endParaRPr lang="en-US" sz="2400" b="1" dirty="0">
              <a:cs typeface="B Nazanin" pitchFamily="2" charset="-78"/>
            </a:endParaRPr>
          </a:p>
        </p:txBody>
      </p:sp>
      <p:sp>
        <p:nvSpPr>
          <p:cNvPr id="18" name="TextBox 17"/>
          <p:cNvSpPr txBox="1"/>
          <p:nvPr/>
        </p:nvSpPr>
        <p:spPr>
          <a:xfrm>
            <a:off x="228600" y="5562600"/>
            <a:ext cx="8763000" cy="830997"/>
          </a:xfrm>
          <a:prstGeom prst="rect">
            <a:avLst/>
          </a:prstGeom>
          <a:solidFill>
            <a:schemeClr val="accent3"/>
          </a:solidFill>
        </p:spPr>
        <p:txBody>
          <a:bodyPr wrap="square" rtlCol="0">
            <a:spAutoFit/>
          </a:bodyPr>
          <a:lstStyle/>
          <a:p>
            <a:pPr algn="r" rtl="1"/>
            <a:r>
              <a:rPr lang="fa-IR" sz="2400" b="1" dirty="0" smtClean="0">
                <a:cs typeface="B Nazanin" pitchFamily="2" charset="-78"/>
              </a:rPr>
              <a:t>تنش برشی در پیچ مهره ها، پین ها و پرچ های مورد استفاده برای اتصال سازه ها و قطعات ماشین دیده می شود.</a:t>
            </a:r>
            <a:endParaRPr lang="en-US" sz="2400" b="1" dirty="0" smtClean="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ox(in)">
                                      <p:cBhvr>
                                        <p:cTn id="30" dur="500"/>
                                        <p:tgtEl>
                                          <p:spTgt spid="17"/>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i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ox(in)">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animBg="1"/>
      <p:bldP spid="16" grpId="0" animBg="1"/>
      <p:bldP spid="17" grpId="0" animBg="1"/>
      <p:bldP spid="1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7162800" y="228600"/>
            <a:ext cx="1828800" cy="523220"/>
          </a:xfrm>
          <a:prstGeom prst="rect">
            <a:avLst/>
          </a:prstGeom>
          <a:solidFill>
            <a:schemeClr val="accent4">
              <a:lumMod val="60000"/>
              <a:lumOff val="40000"/>
            </a:schemeClr>
          </a:solidFill>
        </p:spPr>
        <p:txBody>
          <a:bodyPr wrap="square" rtlCol="0">
            <a:spAutoFit/>
          </a:bodyPr>
          <a:lstStyle/>
          <a:p>
            <a:pPr algn="r" rtl="1"/>
            <a:r>
              <a:rPr lang="fa-IR" sz="2800" b="1" dirty="0" smtClean="0">
                <a:cs typeface="B Nazanin" pitchFamily="2" charset="-78"/>
              </a:rPr>
              <a:t>برش ساده</a:t>
            </a:r>
            <a:endParaRPr lang="en-US" sz="2800" b="1" dirty="0">
              <a:cs typeface="B Nazanin" pitchFamily="2" charset="-78"/>
            </a:endParaRPr>
          </a:p>
        </p:txBody>
      </p:sp>
      <p:sp>
        <p:nvSpPr>
          <p:cNvPr id="5" name="TextBox 4"/>
          <p:cNvSpPr txBox="1"/>
          <p:nvPr/>
        </p:nvSpPr>
        <p:spPr>
          <a:xfrm>
            <a:off x="1752600" y="1143000"/>
            <a:ext cx="7086600" cy="461665"/>
          </a:xfrm>
          <a:prstGeom prst="rect">
            <a:avLst/>
          </a:prstGeom>
          <a:solidFill>
            <a:schemeClr val="accent5">
              <a:lumMod val="40000"/>
              <a:lumOff val="60000"/>
            </a:schemeClr>
          </a:solidFill>
          <a:ln>
            <a:solidFill>
              <a:schemeClr val="tx1"/>
            </a:solidFill>
          </a:ln>
        </p:spPr>
        <p:txBody>
          <a:bodyPr wrap="square" rtlCol="0">
            <a:spAutoFit/>
          </a:bodyPr>
          <a:lstStyle/>
          <a:p>
            <a:pPr algn="r" rtl="1"/>
            <a:r>
              <a:rPr lang="fa-IR" sz="2400" b="1" dirty="0" smtClean="0">
                <a:cs typeface="B Nazanin" pitchFamily="2" charset="-78"/>
              </a:rPr>
              <a:t>دو صفحه </a:t>
            </a:r>
            <a:r>
              <a:rPr lang="en-US" sz="2400" b="1" dirty="0" smtClean="0">
                <a:cs typeface="B Nazanin" pitchFamily="2" charset="-78"/>
              </a:rPr>
              <a:t>A</a:t>
            </a:r>
            <a:r>
              <a:rPr lang="fa-IR" sz="2400" b="1" dirty="0" smtClean="0">
                <a:cs typeface="B Nazanin" pitchFamily="2" charset="-78"/>
              </a:rPr>
              <a:t> و </a:t>
            </a:r>
            <a:r>
              <a:rPr lang="en-US" sz="2400" b="1" dirty="0" smtClean="0">
                <a:cs typeface="B Nazanin" pitchFamily="2" charset="-78"/>
              </a:rPr>
              <a:t>B</a:t>
            </a:r>
            <a:r>
              <a:rPr lang="fa-IR" sz="2400" b="1" dirty="0" smtClean="0">
                <a:cs typeface="B Nazanin" pitchFamily="2" charset="-78"/>
              </a:rPr>
              <a:t> که با پرچ </a:t>
            </a:r>
            <a:r>
              <a:rPr lang="en-US" sz="2400" b="1" dirty="0" smtClean="0">
                <a:cs typeface="B Nazanin" pitchFamily="2" charset="-78"/>
              </a:rPr>
              <a:t>CD</a:t>
            </a:r>
            <a:r>
              <a:rPr lang="fa-IR" sz="2400" b="1" dirty="0" smtClean="0">
                <a:cs typeface="B Nazanin" pitchFamily="2" charset="-78"/>
              </a:rPr>
              <a:t> بهم متصل شده اند در نظر بگیرید:</a:t>
            </a:r>
            <a:endParaRPr lang="en-US" sz="2400" b="1" dirty="0">
              <a:cs typeface="B Nazanin" pitchFamily="2" charset="-78"/>
            </a:endParaRPr>
          </a:p>
        </p:txBody>
      </p:sp>
      <p:sp>
        <p:nvSpPr>
          <p:cNvPr id="8" name="TextBox 7"/>
          <p:cNvSpPr txBox="1"/>
          <p:nvPr/>
        </p:nvSpPr>
        <p:spPr>
          <a:xfrm>
            <a:off x="228600" y="4114800"/>
            <a:ext cx="8686800" cy="830997"/>
          </a:xfrm>
          <a:prstGeom prst="rect">
            <a:avLst/>
          </a:prstGeom>
          <a:solidFill>
            <a:schemeClr val="accent5">
              <a:lumMod val="40000"/>
              <a:lumOff val="60000"/>
            </a:schemeClr>
          </a:solidFill>
          <a:ln>
            <a:solidFill>
              <a:schemeClr val="tx1"/>
            </a:solidFill>
          </a:ln>
        </p:spPr>
        <p:txBody>
          <a:bodyPr wrap="square" rtlCol="0">
            <a:spAutoFit/>
          </a:bodyPr>
          <a:lstStyle/>
          <a:p>
            <a:pPr algn="r" rtl="1"/>
            <a:r>
              <a:rPr lang="fa-IR" sz="2400" b="1" dirty="0" smtClean="0">
                <a:cs typeface="B Nazanin" pitchFamily="2" charset="-78"/>
              </a:rPr>
              <a:t>اگر صفحه ها در معرض نیروی کششی با مقدار </a:t>
            </a:r>
            <a:r>
              <a:rPr lang="en-US" sz="2400" b="1" dirty="0" smtClean="0">
                <a:cs typeface="B Nazanin" pitchFamily="2" charset="-78"/>
              </a:rPr>
              <a:t>F</a:t>
            </a:r>
            <a:r>
              <a:rPr lang="fa-IR" sz="2400" b="1" dirty="0" smtClean="0">
                <a:cs typeface="B Nazanin" pitchFamily="2" charset="-78"/>
              </a:rPr>
              <a:t> قرار گیرند، در مقطعی از پرچ که با صفحه </a:t>
            </a:r>
            <a:r>
              <a:rPr lang="en-US" sz="2400" b="1" dirty="0" smtClean="0">
                <a:cs typeface="B Nazanin" pitchFamily="2" charset="-78"/>
              </a:rPr>
              <a:t>EE´</a:t>
            </a:r>
            <a:r>
              <a:rPr lang="fa-IR" sz="2400" b="1" dirty="0" smtClean="0">
                <a:cs typeface="B Nazanin" pitchFamily="2" charset="-78"/>
              </a:rPr>
              <a:t> متناظر است تنش هایی بوجود می آیند. </a:t>
            </a:r>
            <a:endParaRPr lang="en-US" sz="2400" b="1" dirty="0">
              <a:cs typeface="B Nazanin" pitchFamily="2" charset="-78"/>
            </a:endParaRPr>
          </a:p>
        </p:txBody>
      </p:sp>
      <p:pic>
        <p:nvPicPr>
          <p:cNvPr id="18435" name="Picture 3"/>
          <p:cNvPicPr>
            <a:picLocks noChangeAspect="1" noChangeArrowheads="1"/>
          </p:cNvPicPr>
          <p:nvPr/>
        </p:nvPicPr>
        <p:blipFill>
          <a:blip r:embed="rId3"/>
          <a:srcRect/>
          <a:stretch>
            <a:fillRect/>
          </a:stretch>
        </p:blipFill>
        <p:spPr bwMode="auto">
          <a:xfrm>
            <a:off x="2514600" y="1981200"/>
            <a:ext cx="3524250" cy="1457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1000"/>
                                        <p:tgtEl>
                                          <p:spTgt spid="18435"/>
                                        </p:tgtEl>
                                      </p:cBhvr>
                                    </p:animEffect>
                                    <p:anim calcmode="lin" valueType="num">
                                      <p:cBhvr>
                                        <p:cTn id="13" dur="1000" fill="hold"/>
                                        <p:tgtEl>
                                          <p:spTgt spid="18435"/>
                                        </p:tgtEl>
                                        <p:attrNameLst>
                                          <p:attrName>ppt_x</p:attrName>
                                        </p:attrNameLst>
                                      </p:cBhvr>
                                      <p:tavLst>
                                        <p:tav tm="0">
                                          <p:val>
                                            <p:strVal val="#ppt_x"/>
                                          </p:val>
                                        </p:tav>
                                        <p:tav tm="100000">
                                          <p:val>
                                            <p:strVal val="#ppt_x"/>
                                          </p:val>
                                        </p:tav>
                                      </p:tavLst>
                                    </p:anim>
                                    <p:anim calcmode="lin" valueType="num">
                                      <p:cBhvr>
                                        <p:cTn id="14" dur="1000" fill="hold"/>
                                        <p:tgtEl>
                                          <p:spTgt spid="18435"/>
                                        </p:tgtEl>
                                        <p:attrNameLst>
                                          <p:attrName>ppt_y</p:attrName>
                                        </p:attrNameLst>
                                      </p:cBhvr>
                                      <p:tavLst>
                                        <p:tav tm="0">
                                          <p:val>
                                            <p:strVal val="#ppt_y+.1"/>
                                          </p:val>
                                        </p:tav>
                                        <p:tav tm="100000">
                                          <p:val>
                                            <p:strVal val="#ppt_y"/>
                                          </p:val>
                                        </p:tav>
                                      </p:tavLst>
                                    </p:anim>
                                  </p:childTnLst>
                                </p:cTn>
                              </p:par>
                              <p:par>
                                <p:cTn id="15" presetID="4"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457200" y="4981575"/>
            <a:ext cx="1371600" cy="914400"/>
          </a:xfrm>
          <a:prstGeom prst="rect">
            <a:avLst/>
          </a:prstGeom>
          <a:noFill/>
          <a:ln w="9525">
            <a:noFill/>
            <a:miter lim="800000"/>
            <a:headEnd/>
            <a:tailEnd/>
          </a:ln>
          <a:effectLst/>
        </p:spPr>
      </p:pic>
      <p:sp>
        <p:nvSpPr>
          <p:cNvPr id="8" name="TextBox 7"/>
          <p:cNvSpPr txBox="1"/>
          <p:nvPr/>
        </p:nvSpPr>
        <p:spPr>
          <a:xfrm>
            <a:off x="609600" y="4114800"/>
            <a:ext cx="8382000" cy="430887"/>
          </a:xfrm>
          <a:prstGeom prst="rect">
            <a:avLst/>
          </a:prstGeom>
          <a:solidFill>
            <a:schemeClr val="accent5">
              <a:lumMod val="40000"/>
              <a:lumOff val="60000"/>
            </a:schemeClr>
          </a:solidFill>
          <a:ln>
            <a:solidFill>
              <a:schemeClr val="tx1"/>
            </a:solidFill>
          </a:ln>
        </p:spPr>
        <p:txBody>
          <a:bodyPr wrap="square" rtlCol="0">
            <a:spAutoFit/>
          </a:bodyPr>
          <a:lstStyle/>
          <a:p>
            <a:pPr algn="r" rtl="1"/>
            <a:r>
              <a:rPr lang="fa-IR" sz="2200" b="1" dirty="0" smtClean="0">
                <a:cs typeface="B Nazanin" pitchFamily="2" charset="-78"/>
              </a:rPr>
              <a:t>تنش برشی میانگین در مقطع از تقسیم برش </a:t>
            </a:r>
            <a:r>
              <a:rPr lang="en-US" sz="2200" b="1" dirty="0" smtClean="0">
                <a:cs typeface="B Nazanin" pitchFamily="2" charset="-78"/>
              </a:rPr>
              <a:t>P=F</a:t>
            </a:r>
            <a:r>
              <a:rPr lang="fa-IR" sz="2200" b="1" dirty="0" smtClean="0">
                <a:cs typeface="B Nazanin" pitchFamily="2" charset="-78"/>
              </a:rPr>
              <a:t> بر </a:t>
            </a:r>
            <a:r>
              <a:rPr lang="en-US" sz="2200" b="1" dirty="0" smtClean="0">
                <a:cs typeface="B Nazanin" pitchFamily="2" charset="-78"/>
              </a:rPr>
              <a:t>A</a:t>
            </a:r>
            <a:r>
              <a:rPr lang="fa-IR" sz="2200" b="1" dirty="0" smtClean="0">
                <a:cs typeface="B Nazanin" pitchFamily="2" charset="-78"/>
              </a:rPr>
              <a:t> مساحت مقطع بدست می آید:</a:t>
            </a:r>
            <a:endParaRPr lang="en-US" sz="2200" b="1" dirty="0">
              <a:cs typeface="B Nazanin" pitchFamily="2" charset="-78"/>
            </a:endParaRPr>
          </a:p>
        </p:txBody>
      </p:sp>
      <p:pic>
        <p:nvPicPr>
          <p:cNvPr id="17410" name="Picture 2"/>
          <p:cNvPicPr>
            <a:picLocks noChangeAspect="1" noChangeArrowheads="1"/>
          </p:cNvPicPr>
          <p:nvPr/>
        </p:nvPicPr>
        <p:blipFill>
          <a:blip r:embed="rId3"/>
          <a:srcRect/>
          <a:stretch>
            <a:fillRect/>
          </a:stretch>
        </p:blipFill>
        <p:spPr bwMode="auto">
          <a:xfrm>
            <a:off x="1600200" y="5133975"/>
            <a:ext cx="838200" cy="809625"/>
          </a:xfrm>
          <a:prstGeom prst="rect">
            <a:avLst/>
          </a:prstGeom>
          <a:noFill/>
          <a:ln w="9525">
            <a:noFill/>
            <a:miter lim="800000"/>
            <a:headEnd/>
            <a:tailEnd/>
          </a:ln>
          <a:effectLst/>
        </p:spPr>
      </p:pic>
      <p:sp>
        <p:nvSpPr>
          <p:cNvPr id="9" name="TextBox 8"/>
          <p:cNvSpPr txBox="1"/>
          <p:nvPr/>
        </p:nvSpPr>
        <p:spPr>
          <a:xfrm>
            <a:off x="1600200" y="5362575"/>
            <a:ext cx="381000" cy="369332"/>
          </a:xfrm>
          <a:prstGeom prst="rect">
            <a:avLst/>
          </a:prstGeom>
          <a:noFill/>
        </p:spPr>
        <p:txBody>
          <a:bodyPr wrap="square" rtlCol="0">
            <a:spAutoFit/>
          </a:bodyPr>
          <a:lstStyle/>
          <a:p>
            <a:r>
              <a:rPr lang="en-US" dirty="0" smtClean="0"/>
              <a:t>=</a:t>
            </a:r>
            <a:endParaRPr lang="en-US" dirty="0"/>
          </a:p>
        </p:txBody>
      </p:sp>
      <p:sp>
        <p:nvSpPr>
          <p:cNvPr id="10" name="TextBox 9"/>
          <p:cNvSpPr txBox="1"/>
          <p:nvPr/>
        </p:nvSpPr>
        <p:spPr>
          <a:xfrm>
            <a:off x="152400" y="381000"/>
            <a:ext cx="8839200" cy="830997"/>
          </a:xfrm>
          <a:prstGeom prst="rect">
            <a:avLst/>
          </a:prstGeom>
          <a:solidFill>
            <a:schemeClr val="accent5">
              <a:lumMod val="40000"/>
              <a:lumOff val="60000"/>
            </a:schemeClr>
          </a:solidFill>
          <a:ln>
            <a:solidFill>
              <a:schemeClr val="tx1"/>
            </a:solidFill>
          </a:ln>
        </p:spPr>
        <p:txBody>
          <a:bodyPr wrap="square" rtlCol="0">
            <a:spAutoFit/>
          </a:bodyPr>
          <a:lstStyle/>
          <a:p>
            <a:pPr algn="r" rtl="1"/>
            <a:r>
              <a:rPr lang="fa-IR" sz="2400" b="1" dirty="0" smtClean="0">
                <a:cs typeface="B Nazanin" pitchFamily="2" charset="-78"/>
              </a:rPr>
              <a:t>با رسم نمودار پرچ و قسمتی از آن که در بالای صفحه</a:t>
            </a:r>
            <a:r>
              <a:rPr lang="en-US" sz="2400" b="1" dirty="0" smtClean="0">
                <a:cs typeface="B Nazanin" pitchFamily="2" charset="-78"/>
              </a:rPr>
              <a:t> EE´</a:t>
            </a:r>
            <a:r>
              <a:rPr lang="fa-IR" sz="2400" b="1" dirty="0" smtClean="0">
                <a:cs typeface="B Nazanin" pitchFamily="2" charset="-78"/>
              </a:rPr>
              <a:t> قرار گرفته است می بینیم که برش </a:t>
            </a:r>
            <a:r>
              <a:rPr lang="en-US" sz="2400" b="1" dirty="0" smtClean="0">
                <a:cs typeface="B Nazanin" pitchFamily="2" charset="-78"/>
              </a:rPr>
              <a:t>P </a:t>
            </a:r>
            <a:r>
              <a:rPr lang="fa-IR" sz="2400" b="1" dirty="0" smtClean="0">
                <a:cs typeface="B Nazanin" pitchFamily="2" charset="-78"/>
              </a:rPr>
              <a:t> در مقطع با </a:t>
            </a:r>
            <a:r>
              <a:rPr lang="en-US" sz="2400" b="1" dirty="0" smtClean="0">
                <a:cs typeface="B Nazanin" pitchFamily="2" charset="-78"/>
              </a:rPr>
              <a:t>F</a:t>
            </a:r>
            <a:r>
              <a:rPr lang="fa-IR" sz="2400" b="1" dirty="0" smtClean="0">
                <a:cs typeface="B Nazanin" pitchFamily="2" charset="-78"/>
              </a:rPr>
              <a:t> برابر است. </a:t>
            </a:r>
            <a:endParaRPr lang="en-US" sz="2400" b="1" dirty="0" smtClean="0">
              <a:cs typeface="B Nazanin" pitchFamily="2" charset="-78"/>
            </a:endParaRPr>
          </a:p>
        </p:txBody>
      </p:sp>
      <p:pic>
        <p:nvPicPr>
          <p:cNvPr id="19458" name="Picture 2"/>
          <p:cNvPicPr>
            <a:picLocks noChangeAspect="1" noChangeArrowheads="1"/>
          </p:cNvPicPr>
          <p:nvPr/>
        </p:nvPicPr>
        <p:blipFill>
          <a:blip r:embed="rId4"/>
          <a:srcRect/>
          <a:stretch>
            <a:fillRect/>
          </a:stretch>
        </p:blipFill>
        <p:spPr bwMode="auto">
          <a:xfrm>
            <a:off x="1219200" y="1447800"/>
            <a:ext cx="6324600" cy="20669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1000"/>
                                        <p:tgtEl>
                                          <p:spTgt spid="19458"/>
                                        </p:tgtEl>
                                      </p:cBhvr>
                                    </p:animEffect>
                                    <p:anim calcmode="lin" valueType="num">
                                      <p:cBhvr>
                                        <p:cTn id="11" dur="1000" fill="hold"/>
                                        <p:tgtEl>
                                          <p:spTgt spid="19458"/>
                                        </p:tgtEl>
                                        <p:attrNameLst>
                                          <p:attrName>ppt_x</p:attrName>
                                        </p:attrNameLst>
                                      </p:cBhvr>
                                      <p:tavLst>
                                        <p:tav tm="0">
                                          <p:val>
                                            <p:strVal val="#ppt_x"/>
                                          </p:val>
                                        </p:tav>
                                        <p:tav tm="100000">
                                          <p:val>
                                            <p:strVal val="#ppt_x"/>
                                          </p:val>
                                        </p:tav>
                                      </p:tavLst>
                                    </p:anim>
                                    <p:anim calcmode="lin" valueType="num">
                                      <p:cBhvr>
                                        <p:cTn id="12"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par>
                                <p:cTn id="21" presetID="4"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par>
                                <p:cTn id="24" presetID="4" presetClass="entr" presetSubtype="16" fill="hold" nodeType="withEffect">
                                  <p:stCondLst>
                                    <p:cond delay="0"/>
                                  </p:stCondLst>
                                  <p:childTnLst>
                                    <p:set>
                                      <p:cBhvr>
                                        <p:cTn id="25" dur="1" fill="hold">
                                          <p:stCondLst>
                                            <p:cond delay="0"/>
                                          </p:stCondLst>
                                        </p:cTn>
                                        <p:tgtEl>
                                          <p:spTgt spid="17410"/>
                                        </p:tgtEl>
                                        <p:attrNameLst>
                                          <p:attrName>style.visibility</p:attrName>
                                        </p:attrNameLst>
                                      </p:cBhvr>
                                      <p:to>
                                        <p:strVal val="visible"/>
                                      </p:to>
                                    </p:set>
                                    <p:animEffect transition="in" filter="box(in)">
                                      <p:cBhvr>
                                        <p:cTn id="26"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6477000" y="381000"/>
            <a:ext cx="2438400" cy="584775"/>
          </a:xfrm>
          <a:prstGeom prst="rect">
            <a:avLst/>
          </a:prstGeom>
          <a:solidFill>
            <a:schemeClr val="accent4">
              <a:lumMod val="60000"/>
              <a:lumOff val="40000"/>
            </a:schemeClr>
          </a:solidFill>
          <a:ln>
            <a:solidFill>
              <a:schemeClr val="tx1"/>
            </a:solidFill>
          </a:ln>
        </p:spPr>
        <p:txBody>
          <a:bodyPr wrap="square" rtlCol="0">
            <a:spAutoFit/>
          </a:bodyPr>
          <a:lstStyle/>
          <a:p>
            <a:pPr algn="r" rtl="1"/>
            <a:r>
              <a:rPr lang="fa-IR" sz="3200" b="1" dirty="0" smtClean="0">
                <a:cs typeface="B Nazanin" pitchFamily="2" charset="-78"/>
              </a:rPr>
              <a:t>برش مضاعف</a:t>
            </a:r>
            <a:endParaRPr lang="en-US" sz="3200" b="1" dirty="0">
              <a:cs typeface="B Nazanin" pitchFamily="2" charset="-78"/>
            </a:endParaRPr>
          </a:p>
        </p:txBody>
      </p:sp>
      <p:sp>
        <p:nvSpPr>
          <p:cNvPr id="5" name="TextBox 4"/>
          <p:cNvSpPr txBox="1"/>
          <p:nvPr/>
        </p:nvSpPr>
        <p:spPr>
          <a:xfrm>
            <a:off x="304800" y="1371600"/>
            <a:ext cx="8610600" cy="1015663"/>
          </a:xfrm>
          <a:prstGeom prst="rect">
            <a:avLst/>
          </a:prstGeom>
          <a:solidFill>
            <a:schemeClr val="bg2">
              <a:lumMod val="75000"/>
            </a:schemeClr>
          </a:solidFill>
        </p:spPr>
        <p:txBody>
          <a:bodyPr wrap="square" rtlCol="0">
            <a:spAutoFit/>
          </a:bodyPr>
          <a:lstStyle/>
          <a:p>
            <a:pPr algn="just" rtl="1"/>
            <a:r>
              <a:rPr lang="fa-IR" sz="2000" b="1" dirty="0" smtClean="0">
                <a:cs typeface="B Nazanin" pitchFamily="2" charset="-78"/>
              </a:rPr>
              <a:t>اگر از نیم صفحه های </a:t>
            </a:r>
            <a:r>
              <a:rPr lang="en-US" sz="2000" b="1" dirty="0" smtClean="0">
                <a:cs typeface="B Nazanin" pitchFamily="2" charset="-78"/>
              </a:rPr>
              <a:t>C</a:t>
            </a:r>
            <a:r>
              <a:rPr lang="fa-IR" sz="2000" b="1" dirty="0" smtClean="0">
                <a:cs typeface="B Nazanin" pitchFamily="2" charset="-78"/>
              </a:rPr>
              <a:t> و </a:t>
            </a:r>
            <a:r>
              <a:rPr lang="en-US" sz="2000" b="1" dirty="0" smtClean="0">
                <a:cs typeface="B Nazanin" pitchFamily="2" charset="-78"/>
              </a:rPr>
              <a:t>D</a:t>
            </a:r>
            <a:r>
              <a:rPr lang="fa-IR" sz="2000" b="1" dirty="0" smtClean="0">
                <a:cs typeface="B Nazanin" pitchFamily="2" charset="-78"/>
              </a:rPr>
              <a:t> برای متصل کردن صفحه های </a:t>
            </a:r>
            <a:r>
              <a:rPr lang="en-US" sz="2000" b="1" dirty="0" smtClean="0">
                <a:cs typeface="B Nazanin" pitchFamily="2" charset="-78"/>
              </a:rPr>
              <a:t>A</a:t>
            </a:r>
            <a:r>
              <a:rPr lang="fa-IR" sz="2000" b="1" dirty="0" smtClean="0">
                <a:cs typeface="B Nazanin" pitchFamily="2" charset="-78"/>
              </a:rPr>
              <a:t> و </a:t>
            </a:r>
            <a:r>
              <a:rPr lang="en-US" sz="2000" b="1" dirty="0" smtClean="0">
                <a:cs typeface="B Nazanin" pitchFamily="2" charset="-78"/>
              </a:rPr>
              <a:t>B</a:t>
            </a:r>
            <a:r>
              <a:rPr lang="fa-IR" sz="2000" b="1" dirty="0" smtClean="0">
                <a:cs typeface="B Nazanin" pitchFamily="2" charset="-78"/>
              </a:rPr>
              <a:t> استفاده شود تنش در پیچ </a:t>
            </a:r>
            <a:r>
              <a:rPr lang="en-US" sz="2000" b="1" dirty="0" smtClean="0">
                <a:cs typeface="B Nazanin" pitchFamily="2" charset="-78"/>
              </a:rPr>
              <a:t>HJ</a:t>
            </a:r>
            <a:r>
              <a:rPr lang="fa-IR" sz="2000" b="1" dirty="0" smtClean="0">
                <a:cs typeface="B Nazanin" pitchFamily="2" charset="-78"/>
              </a:rPr>
              <a:t> و </a:t>
            </a:r>
            <a:r>
              <a:rPr lang="en-US" sz="2000" b="1" dirty="0" smtClean="0">
                <a:cs typeface="B Nazanin" pitchFamily="2" charset="-78"/>
              </a:rPr>
              <a:t>EG</a:t>
            </a:r>
            <a:r>
              <a:rPr lang="fa-IR" sz="2000" b="1" dirty="0" smtClean="0">
                <a:cs typeface="B Nazanin" pitchFamily="2" charset="-78"/>
              </a:rPr>
              <a:t> در هر دو صفحه ´</a:t>
            </a:r>
            <a:r>
              <a:rPr lang="en-US" sz="2000" b="1" dirty="0" smtClean="0">
                <a:cs typeface="B Nazanin" pitchFamily="2" charset="-78"/>
              </a:rPr>
              <a:t>KK</a:t>
            </a:r>
            <a:r>
              <a:rPr lang="fa-IR" sz="2000" b="1" dirty="0" smtClean="0">
                <a:cs typeface="B Nazanin" pitchFamily="2" charset="-78"/>
              </a:rPr>
              <a:t> و </a:t>
            </a:r>
            <a:r>
              <a:rPr lang="en-US" sz="2000" b="1" dirty="0" smtClean="0">
                <a:cs typeface="B Nazanin" pitchFamily="2" charset="-78"/>
              </a:rPr>
              <a:t>LL´</a:t>
            </a:r>
            <a:r>
              <a:rPr lang="fa-IR" sz="2000" b="1" dirty="0" smtClean="0">
                <a:cs typeface="B Nazanin" pitchFamily="2" charset="-78"/>
              </a:rPr>
              <a:t> پدید می آید. در این حالت گفته می شود که پرچ ها تحت برش مضاعف هستند. </a:t>
            </a:r>
            <a:endParaRPr lang="en-US" sz="2000" b="1" dirty="0">
              <a:cs typeface="B Nazanin" pitchFamily="2" charset="-78"/>
            </a:endParaRPr>
          </a:p>
        </p:txBody>
      </p:sp>
      <p:sp>
        <p:nvSpPr>
          <p:cNvPr id="7" name="TextBox 6"/>
          <p:cNvSpPr txBox="1"/>
          <p:nvPr/>
        </p:nvSpPr>
        <p:spPr>
          <a:xfrm>
            <a:off x="138023" y="4321314"/>
            <a:ext cx="8777377" cy="707886"/>
          </a:xfrm>
          <a:prstGeom prst="rect">
            <a:avLst/>
          </a:prstGeom>
          <a:solidFill>
            <a:schemeClr val="bg2">
              <a:lumMod val="75000"/>
            </a:schemeClr>
          </a:solidFill>
        </p:spPr>
        <p:txBody>
          <a:bodyPr wrap="square" rtlCol="0">
            <a:spAutoFit/>
          </a:bodyPr>
          <a:lstStyle/>
          <a:p>
            <a:pPr algn="r" rtl="1"/>
            <a:r>
              <a:rPr lang="fa-IR" sz="2000" b="1" dirty="0" smtClean="0">
                <a:cs typeface="B Nazanin" pitchFamily="2" charset="-78"/>
              </a:rPr>
              <a:t>برای تعیین تنش برشی میانگین در هر صفحه نمودارهای پیکر آزاد پرچ </a:t>
            </a:r>
            <a:r>
              <a:rPr lang="en-US" sz="2000" b="1" dirty="0" smtClean="0">
                <a:cs typeface="B Nazanin" pitchFamily="2" charset="-78"/>
              </a:rPr>
              <a:t>HJ</a:t>
            </a:r>
            <a:r>
              <a:rPr lang="fa-IR" sz="2000" b="1" dirty="0" smtClean="0">
                <a:cs typeface="B Nazanin" pitchFamily="2" charset="-78"/>
              </a:rPr>
              <a:t> و قسمتی از آن را که بین دو صفحه قرار دارد رسم می کنیم</a:t>
            </a:r>
            <a:endParaRPr lang="en-US" sz="2000" b="1" dirty="0">
              <a:cs typeface="B Nazanin" pitchFamily="2" charset="-78"/>
            </a:endParaRPr>
          </a:p>
        </p:txBody>
      </p:sp>
      <p:pic>
        <p:nvPicPr>
          <p:cNvPr id="20482" name="Picture 2"/>
          <p:cNvPicPr>
            <a:picLocks noChangeAspect="1" noChangeArrowheads="1"/>
          </p:cNvPicPr>
          <p:nvPr/>
        </p:nvPicPr>
        <p:blipFill>
          <a:blip r:embed="rId3"/>
          <a:srcRect/>
          <a:stretch>
            <a:fillRect/>
          </a:stretch>
        </p:blipFill>
        <p:spPr bwMode="auto">
          <a:xfrm>
            <a:off x="2286000" y="2438400"/>
            <a:ext cx="3857625" cy="1752600"/>
          </a:xfrm>
          <a:prstGeom prst="rect">
            <a:avLst/>
          </a:prstGeom>
          <a:noFill/>
          <a:ln w="9525">
            <a:noFill/>
            <a:miter lim="800000"/>
            <a:headEnd/>
            <a:tailEnd/>
          </a:ln>
          <a:effectLst/>
        </p:spPr>
      </p:pic>
      <p:pic>
        <p:nvPicPr>
          <p:cNvPr id="20483" name="Picture 3"/>
          <p:cNvPicPr>
            <a:picLocks noChangeAspect="1" noChangeArrowheads="1"/>
          </p:cNvPicPr>
          <p:nvPr/>
        </p:nvPicPr>
        <p:blipFill>
          <a:blip r:embed="rId4"/>
          <a:srcRect/>
          <a:stretch>
            <a:fillRect/>
          </a:stretch>
        </p:blipFill>
        <p:spPr bwMode="auto">
          <a:xfrm>
            <a:off x="1981200" y="5029200"/>
            <a:ext cx="4724400" cy="1828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1000"/>
                                        <p:tgtEl>
                                          <p:spTgt spid="20482"/>
                                        </p:tgtEl>
                                      </p:cBhvr>
                                    </p:animEffect>
                                    <p:anim calcmode="lin" valueType="num">
                                      <p:cBhvr>
                                        <p:cTn id="14" dur="1000" fill="hold"/>
                                        <p:tgtEl>
                                          <p:spTgt spid="20482"/>
                                        </p:tgtEl>
                                        <p:attrNameLst>
                                          <p:attrName>ppt_x</p:attrName>
                                        </p:attrNameLst>
                                      </p:cBhvr>
                                      <p:tavLst>
                                        <p:tav tm="0">
                                          <p:val>
                                            <p:strVal val="#ppt_x"/>
                                          </p:val>
                                        </p:tav>
                                        <p:tav tm="100000">
                                          <p:val>
                                            <p:strVal val="#ppt_x"/>
                                          </p:val>
                                        </p:tav>
                                      </p:tavLst>
                                    </p:anim>
                                    <p:anim calcmode="lin" valueType="num">
                                      <p:cBhvr>
                                        <p:cTn id="15"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42" presetClass="entr" presetSubtype="0" fill="hold" nodeType="withEffect">
                                  <p:stCondLst>
                                    <p:cond delay="0"/>
                                  </p:stCondLst>
                                  <p:childTnLst>
                                    <p:set>
                                      <p:cBhvr>
                                        <p:cTn id="22" dur="1" fill="hold">
                                          <p:stCondLst>
                                            <p:cond delay="0"/>
                                          </p:stCondLst>
                                        </p:cTn>
                                        <p:tgtEl>
                                          <p:spTgt spid="20483"/>
                                        </p:tgtEl>
                                        <p:attrNameLst>
                                          <p:attrName>style.visibility</p:attrName>
                                        </p:attrNameLst>
                                      </p:cBhvr>
                                      <p:to>
                                        <p:strVal val="visible"/>
                                      </p:to>
                                    </p:set>
                                    <p:animEffect transition="in" filter="fade">
                                      <p:cBhvr>
                                        <p:cTn id="23" dur="1000"/>
                                        <p:tgtEl>
                                          <p:spTgt spid="20483"/>
                                        </p:tgtEl>
                                      </p:cBhvr>
                                    </p:animEffect>
                                    <p:anim calcmode="lin" valueType="num">
                                      <p:cBhvr>
                                        <p:cTn id="24" dur="1000" fill="hold"/>
                                        <p:tgtEl>
                                          <p:spTgt spid="20483"/>
                                        </p:tgtEl>
                                        <p:attrNameLst>
                                          <p:attrName>ppt_x</p:attrName>
                                        </p:attrNameLst>
                                      </p:cBhvr>
                                      <p:tavLst>
                                        <p:tav tm="0">
                                          <p:val>
                                            <p:strVal val="#ppt_x"/>
                                          </p:val>
                                        </p:tav>
                                        <p:tav tm="100000">
                                          <p:val>
                                            <p:strVal val="#ppt_x"/>
                                          </p:val>
                                        </p:tav>
                                      </p:tavLst>
                                    </p:anim>
                                    <p:anim calcmode="lin" valueType="num">
                                      <p:cBhvr>
                                        <p:cTn id="25"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600200" y="304800"/>
            <a:ext cx="7315200" cy="1015663"/>
          </a:xfrm>
          <a:prstGeom prst="rect">
            <a:avLst/>
          </a:prstGeom>
          <a:noFill/>
        </p:spPr>
        <p:txBody>
          <a:bodyPr wrap="square" rtlCol="0">
            <a:spAutoFit/>
          </a:bodyPr>
          <a:lstStyle/>
          <a:p>
            <a:pPr algn="r" rtl="1">
              <a:lnSpc>
                <a:spcPct val="150000"/>
              </a:lnSpc>
            </a:pPr>
            <a:r>
              <a:rPr lang="fa-IR" sz="2000" b="1" dirty="0" smtClean="0">
                <a:cs typeface="B Nazanin" pitchFamily="2" charset="-78"/>
              </a:rPr>
              <a:t>چون برش در هر مقطع برابر است با </a:t>
            </a:r>
            <a:r>
              <a:rPr lang="en-US" sz="2000" b="1" dirty="0" smtClean="0">
                <a:cs typeface="B Nazanin" pitchFamily="2" charset="-78"/>
              </a:rPr>
              <a:t>P=F/2</a:t>
            </a:r>
            <a:r>
              <a:rPr lang="fa-IR" sz="2000" b="1" dirty="0" smtClean="0">
                <a:cs typeface="B Nazanin" pitchFamily="2" charset="-78"/>
              </a:rPr>
              <a:t>، نتیجه می گیریم که تنش برش میانگین چنین بدست می آید: </a:t>
            </a:r>
            <a:endParaRPr lang="en-US" sz="2000" b="1" dirty="0">
              <a:cs typeface="B Nazanin" pitchFamily="2" charset="-78"/>
            </a:endParaRPr>
          </a:p>
        </p:txBody>
      </p:sp>
      <p:pic>
        <p:nvPicPr>
          <p:cNvPr id="18434" name="Picture 2"/>
          <p:cNvPicPr>
            <a:picLocks noChangeAspect="1" noChangeArrowheads="1"/>
          </p:cNvPicPr>
          <p:nvPr/>
        </p:nvPicPr>
        <p:blipFill>
          <a:blip r:embed="rId3"/>
          <a:srcRect/>
          <a:stretch>
            <a:fillRect/>
          </a:stretch>
        </p:blipFill>
        <p:spPr bwMode="auto">
          <a:xfrm>
            <a:off x="4648201" y="1331495"/>
            <a:ext cx="1143000" cy="878305"/>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3352800" y="1219200"/>
            <a:ext cx="1371600" cy="914400"/>
          </a:xfrm>
          <a:prstGeom prst="rect">
            <a:avLst/>
          </a:prstGeom>
          <a:noFill/>
          <a:ln w="9525">
            <a:noFill/>
            <a:miter lim="800000"/>
            <a:headEnd/>
            <a:tailEnd/>
          </a:ln>
          <a:effectLst/>
        </p:spPr>
      </p:pic>
      <p:sp>
        <p:nvSpPr>
          <p:cNvPr id="6" name="TextBox 5"/>
          <p:cNvSpPr txBox="1"/>
          <p:nvPr/>
        </p:nvSpPr>
        <p:spPr>
          <a:xfrm>
            <a:off x="4495800" y="1524000"/>
            <a:ext cx="304800" cy="381000"/>
          </a:xfrm>
          <a:prstGeom prst="rect">
            <a:avLst/>
          </a:prstGeom>
          <a:noFill/>
        </p:spPr>
        <p:txBody>
          <a:bodyPr wrap="square" rtlCol="0">
            <a:spAutoFit/>
          </a:bodyPr>
          <a:lstStyle/>
          <a:p>
            <a:r>
              <a:rPr lang="fa-IR" dirty="0" smtClean="0"/>
              <a:t>=</a:t>
            </a:r>
            <a:endParaRPr lang="en-US" dirty="0"/>
          </a:p>
        </p:txBody>
      </p:sp>
      <p:sp>
        <p:nvSpPr>
          <p:cNvPr id="7" name="TextBox 6"/>
          <p:cNvSpPr txBox="1"/>
          <p:nvPr/>
        </p:nvSpPr>
        <p:spPr>
          <a:xfrm>
            <a:off x="5791200" y="2514600"/>
            <a:ext cx="3200400" cy="461665"/>
          </a:xfrm>
          <a:prstGeom prst="rect">
            <a:avLst/>
          </a:prstGeom>
          <a:solidFill>
            <a:schemeClr val="tx2">
              <a:lumMod val="40000"/>
              <a:lumOff val="60000"/>
            </a:schemeClr>
          </a:solidFill>
        </p:spPr>
        <p:txBody>
          <a:bodyPr wrap="square" rtlCol="0">
            <a:spAutoFit/>
          </a:bodyPr>
          <a:lstStyle/>
          <a:p>
            <a:pPr algn="r" rtl="1"/>
            <a:r>
              <a:rPr lang="fa-IR" sz="2400" b="1" dirty="0" smtClean="0">
                <a:cs typeface="B Nazanin" pitchFamily="2" charset="-78"/>
              </a:rPr>
              <a:t>تنش تکیه گاهی در اتصال ها</a:t>
            </a:r>
            <a:endParaRPr lang="en-US" sz="2400" b="1" dirty="0">
              <a:cs typeface="B Nazanin" pitchFamily="2" charset="-78"/>
            </a:endParaRPr>
          </a:p>
        </p:txBody>
      </p:sp>
      <p:sp>
        <p:nvSpPr>
          <p:cNvPr id="8" name="TextBox 7"/>
          <p:cNvSpPr txBox="1"/>
          <p:nvPr/>
        </p:nvSpPr>
        <p:spPr>
          <a:xfrm>
            <a:off x="304800" y="3276600"/>
            <a:ext cx="8610600" cy="830997"/>
          </a:xfrm>
          <a:prstGeom prst="rect">
            <a:avLst/>
          </a:prstGeom>
          <a:noFill/>
        </p:spPr>
        <p:txBody>
          <a:bodyPr wrap="square" rtlCol="0">
            <a:spAutoFit/>
          </a:bodyPr>
          <a:lstStyle/>
          <a:p>
            <a:pPr algn="r" rtl="1"/>
            <a:r>
              <a:rPr lang="fa-IR" sz="2400" b="1" dirty="0" smtClean="0">
                <a:cs typeface="B Nazanin" pitchFamily="2" charset="-78"/>
              </a:rPr>
              <a:t>پیچ و مهره ها، پینها و پرچ ها در امتداد سطح تکیه گاه یا سطح تماس عضوهایی که آنها را به هم متصل می کنند تنش بوجود می آورند. </a:t>
            </a:r>
            <a:endParaRPr lang="en-US" sz="2400" b="1" dirty="0">
              <a:cs typeface="B Nazanin" pitchFamily="2" charset="-78"/>
            </a:endParaRPr>
          </a:p>
        </p:txBody>
      </p:sp>
      <p:sp>
        <p:nvSpPr>
          <p:cNvPr id="9" name="TextBox 8"/>
          <p:cNvSpPr txBox="1"/>
          <p:nvPr/>
        </p:nvSpPr>
        <p:spPr>
          <a:xfrm>
            <a:off x="8229600" y="4191000"/>
            <a:ext cx="685800" cy="461665"/>
          </a:xfrm>
          <a:prstGeom prst="rect">
            <a:avLst/>
          </a:prstGeom>
          <a:solidFill>
            <a:schemeClr val="tx2">
              <a:lumMod val="20000"/>
              <a:lumOff val="80000"/>
            </a:schemeClr>
          </a:solidFill>
        </p:spPr>
        <p:txBody>
          <a:bodyPr wrap="square" rtlCol="0">
            <a:spAutoFit/>
          </a:bodyPr>
          <a:lstStyle/>
          <a:p>
            <a:pPr algn="r" rtl="1"/>
            <a:r>
              <a:rPr lang="fa-IR" sz="2400" b="1" dirty="0" smtClean="0">
                <a:cs typeface="B Nazanin" pitchFamily="2" charset="-78"/>
              </a:rPr>
              <a:t>مثال</a:t>
            </a:r>
            <a:endParaRPr lang="en-US" sz="2400" b="1" dirty="0" smtClean="0">
              <a:cs typeface="B Nazanin" pitchFamily="2" charset="-78"/>
            </a:endParaRPr>
          </a:p>
        </p:txBody>
      </p:sp>
      <p:sp>
        <p:nvSpPr>
          <p:cNvPr id="11" name="TextBox 10"/>
          <p:cNvSpPr txBox="1"/>
          <p:nvPr/>
        </p:nvSpPr>
        <p:spPr>
          <a:xfrm>
            <a:off x="3733800" y="4800600"/>
            <a:ext cx="5181600" cy="400110"/>
          </a:xfrm>
          <a:prstGeom prst="rect">
            <a:avLst/>
          </a:prstGeom>
          <a:noFill/>
        </p:spPr>
        <p:txBody>
          <a:bodyPr wrap="square" rtlCol="0">
            <a:spAutoFit/>
          </a:bodyPr>
          <a:lstStyle/>
          <a:p>
            <a:pPr algn="r" rtl="1"/>
            <a:r>
              <a:rPr lang="fa-IR" sz="2000" b="1" dirty="0" smtClean="0">
                <a:cs typeface="B Nazanin" pitchFamily="2" charset="-78"/>
              </a:rPr>
              <a:t>دو صفحه </a:t>
            </a:r>
            <a:r>
              <a:rPr lang="en-US" sz="2000" b="1" dirty="0" smtClean="0">
                <a:cs typeface="B Nazanin" pitchFamily="2" charset="-78"/>
              </a:rPr>
              <a:t>A</a:t>
            </a:r>
            <a:r>
              <a:rPr lang="fa-IR" sz="2000" b="1" dirty="0" smtClean="0">
                <a:cs typeface="B Nazanin" pitchFamily="2" charset="-78"/>
              </a:rPr>
              <a:t>و </a:t>
            </a:r>
            <a:r>
              <a:rPr lang="en-US" sz="2000" b="1" dirty="0" smtClean="0">
                <a:cs typeface="B Nazanin" pitchFamily="2" charset="-78"/>
              </a:rPr>
              <a:t>B</a:t>
            </a:r>
            <a:r>
              <a:rPr lang="fa-IR" sz="2000" b="1" dirty="0" smtClean="0">
                <a:cs typeface="B Nazanin" pitchFamily="2" charset="-78"/>
              </a:rPr>
              <a:t> بوسیله پرچ </a:t>
            </a:r>
            <a:r>
              <a:rPr lang="en-US" sz="2000" b="1" dirty="0" smtClean="0">
                <a:cs typeface="B Nazanin" pitchFamily="2" charset="-78"/>
              </a:rPr>
              <a:t>CD</a:t>
            </a:r>
            <a:r>
              <a:rPr lang="fa-IR" sz="2000" b="1" dirty="0" smtClean="0">
                <a:cs typeface="B Nazanin" pitchFamily="2" charset="-78"/>
              </a:rPr>
              <a:t> به هم متصل می شوند.</a:t>
            </a:r>
            <a:endParaRPr lang="en-US" sz="2000" b="1" dirty="0" smtClean="0">
              <a:cs typeface="B Nazanin" pitchFamily="2" charset="-78"/>
            </a:endParaRPr>
          </a:p>
        </p:txBody>
      </p:sp>
      <p:pic>
        <p:nvPicPr>
          <p:cNvPr id="12" name="Picture 3"/>
          <p:cNvPicPr>
            <a:picLocks noChangeAspect="1" noChangeArrowheads="1"/>
          </p:cNvPicPr>
          <p:nvPr/>
        </p:nvPicPr>
        <p:blipFill>
          <a:blip r:embed="rId5"/>
          <a:srcRect/>
          <a:stretch>
            <a:fillRect/>
          </a:stretch>
        </p:blipFill>
        <p:spPr bwMode="auto">
          <a:xfrm>
            <a:off x="838200" y="5181600"/>
            <a:ext cx="3524250" cy="1457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par>
                                <p:cTn id="11" presetID="4" presetClass="entr" presetSubtype="16"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box(in)">
                                      <p:cBhvr>
                                        <p:cTn id="13" dur="500"/>
                                        <p:tgtEl>
                                          <p:spTgt spid="18434"/>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500"/>
                                        <p:tgtEl>
                                          <p:spTgt spid="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905000" y="152400"/>
            <a:ext cx="7010400" cy="830997"/>
          </a:xfrm>
          <a:prstGeom prst="rect">
            <a:avLst/>
          </a:prstGeom>
          <a:solidFill>
            <a:schemeClr val="accent3">
              <a:lumMod val="40000"/>
              <a:lumOff val="60000"/>
            </a:schemeClr>
          </a:solidFill>
        </p:spPr>
        <p:txBody>
          <a:bodyPr wrap="square" rtlCol="0">
            <a:spAutoFit/>
          </a:bodyPr>
          <a:lstStyle/>
          <a:p>
            <a:pPr algn="r" rtl="1"/>
            <a:r>
              <a:rPr lang="fa-IR" sz="2400" dirty="0" smtClean="0">
                <a:cs typeface="B Nazanin" pitchFamily="2" charset="-78"/>
              </a:rPr>
              <a:t>پرچ بر صفحه </a:t>
            </a:r>
            <a:r>
              <a:rPr lang="en-US" sz="2400" dirty="0" smtClean="0">
                <a:cs typeface="B Nazanin" pitchFamily="2" charset="-78"/>
              </a:rPr>
              <a:t>A</a:t>
            </a:r>
            <a:r>
              <a:rPr lang="fa-IR" sz="2400" dirty="0" smtClean="0">
                <a:cs typeface="B Nazanin" pitchFamily="2" charset="-78"/>
              </a:rPr>
              <a:t> نیروی </a:t>
            </a:r>
            <a:r>
              <a:rPr lang="en-US" sz="2400" dirty="0" smtClean="0">
                <a:cs typeface="B Nazanin" pitchFamily="2" charset="-78"/>
              </a:rPr>
              <a:t>P</a:t>
            </a:r>
            <a:r>
              <a:rPr lang="fa-IR" sz="2400" dirty="0" smtClean="0">
                <a:cs typeface="B Nazanin" pitchFamily="2" charset="-78"/>
              </a:rPr>
              <a:t> را وارد می کند که برابر و مخالف نیروی وارد شده از صفحه به پرچ یعنی </a:t>
            </a:r>
            <a:r>
              <a:rPr lang="en-US" sz="2400" dirty="0" smtClean="0">
                <a:cs typeface="B Nazanin" pitchFamily="2" charset="-78"/>
              </a:rPr>
              <a:t>F</a:t>
            </a:r>
            <a:r>
              <a:rPr lang="fa-IR" sz="2400" dirty="0" smtClean="0">
                <a:cs typeface="B Nazanin" pitchFamily="2" charset="-78"/>
              </a:rPr>
              <a:t> است.</a:t>
            </a:r>
            <a:endParaRPr lang="en-US" sz="2400" dirty="0">
              <a:cs typeface="B Nazanin" pitchFamily="2" charset="-78"/>
            </a:endParaRPr>
          </a:p>
        </p:txBody>
      </p:sp>
      <p:sp>
        <p:nvSpPr>
          <p:cNvPr id="6" name="TextBox 5"/>
          <p:cNvSpPr txBox="1"/>
          <p:nvPr/>
        </p:nvSpPr>
        <p:spPr>
          <a:xfrm>
            <a:off x="152400" y="2971800"/>
            <a:ext cx="8839200" cy="1569660"/>
          </a:xfrm>
          <a:prstGeom prst="rect">
            <a:avLst/>
          </a:prstGeom>
          <a:solidFill>
            <a:schemeClr val="accent3">
              <a:lumMod val="40000"/>
              <a:lumOff val="60000"/>
            </a:schemeClr>
          </a:solidFill>
        </p:spPr>
        <p:txBody>
          <a:bodyPr wrap="square" rtlCol="0">
            <a:spAutoFit/>
          </a:bodyPr>
          <a:lstStyle/>
          <a:p>
            <a:pPr algn="just" rtl="1"/>
            <a:r>
              <a:rPr lang="fa-IR" sz="2400" dirty="0" smtClean="0">
                <a:cs typeface="B Nazanin" pitchFamily="2" charset="-78"/>
              </a:rPr>
              <a:t>نیروی </a:t>
            </a:r>
            <a:r>
              <a:rPr lang="en-US" sz="2400" dirty="0" smtClean="0">
                <a:cs typeface="B Nazanin" pitchFamily="2" charset="-78"/>
              </a:rPr>
              <a:t>P</a:t>
            </a:r>
            <a:r>
              <a:rPr lang="fa-IR" sz="2400" dirty="0" smtClean="0">
                <a:cs typeface="B Nazanin" pitchFamily="2" charset="-78"/>
              </a:rPr>
              <a:t> نمایانگر برآیند </a:t>
            </a:r>
            <a:r>
              <a:rPr lang="fa-IR" sz="2400" b="1" dirty="0" smtClean="0">
                <a:cs typeface="B Nazanin" pitchFamily="2" charset="-78"/>
              </a:rPr>
              <a:t>نیروهای گسترده بر روی سطح داخلی نیم استوانه ای </a:t>
            </a:r>
            <a:r>
              <a:rPr lang="fa-IR" sz="2400" dirty="0" smtClean="0">
                <a:cs typeface="B Nazanin" pitchFamily="2" charset="-78"/>
              </a:rPr>
              <a:t>به قطر </a:t>
            </a:r>
            <a:r>
              <a:rPr lang="en-US" sz="2400" dirty="0" smtClean="0">
                <a:cs typeface="B Nazanin" pitchFamily="2" charset="-78"/>
              </a:rPr>
              <a:t>d</a:t>
            </a:r>
            <a:r>
              <a:rPr lang="fa-IR" sz="2400" dirty="0" smtClean="0">
                <a:cs typeface="B Nazanin" pitchFamily="2" charset="-78"/>
              </a:rPr>
              <a:t> و طول </a:t>
            </a:r>
            <a:r>
              <a:rPr lang="en-US" sz="2400" dirty="0" smtClean="0">
                <a:cs typeface="B Nazanin" pitchFamily="2" charset="-78"/>
              </a:rPr>
              <a:t>t</a:t>
            </a:r>
            <a:r>
              <a:rPr lang="fa-IR" sz="2400" dirty="0" smtClean="0">
                <a:cs typeface="B Nazanin" pitchFamily="2" charset="-78"/>
              </a:rPr>
              <a:t> (ضخامت صفحه) است. چون توزیع این نیروها و تنش های متناظر با آنها پیچیده است در عمل از         (تنش اسمی میانگین) استفاده می شود که آن را تنش تکیه گاهی گویند. </a:t>
            </a:r>
            <a:endParaRPr lang="en-US" sz="2400" dirty="0">
              <a:cs typeface="B Nazanin" pitchFamily="2" charset="-78"/>
            </a:endParaRPr>
          </a:p>
        </p:txBody>
      </p:sp>
      <p:pic>
        <p:nvPicPr>
          <p:cNvPr id="19458" name="Picture 2"/>
          <p:cNvPicPr>
            <a:picLocks noChangeAspect="1" noChangeArrowheads="1"/>
          </p:cNvPicPr>
          <p:nvPr/>
        </p:nvPicPr>
        <p:blipFill>
          <a:blip r:embed="rId3"/>
          <a:srcRect/>
          <a:stretch>
            <a:fillRect/>
          </a:stretch>
        </p:blipFill>
        <p:spPr bwMode="auto">
          <a:xfrm>
            <a:off x="6781800" y="3733800"/>
            <a:ext cx="571500" cy="395287"/>
          </a:xfrm>
          <a:prstGeom prst="rect">
            <a:avLst/>
          </a:prstGeom>
          <a:noFill/>
          <a:ln w="9525">
            <a:noFill/>
            <a:miter lim="800000"/>
            <a:headEnd/>
            <a:tailEnd/>
          </a:ln>
          <a:effectLst/>
        </p:spPr>
      </p:pic>
      <p:sp>
        <p:nvSpPr>
          <p:cNvPr id="8" name="TextBox 7"/>
          <p:cNvSpPr txBox="1"/>
          <p:nvPr/>
        </p:nvSpPr>
        <p:spPr>
          <a:xfrm>
            <a:off x="3200400" y="4724400"/>
            <a:ext cx="5715000" cy="646331"/>
          </a:xfrm>
          <a:prstGeom prst="rect">
            <a:avLst/>
          </a:prstGeom>
          <a:solidFill>
            <a:schemeClr val="accent3">
              <a:lumMod val="20000"/>
              <a:lumOff val="80000"/>
            </a:schemeClr>
          </a:solidFill>
        </p:spPr>
        <p:txBody>
          <a:bodyPr wrap="square" rtlCol="0">
            <a:spAutoFit/>
          </a:bodyPr>
          <a:lstStyle/>
          <a:p>
            <a:pPr algn="r" rtl="1"/>
            <a:r>
              <a:rPr lang="fa-IR" b="1" dirty="0" smtClean="0">
                <a:cs typeface="B Nazanin" pitchFamily="2" charset="-78"/>
              </a:rPr>
              <a:t>تنش تکیه گاهی از تقسیم بار </a:t>
            </a:r>
            <a:r>
              <a:rPr lang="en-US" b="1" dirty="0" smtClean="0">
                <a:cs typeface="B Nazanin" pitchFamily="2" charset="-78"/>
              </a:rPr>
              <a:t>P</a:t>
            </a:r>
            <a:r>
              <a:rPr lang="fa-IR" b="1" dirty="0" smtClean="0">
                <a:cs typeface="B Nazanin" pitchFamily="2" charset="-78"/>
              </a:rPr>
              <a:t> بر مساحت مستطیلی که همان تصویر پرچ روی مقطع صفحه است به دست می اید.</a:t>
            </a:r>
            <a:endParaRPr lang="en-US" b="1" dirty="0">
              <a:cs typeface="B Nazanin" pitchFamily="2" charset="-78"/>
            </a:endParaRPr>
          </a:p>
        </p:txBody>
      </p:sp>
      <p:pic>
        <p:nvPicPr>
          <p:cNvPr id="19459" name="Picture 3"/>
          <p:cNvPicPr>
            <a:picLocks noChangeAspect="1" noChangeArrowheads="1"/>
          </p:cNvPicPr>
          <p:nvPr/>
        </p:nvPicPr>
        <p:blipFill>
          <a:blip r:embed="rId4"/>
          <a:srcRect/>
          <a:stretch>
            <a:fillRect/>
          </a:stretch>
        </p:blipFill>
        <p:spPr bwMode="auto">
          <a:xfrm>
            <a:off x="4724400" y="5562600"/>
            <a:ext cx="2381250" cy="1066800"/>
          </a:xfrm>
          <a:prstGeom prst="rect">
            <a:avLst/>
          </a:prstGeom>
          <a:noFill/>
          <a:ln w="9525">
            <a:noFill/>
            <a:miter lim="800000"/>
            <a:headEnd/>
            <a:tailEnd/>
          </a:ln>
          <a:effectLst/>
        </p:spPr>
      </p:pic>
      <p:cxnSp>
        <p:nvCxnSpPr>
          <p:cNvPr id="11" name="Straight Arrow Connector 10"/>
          <p:cNvCxnSpPr/>
          <p:nvPr/>
        </p:nvCxnSpPr>
        <p:spPr>
          <a:xfrm>
            <a:off x="6781800" y="6400800"/>
            <a:ext cx="4572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6477000"/>
            <a:ext cx="1066800" cy="369332"/>
          </a:xfrm>
          <a:prstGeom prst="rect">
            <a:avLst/>
          </a:prstGeom>
          <a:noFill/>
        </p:spPr>
        <p:txBody>
          <a:bodyPr wrap="square" rtlCol="0">
            <a:spAutoFit/>
          </a:bodyPr>
          <a:lstStyle/>
          <a:p>
            <a:r>
              <a:rPr lang="fa-IR" dirty="0" smtClean="0">
                <a:cs typeface="B Nazanin" pitchFamily="2" charset="-78"/>
              </a:rPr>
              <a:t>قطر پرچ</a:t>
            </a:r>
            <a:endParaRPr lang="en-US" dirty="0">
              <a:cs typeface="B Nazanin" pitchFamily="2" charset="-78"/>
            </a:endParaRPr>
          </a:p>
        </p:txBody>
      </p:sp>
      <p:cxnSp>
        <p:nvCxnSpPr>
          <p:cNvPr id="14" name="Straight Arrow Connector 13"/>
          <p:cNvCxnSpPr/>
          <p:nvPr/>
        </p:nvCxnSpPr>
        <p:spPr>
          <a:xfrm rot="10800000" flipV="1">
            <a:off x="6172200" y="6400800"/>
            <a:ext cx="3048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8200" y="6553200"/>
            <a:ext cx="1524000" cy="369332"/>
          </a:xfrm>
          <a:prstGeom prst="rect">
            <a:avLst/>
          </a:prstGeom>
          <a:noFill/>
        </p:spPr>
        <p:txBody>
          <a:bodyPr wrap="square" rtlCol="0">
            <a:spAutoFit/>
          </a:bodyPr>
          <a:lstStyle/>
          <a:p>
            <a:pPr algn="r" rtl="1"/>
            <a:r>
              <a:rPr lang="fa-IR" dirty="0" smtClean="0">
                <a:cs typeface="B Nazanin" pitchFamily="2" charset="-78"/>
              </a:rPr>
              <a:t>ضخامت صفحه</a:t>
            </a:r>
            <a:endParaRPr lang="en-US" dirty="0">
              <a:cs typeface="B Nazanin" pitchFamily="2" charset="-78"/>
            </a:endParaRPr>
          </a:p>
        </p:txBody>
      </p:sp>
      <p:pic>
        <p:nvPicPr>
          <p:cNvPr id="21506" name="Picture 2"/>
          <p:cNvPicPr>
            <a:picLocks noChangeAspect="1" noChangeArrowheads="1"/>
          </p:cNvPicPr>
          <p:nvPr/>
        </p:nvPicPr>
        <p:blipFill>
          <a:blip r:embed="rId5"/>
          <a:srcRect/>
          <a:stretch>
            <a:fillRect/>
          </a:stretch>
        </p:blipFill>
        <p:spPr bwMode="auto">
          <a:xfrm>
            <a:off x="2514600" y="990600"/>
            <a:ext cx="4495800" cy="190500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6"/>
          <a:srcRect/>
          <a:stretch>
            <a:fillRect/>
          </a:stretch>
        </p:blipFill>
        <p:spPr bwMode="auto">
          <a:xfrm>
            <a:off x="228600" y="4648200"/>
            <a:ext cx="3276600" cy="1981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1000"/>
                                        <p:tgtEl>
                                          <p:spTgt spid="21506"/>
                                        </p:tgtEl>
                                      </p:cBhvr>
                                    </p:animEffect>
                                    <p:anim calcmode="lin" valueType="num">
                                      <p:cBhvr>
                                        <p:cTn id="11" dur="1000" fill="hold"/>
                                        <p:tgtEl>
                                          <p:spTgt spid="21506"/>
                                        </p:tgtEl>
                                        <p:attrNameLst>
                                          <p:attrName>ppt_x</p:attrName>
                                        </p:attrNameLst>
                                      </p:cBhvr>
                                      <p:tavLst>
                                        <p:tav tm="0">
                                          <p:val>
                                            <p:strVal val="#ppt_x"/>
                                          </p:val>
                                        </p:tav>
                                        <p:tav tm="100000">
                                          <p:val>
                                            <p:strVal val="#ppt_x"/>
                                          </p:val>
                                        </p:tav>
                                      </p:tavLst>
                                    </p:anim>
                                    <p:anim calcmode="lin" valueType="num">
                                      <p:cBhvr>
                                        <p:cTn id="12"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1000"/>
                                        <p:tgtEl>
                                          <p:spTgt spid="6"/>
                                        </p:tgtEl>
                                      </p:cBhvr>
                                    </p:animEffect>
                                  </p:childTnLst>
                                </p:cTn>
                              </p:par>
                              <p:par>
                                <p:cTn id="18" presetID="8" presetClass="entr" presetSubtype="16" fill="hold" nodeType="with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diamond(in)">
                                      <p:cBhvr>
                                        <p:cTn id="20" dur="1000"/>
                                        <p:tgtEl>
                                          <p:spTgt spid="1945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Left)">
                                      <p:cBhvr>
                                        <p:cTn id="25" dur="500"/>
                                        <p:tgtEl>
                                          <p:spTgt spid="8"/>
                                        </p:tgtEl>
                                      </p:cBhvr>
                                    </p:animEffect>
                                  </p:childTnLst>
                                </p:cTn>
                              </p:par>
                              <p:par>
                                <p:cTn id="26" presetID="18" presetClass="entr" presetSubtype="1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Left)">
                                      <p:cBhvr>
                                        <p:cTn id="28" dur="500"/>
                                        <p:tgtEl>
                                          <p:spTgt spid="14"/>
                                        </p:tgtEl>
                                      </p:cBhvr>
                                    </p:animEffect>
                                  </p:childTnLst>
                                </p:cTn>
                              </p:par>
                              <p:par>
                                <p:cTn id="29" presetID="18" presetClass="entr" presetSubtype="1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Left)">
                                      <p:cBhvr>
                                        <p:cTn id="31" dur="500"/>
                                        <p:tgtEl>
                                          <p:spTgt spid="11"/>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trips(downLeft)">
                                      <p:cBhvr>
                                        <p:cTn id="34" dur="500"/>
                                        <p:tgtEl>
                                          <p:spTgt spid="12"/>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Left)">
                                      <p:cBhvr>
                                        <p:cTn id="37" dur="500"/>
                                        <p:tgtEl>
                                          <p:spTgt spid="15"/>
                                        </p:tgtEl>
                                      </p:cBhvr>
                                    </p:animEffect>
                                  </p:childTnLst>
                                </p:cTn>
                              </p:par>
                              <p:par>
                                <p:cTn id="38" presetID="18" presetClass="entr" presetSubtype="12" fill="hold" nodeType="withEffect">
                                  <p:stCondLst>
                                    <p:cond delay="0"/>
                                  </p:stCondLst>
                                  <p:childTnLst>
                                    <p:set>
                                      <p:cBhvr>
                                        <p:cTn id="39" dur="1" fill="hold">
                                          <p:stCondLst>
                                            <p:cond delay="0"/>
                                          </p:stCondLst>
                                        </p:cTn>
                                        <p:tgtEl>
                                          <p:spTgt spid="19459"/>
                                        </p:tgtEl>
                                        <p:attrNameLst>
                                          <p:attrName>style.visibility</p:attrName>
                                        </p:attrNameLst>
                                      </p:cBhvr>
                                      <p:to>
                                        <p:strVal val="visible"/>
                                      </p:to>
                                    </p:set>
                                    <p:animEffect transition="in" filter="strips(downLeft)">
                                      <p:cBhvr>
                                        <p:cTn id="40" dur="500"/>
                                        <p:tgtEl>
                                          <p:spTgt spid="19459"/>
                                        </p:tgtEl>
                                      </p:cBhvr>
                                    </p:animEffect>
                                  </p:childTnLst>
                                </p:cTn>
                              </p:par>
                              <p:par>
                                <p:cTn id="41" presetID="42" presetClass="entr" presetSubtype="0" fill="hold" nodeType="withEffect">
                                  <p:stCondLst>
                                    <p:cond delay="0"/>
                                  </p:stCondLst>
                                  <p:childTnLst>
                                    <p:set>
                                      <p:cBhvr>
                                        <p:cTn id="42" dur="1" fill="hold">
                                          <p:stCondLst>
                                            <p:cond delay="0"/>
                                          </p:stCondLst>
                                        </p:cTn>
                                        <p:tgtEl>
                                          <p:spTgt spid="21507"/>
                                        </p:tgtEl>
                                        <p:attrNameLst>
                                          <p:attrName>style.visibility</p:attrName>
                                        </p:attrNameLst>
                                      </p:cBhvr>
                                      <p:to>
                                        <p:strVal val="visible"/>
                                      </p:to>
                                    </p:set>
                                    <p:animEffect transition="in" filter="fade">
                                      <p:cBhvr>
                                        <p:cTn id="43" dur="1000"/>
                                        <p:tgtEl>
                                          <p:spTgt spid="21507"/>
                                        </p:tgtEl>
                                      </p:cBhvr>
                                    </p:animEffect>
                                    <p:anim calcmode="lin" valueType="num">
                                      <p:cBhvr>
                                        <p:cTn id="44" dur="1000" fill="hold"/>
                                        <p:tgtEl>
                                          <p:spTgt spid="21507"/>
                                        </p:tgtEl>
                                        <p:attrNameLst>
                                          <p:attrName>ppt_x</p:attrName>
                                        </p:attrNameLst>
                                      </p:cBhvr>
                                      <p:tavLst>
                                        <p:tav tm="0">
                                          <p:val>
                                            <p:strVal val="#ppt_x"/>
                                          </p:val>
                                        </p:tav>
                                        <p:tav tm="100000">
                                          <p:val>
                                            <p:strVal val="#ppt_x"/>
                                          </p:val>
                                        </p:tav>
                                      </p:tavLst>
                                    </p:anim>
                                    <p:anim calcmode="lin" valueType="num">
                                      <p:cBhvr>
                                        <p:cTn id="45"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610600" cy="2308324"/>
          </a:xfrm>
          <a:prstGeom prst="rect">
            <a:avLst/>
          </a:prstGeom>
          <a:solidFill>
            <a:schemeClr val="accent2">
              <a:lumMod val="40000"/>
              <a:lumOff val="60000"/>
            </a:schemeClr>
          </a:solidFill>
        </p:spPr>
        <p:txBody>
          <a:bodyPr wrap="square" rtlCol="0">
            <a:spAutoFit/>
          </a:bodyPr>
          <a:lstStyle/>
          <a:p>
            <a:pPr algn="just" rtl="1"/>
            <a:r>
              <a:rPr lang="fa-IR" sz="2400" b="1" dirty="0" smtClean="0">
                <a:cs typeface="B Nazanin" pitchFamily="2" charset="-78"/>
              </a:rPr>
              <a:t>مسئله</a:t>
            </a:r>
            <a:r>
              <a:rPr lang="fa-IR" sz="2400" dirty="0" smtClean="0">
                <a:cs typeface="B Nazanin" pitchFamily="2" charset="-78"/>
              </a:rPr>
              <a:t>: در آویز نشان داده شده در شکل، ضخامت بخش بالایی میله </a:t>
            </a:r>
            <a:r>
              <a:rPr lang="en-US" sz="2400" dirty="0" smtClean="0">
                <a:cs typeface="B Nazanin" pitchFamily="2" charset="-78"/>
              </a:rPr>
              <a:t>ABC</a:t>
            </a:r>
            <a:r>
              <a:rPr lang="fa-IR" sz="2400" dirty="0" smtClean="0">
                <a:cs typeface="B Nazanin" pitchFamily="2" charset="-78"/>
              </a:rPr>
              <a:t> برابر </a:t>
            </a:r>
            <a:r>
              <a:rPr lang="en-US" sz="2400" dirty="0" smtClean="0">
                <a:cs typeface="B Nazanin" pitchFamily="2" charset="-78"/>
              </a:rPr>
              <a:t>3/8 in.</a:t>
            </a:r>
            <a:r>
              <a:rPr lang="fa-IR" sz="2400" dirty="0" smtClean="0">
                <a:cs typeface="B Nazanin" pitchFamily="2" charset="-78"/>
              </a:rPr>
              <a:t> و ضخامت بخشهای پایینی </a:t>
            </a:r>
            <a:r>
              <a:rPr lang="en-US" sz="2400" dirty="0" smtClean="0">
                <a:cs typeface="B Nazanin" pitchFamily="2" charset="-78"/>
              </a:rPr>
              <a:t>1/4 in.</a:t>
            </a:r>
            <a:r>
              <a:rPr lang="fa-IR" sz="2400" dirty="0" smtClean="0">
                <a:cs typeface="B Nazanin" pitchFamily="2" charset="-78"/>
              </a:rPr>
              <a:t> است. به منظور چسبانیدن بخش های بالایی و پایینی به یکدیگر، در نقطه </a:t>
            </a:r>
            <a:r>
              <a:rPr lang="en-US" sz="2400" dirty="0" smtClean="0">
                <a:cs typeface="B Nazanin" pitchFamily="2" charset="-78"/>
              </a:rPr>
              <a:t>B</a:t>
            </a:r>
            <a:r>
              <a:rPr lang="fa-IR" sz="2400" dirty="0" smtClean="0">
                <a:cs typeface="B Nazanin" pitchFamily="2" charset="-78"/>
              </a:rPr>
              <a:t> از چسب اپوکسی استفاده شده است. قطر پین </a:t>
            </a:r>
            <a:r>
              <a:rPr lang="en-US" sz="2400" dirty="0" smtClean="0">
                <a:cs typeface="B Nazanin" pitchFamily="2" charset="-78"/>
              </a:rPr>
              <a:t>A</a:t>
            </a:r>
            <a:r>
              <a:rPr lang="fa-IR" sz="2400" dirty="0" smtClean="0">
                <a:cs typeface="B Nazanin" pitchFamily="2" charset="-78"/>
              </a:rPr>
              <a:t> برابر </a:t>
            </a:r>
            <a:r>
              <a:rPr lang="en-US" sz="2400" dirty="0" smtClean="0">
                <a:cs typeface="B Nazanin" pitchFamily="2" charset="-78"/>
              </a:rPr>
              <a:t> 3/8 in</a:t>
            </a:r>
            <a:r>
              <a:rPr lang="fa-IR" sz="2400" dirty="0" smtClean="0">
                <a:cs typeface="B Nazanin" pitchFamily="2" charset="-78"/>
              </a:rPr>
              <a:t>و قطر پین </a:t>
            </a:r>
            <a:r>
              <a:rPr lang="en-US" sz="2400" dirty="0" smtClean="0">
                <a:cs typeface="B Nazanin" pitchFamily="2" charset="-78"/>
              </a:rPr>
              <a:t>C</a:t>
            </a:r>
            <a:r>
              <a:rPr lang="fa-IR" sz="2400" dirty="0" smtClean="0">
                <a:cs typeface="B Nazanin" pitchFamily="2" charset="-78"/>
              </a:rPr>
              <a:t> برابر </a:t>
            </a:r>
            <a:r>
              <a:rPr lang="en-US" sz="2400" dirty="0" smtClean="0">
                <a:cs typeface="B Nazanin" pitchFamily="2" charset="-78"/>
              </a:rPr>
              <a:t>1/4 in.</a:t>
            </a:r>
            <a:r>
              <a:rPr lang="fa-IR" sz="2400" dirty="0" smtClean="0">
                <a:cs typeface="B Nazanin" pitchFamily="2" charset="-78"/>
              </a:rPr>
              <a:t> است. مطلوب است تعیین الف) تنش برشی در پین </a:t>
            </a:r>
            <a:r>
              <a:rPr lang="en-US" sz="2400" dirty="0" smtClean="0">
                <a:cs typeface="B Nazanin" pitchFamily="2" charset="-78"/>
              </a:rPr>
              <a:t>A</a:t>
            </a:r>
            <a:r>
              <a:rPr lang="fa-IR" sz="2400" dirty="0" smtClean="0">
                <a:cs typeface="B Nazanin" pitchFamily="2" charset="-78"/>
              </a:rPr>
              <a:t> ب) تنش برشی در پین </a:t>
            </a:r>
            <a:r>
              <a:rPr lang="en-US" sz="2400" dirty="0" smtClean="0">
                <a:cs typeface="B Nazanin" pitchFamily="2" charset="-78"/>
              </a:rPr>
              <a:t>C</a:t>
            </a:r>
            <a:r>
              <a:rPr lang="fa-IR" sz="2400" dirty="0" smtClean="0">
                <a:cs typeface="B Nazanin" pitchFamily="2" charset="-78"/>
              </a:rPr>
              <a:t> ج) بیشترین تنش قائم در میله  </a:t>
            </a:r>
            <a:r>
              <a:rPr lang="en-US" sz="2400" dirty="0" smtClean="0">
                <a:cs typeface="B Nazanin" pitchFamily="2" charset="-78"/>
              </a:rPr>
              <a:t>ABC</a:t>
            </a:r>
            <a:r>
              <a:rPr lang="fa-IR" sz="2400" dirty="0" smtClean="0">
                <a:cs typeface="B Nazanin" pitchFamily="2" charset="-78"/>
              </a:rPr>
              <a:t>  د) تنش برشی میانگین در سطوح چسبانیده شده در نقطه </a:t>
            </a:r>
            <a:r>
              <a:rPr lang="en-US" sz="2400" dirty="0" smtClean="0">
                <a:cs typeface="B Nazanin" pitchFamily="2" charset="-78"/>
              </a:rPr>
              <a:t>B</a:t>
            </a:r>
            <a:r>
              <a:rPr lang="fa-IR" sz="2400" dirty="0" smtClean="0">
                <a:cs typeface="B Nazanin" pitchFamily="2" charset="-78"/>
              </a:rPr>
              <a:t> ه) تنش تکیه گاهی در نقطه </a:t>
            </a:r>
            <a:r>
              <a:rPr lang="en-US" sz="2400" dirty="0" smtClean="0">
                <a:cs typeface="B Nazanin" pitchFamily="2" charset="-78"/>
              </a:rPr>
              <a:t>C</a:t>
            </a:r>
            <a:r>
              <a:rPr lang="fa-IR" sz="2400" dirty="0" smtClean="0">
                <a:cs typeface="B Nazanin" pitchFamily="2" charset="-78"/>
              </a:rPr>
              <a:t> از میله  </a:t>
            </a:r>
            <a:endParaRPr lang="en-US" sz="2400"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1981200" y="2590800"/>
            <a:ext cx="4640658" cy="3886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447800" y="152400"/>
            <a:ext cx="7543800" cy="1107996"/>
          </a:xfrm>
          <a:prstGeom prst="rect">
            <a:avLst/>
          </a:prstGeom>
          <a:noFill/>
        </p:spPr>
        <p:txBody>
          <a:bodyPr wrap="square" rtlCol="0">
            <a:spAutoFit/>
          </a:bodyPr>
          <a:lstStyle/>
          <a:p>
            <a:pPr algn="r" rtl="1">
              <a:lnSpc>
                <a:spcPct val="150000"/>
              </a:lnSpc>
            </a:pPr>
            <a:r>
              <a:rPr lang="fa-IR" sz="2400" b="1" dirty="0" smtClean="0">
                <a:cs typeface="B Nazanin" pitchFamily="2" charset="-78"/>
              </a:rPr>
              <a:t>پیکر آزاد کل آویز</a:t>
            </a:r>
            <a:r>
              <a:rPr lang="fa-IR" sz="2000" b="1" dirty="0" smtClean="0">
                <a:cs typeface="B Nazanin" pitchFamily="2" charset="-78"/>
              </a:rPr>
              <a:t>: چون میله </a:t>
            </a:r>
            <a:r>
              <a:rPr lang="en-US" sz="2000" b="1" dirty="0" smtClean="0">
                <a:cs typeface="B Nazanin" pitchFamily="2" charset="-78"/>
              </a:rPr>
              <a:t>ABC</a:t>
            </a:r>
            <a:r>
              <a:rPr lang="fa-IR" sz="2000" b="1" dirty="0" smtClean="0">
                <a:cs typeface="B Nazanin" pitchFamily="2" charset="-78"/>
              </a:rPr>
              <a:t> عضوی دو نیرویی است، واکنش در نقطه </a:t>
            </a:r>
            <a:r>
              <a:rPr lang="en-US" sz="2000" b="1" dirty="0" smtClean="0">
                <a:cs typeface="B Nazanin" pitchFamily="2" charset="-78"/>
              </a:rPr>
              <a:t>A</a:t>
            </a:r>
            <a:r>
              <a:rPr lang="fa-IR" sz="2000" b="1" dirty="0" smtClean="0">
                <a:cs typeface="B Nazanin" pitchFamily="2" charset="-78"/>
              </a:rPr>
              <a:t> عمودی است، واکنش در نقطه </a:t>
            </a:r>
            <a:r>
              <a:rPr lang="en-US" sz="2000" b="1" dirty="0" smtClean="0">
                <a:cs typeface="B Nazanin" pitchFamily="2" charset="-78"/>
              </a:rPr>
              <a:t>D</a:t>
            </a:r>
            <a:r>
              <a:rPr lang="fa-IR" sz="2000" b="1" dirty="0" smtClean="0">
                <a:cs typeface="B Nazanin" pitchFamily="2" charset="-78"/>
              </a:rPr>
              <a:t> با مولفه های آن، یعنی </a:t>
            </a:r>
            <a:r>
              <a:rPr lang="en-US" sz="2000" b="1" dirty="0" err="1" smtClean="0">
                <a:cs typeface="B Nazanin" pitchFamily="2" charset="-78"/>
              </a:rPr>
              <a:t>D</a:t>
            </a:r>
            <a:r>
              <a:rPr lang="en-US" sz="2000" b="1" baseline="-25000" dirty="0" err="1" smtClean="0">
                <a:cs typeface="B Nazanin" pitchFamily="2" charset="-78"/>
              </a:rPr>
              <a:t>x</a:t>
            </a:r>
            <a:r>
              <a:rPr lang="fa-IR" sz="2000" b="1" dirty="0" smtClean="0">
                <a:cs typeface="B Nazanin" pitchFamily="2" charset="-78"/>
              </a:rPr>
              <a:t> و </a:t>
            </a:r>
            <a:r>
              <a:rPr lang="en-US" sz="2000" b="1" dirty="0" err="1" smtClean="0">
                <a:cs typeface="B Nazanin" pitchFamily="2" charset="-78"/>
              </a:rPr>
              <a:t>D</a:t>
            </a:r>
            <a:r>
              <a:rPr lang="en-US" sz="2000" b="1" baseline="-25000" dirty="0" err="1" smtClean="0">
                <a:cs typeface="B Nazanin" pitchFamily="2" charset="-78"/>
              </a:rPr>
              <a:t>y</a:t>
            </a:r>
            <a:r>
              <a:rPr lang="fa-IR" sz="2000" b="1" dirty="0" smtClean="0">
                <a:cs typeface="B Nazanin" pitchFamily="2" charset="-78"/>
              </a:rPr>
              <a:t> نشان داده می شود:</a:t>
            </a:r>
            <a:endParaRPr lang="en-US" sz="2000" b="1" dirty="0">
              <a:cs typeface="B Nazanin" pitchFamily="2" charset="-78"/>
            </a:endParaRPr>
          </a:p>
        </p:txBody>
      </p:sp>
      <p:sp>
        <p:nvSpPr>
          <p:cNvPr id="5" name="TextBox 4"/>
          <p:cNvSpPr txBox="1"/>
          <p:nvPr/>
        </p:nvSpPr>
        <p:spPr>
          <a:xfrm>
            <a:off x="990600" y="4583668"/>
            <a:ext cx="12192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M</a:t>
            </a:r>
            <a:r>
              <a:rPr lang="en-US" baseline="-25000" dirty="0" smtClean="0">
                <a:latin typeface="Times New Roman" pitchFamily="18" charset="0"/>
                <a:cs typeface="Times New Roman" pitchFamily="18" charset="0"/>
              </a:rPr>
              <a:t>D</a:t>
            </a:r>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p:txBody>
      </p:sp>
      <p:sp>
        <p:nvSpPr>
          <p:cNvPr id="6" name="Curved Left Arrow 5"/>
          <p:cNvSpPr/>
          <p:nvPr/>
        </p:nvSpPr>
        <p:spPr>
          <a:xfrm flipV="1">
            <a:off x="838200" y="4583668"/>
            <a:ext cx="228600" cy="228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85800" y="4736068"/>
            <a:ext cx="533400" cy="369332"/>
          </a:xfrm>
          <a:prstGeom prst="rect">
            <a:avLst/>
          </a:prstGeom>
          <a:noFill/>
        </p:spPr>
        <p:txBody>
          <a:bodyPr wrap="square" rtlCol="0">
            <a:spAutoFit/>
          </a:bodyPr>
          <a:lstStyle/>
          <a:p>
            <a:r>
              <a:rPr lang="en-US" dirty="0" smtClean="0"/>
              <a:t>+</a:t>
            </a:r>
            <a:endParaRPr lang="en-US" dirty="0"/>
          </a:p>
        </p:txBody>
      </p:sp>
      <p:sp>
        <p:nvSpPr>
          <p:cNvPr id="8" name="TextBox 7"/>
          <p:cNvSpPr txBox="1"/>
          <p:nvPr/>
        </p:nvSpPr>
        <p:spPr>
          <a:xfrm>
            <a:off x="3124200" y="4583668"/>
            <a:ext cx="3810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(500 lb)(15in)- F</a:t>
            </a:r>
            <a:r>
              <a:rPr lang="en-US" sz="2400" baseline="-25000" dirty="0" smtClean="0">
                <a:latin typeface="Times New Roman" pitchFamily="18" charset="0"/>
                <a:cs typeface="Times New Roman" pitchFamily="18" charset="0"/>
              </a:rPr>
              <a:t>AC</a:t>
            </a:r>
            <a:r>
              <a:rPr lang="en-US" sz="2400" dirty="0" smtClean="0">
                <a:latin typeface="Times New Roman" pitchFamily="18" charset="0"/>
                <a:cs typeface="Times New Roman" pitchFamily="18" charset="0"/>
              </a:rPr>
              <a:t>(10 in)=0</a:t>
            </a:r>
            <a:endParaRPr lang="en-US" sz="2400" dirty="0">
              <a:latin typeface="Times New Roman" pitchFamily="18" charset="0"/>
              <a:cs typeface="Times New Roman" pitchFamily="18" charset="0"/>
            </a:endParaRPr>
          </a:p>
        </p:txBody>
      </p:sp>
      <p:sp>
        <p:nvSpPr>
          <p:cNvPr id="9" name="Rectangle 8"/>
          <p:cNvSpPr/>
          <p:nvPr/>
        </p:nvSpPr>
        <p:spPr>
          <a:xfrm>
            <a:off x="3200400" y="5421868"/>
            <a:ext cx="1905000" cy="461665"/>
          </a:xfrm>
          <a:prstGeom prst="rect">
            <a:avLst/>
          </a:prstGeom>
        </p:spPr>
        <p:txBody>
          <a:bodyPr wrap="square">
            <a:spAutoFit/>
          </a:bodyPr>
          <a:lstStyle/>
          <a:p>
            <a:r>
              <a:rPr lang="en-US" sz="2400" dirty="0" smtClean="0">
                <a:latin typeface="Times New Roman" pitchFamily="18" charset="0"/>
                <a:cs typeface="Times New Roman" pitchFamily="18" charset="0"/>
              </a:rPr>
              <a:t>F</a:t>
            </a:r>
            <a:r>
              <a:rPr lang="en-US" sz="2400" baseline="-25000" dirty="0" smtClean="0">
                <a:latin typeface="Times New Roman" pitchFamily="18" charset="0"/>
                <a:cs typeface="Times New Roman" pitchFamily="18" charset="0"/>
              </a:rPr>
              <a:t>AC</a:t>
            </a:r>
            <a:r>
              <a:rPr lang="en-US" sz="2400" dirty="0" smtClean="0">
                <a:latin typeface="Times New Roman" pitchFamily="18" charset="0"/>
                <a:cs typeface="Times New Roman" pitchFamily="18" charset="0"/>
              </a:rPr>
              <a:t>=+ 750 lb</a:t>
            </a:r>
            <a:endParaRPr lang="en-US" sz="2400" dirty="0">
              <a:latin typeface="Times New Roman" pitchFamily="18" charset="0"/>
              <a:cs typeface="Times New Roman" pitchFamily="18" charset="0"/>
            </a:endParaRPr>
          </a:p>
        </p:txBody>
      </p:sp>
      <p:sp>
        <p:nvSpPr>
          <p:cNvPr id="10" name="Rectangle 9"/>
          <p:cNvSpPr/>
          <p:nvPr/>
        </p:nvSpPr>
        <p:spPr>
          <a:xfrm>
            <a:off x="5943600" y="5345668"/>
            <a:ext cx="1905000" cy="461665"/>
          </a:xfrm>
          <a:prstGeom prst="rect">
            <a:avLst/>
          </a:prstGeom>
        </p:spPr>
        <p:txBody>
          <a:bodyPr wrap="square">
            <a:spAutoFit/>
          </a:bodyPr>
          <a:lstStyle/>
          <a:p>
            <a:r>
              <a:rPr lang="en-US" sz="2400" dirty="0" smtClean="0">
                <a:latin typeface="Times New Roman" pitchFamily="18" charset="0"/>
                <a:cs typeface="Times New Roman" pitchFamily="18" charset="0"/>
              </a:rPr>
              <a:t>F</a:t>
            </a:r>
            <a:r>
              <a:rPr lang="en-US" sz="2400" baseline="-25000" dirty="0" smtClean="0">
                <a:latin typeface="Times New Roman" pitchFamily="18" charset="0"/>
                <a:cs typeface="Times New Roman" pitchFamily="18" charset="0"/>
              </a:rPr>
              <a:t>AC</a:t>
            </a:r>
            <a:r>
              <a:rPr lang="en-US" sz="2400" dirty="0" smtClean="0">
                <a:latin typeface="Times New Roman" pitchFamily="18" charset="0"/>
                <a:cs typeface="Times New Roman" pitchFamily="18" charset="0"/>
              </a:rPr>
              <a:t>= 750 lb</a:t>
            </a:r>
            <a:endParaRPr lang="en-US" sz="2400" dirty="0">
              <a:latin typeface="Times New Roman" pitchFamily="18" charset="0"/>
              <a:cs typeface="Times New Roman" pitchFamily="18" charset="0"/>
            </a:endParaRPr>
          </a:p>
        </p:txBody>
      </p:sp>
      <p:sp>
        <p:nvSpPr>
          <p:cNvPr id="11" name="TextBox 10"/>
          <p:cNvSpPr txBox="1"/>
          <p:nvPr/>
        </p:nvSpPr>
        <p:spPr>
          <a:xfrm>
            <a:off x="8001000" y="5410200"/>
            <a:ext cx="990600" cy="461665"/>
          </a:xfrm>
          <a:prstGeom prst="rect">
            <a:avLst/>
          </a:prstGeom>
          <a:noFill/>
        </p:spPr>
        <p:txBody>
          <a:bodyPr wrap="square" rtlCol="0">
            <a:spAutoFit/>
          </a:bodyPr>
          <a:lstStyle/>
          <a:p>
            <a:pPr algn="ctr"/>
            <a:r>
              <a:rPr lang="fa-IR" sz="2400" b="1" dirty="0" smtClean="0">
                <a:cs typeface="B Nazanin" pitchFamily="2" charset="-78"/>
              </a:rPr>
              <a:t>کشش</a:t>
            </a:r>
            <a:endParaRPr lang="en-US" sz="2400" b="1" dirty="0" smtClean="0">
              <a:cs typeface="B Nazanin" pitchFamily="2" charset="-78"/>
            </a:endParaRPr>
          </a:p>
        </p:txBody>
      </p:sp>
      <p:pic>
        <p:nvPicPr>
          <p:cNvPr id="16386" name="Picture 2"/>
          <p:cNvPicPr>
            <a:picLocks noChangeAspect="1" noChangeArrowheads="1"/>
          </p:cNvPicPr>
          <p:nvPr/>
        </p:nvPicPr>
        <p:blipFill>
          <a:blip r:embed="rId3"/>
          <a:srcRect/>
          <a:stretch>
            <a:fillRect/>
          </a:stretch>
        </p:blipFill>
        <p:spPr bwMode="auto">
          <a:xfrm>
            <a:off x="3048000" y="1295400"/>
            <a:ext cx="3686175" cy="31190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in)">
                                      <p:cBhvr>
                                        <p:cTn id="21" dur="500"/>
                                        <p:tgtEl>
                                          <p:spTgt spid="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500"/>
                                        <p:tgtEl>
                                          <p:spTgt spid="9"/>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ox(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752600" y="457200"/>
            <a:ext cx="7010400" cy="461665"/>
          </a:xfrm>
          <a:prstGeom prst="rect">
            <a:avLst/>
          </a:prstGeom>
          <a:solidFill>
            <a:schemeClr val="accent2">
              <a:lumMod val="40000"/>
              <a:lumOff val="60000"/>
            </a:schemeClr>
          </a:solidFill>
        </p:spPr>
        <p:txBody>
          <a:bodyPr wrap="square" rtlCol="0">
            <a:spAutoFit/>
          </a:bodyPr>
          <a:lstStyle/>
          <a:p>
            <a:pPr algn="r" rtl="1"/>
            <a:r>
              <a:rPr lang="fa-IR" sz="2000" b="1" dirty="0" smtClean="0">
                <a:cs typeface="B Nazanin" pitchFamily="2" charset="-78"/>
              </a:rPr>
              <a:t>الف: تنش برشی در پین </a:t>
            </a:r>
            <a:r>
              <a:rPr lang="en-US" sz="2000" b="1" dirty="0" smtClean="0">
                <a:cs typeface="B Nazanin" pitchFamily="2" charset="-78"/>
              </a:rPr>
              <a:t>A</a:t>
            </a:r>
            <a:r>
              <a:rPr lang="fa-IR" sz="2000" b="1" dirty="0" smtClean="0">
                <a:cs typeface="B Nazanin" pitchFamily="2" charset="-78"/>
              </a:rPr>
              <a:t>: چون این پین با قطر </a:t>
            </a:r>
            <a:r>
              <a:rPr lang="en-US" sz="2000" b="1" dirty="0" smtClean="0">
                <a:cs typeface="B Nazanin" pitchFamily="2" charset="-78"/>
              </a:rPr>
              <a:t>3/8 in</a:t>
            </a:r>
            <a:r>
              <a:rPr lang="fa-IR" sz="2000" b="1" dirty="0" smtClean="0">
                <a:cs typeface="B Nazanin" pitchFamily="2" charset="-78"/>
              </a:rPr>
              <a:t> برش </a:t>
            </a:r>
            <a:r>
              <a:rPr lang="fa-IR" sz="2400" b="1" dirty="0" smtClean="0">
                <a:cs typeface="B Nazanin" pitchFamily="2" charset="-78"/>
              </a:rPr>
              <a:t>ساده</a:t>
            </a:r>
            <a:r>
              <a:rPr lang="fa-IR" sz="2000" b="1" dirty="0" smtClean="0">
                <a:cs typeface="B Nazanin" pitchFamily="2" charset="-78"/>
              </a:rPr>
              <a:t> دارد، داریم:</a:t>
            </a:r>
            <a:endParaRPr lang="en-US" sz="2000" b="1" dirty="0">
              <a:cs typeface="B Nazanin" pitchFamily="2" charset="-78"/>
            </a:endParaRPr>
          </a:p>
        </p:txBody>
      </p:sp>
      <p:pic>
        <p:nvPicPr>
          <p:cNvPr id="15362" name="Picture 2"/>
          <p:cNvPicPr>
            <a:picLocks noChangeAspect="1" noChangeArrowheads="1"/>
          </p:cNvPicPr>
          <p:nvPr/>
        </p:nvPicPr>
        <p:blipFill>
          <a:blip r:embed="rId3"/>
          <a:srcRect/>
          <a:stretch>
            <a:fillRect/>
          </a:stretch>
        </p:blipFill>
        <p:spPr bwMode="auto">
          <a:xfrm>
            <a:off x="2133600" y="1066800"/>
            <a:ext cx="1428750" cy="914400"/>
          </a:xfrm>
          <a:prstGeom prst="rect">
            <a:avLst/>
          </a:prstGeom>
          <a:noFill/>
          <a:ln w="9525">
            <a:noFill/>
            <a:miter lim="800000"/>
            <a:headEnd/>
            <a:tailEnd/>
          </a:ln>
          <a:effectLst/>
        </p:spPr>
      </p:pic>
      <p:sp>
        <p:nvSpPr>
          <p:cNvPr id="5" name="TextBox 4"/>
          <p:cNvSpPr txBox="1"/>
          <p:nvPr/>
        </p:nvSpPr>
        <p:spPr>
          <a:xfrm>
            <a:off x="7239000" y="1219200"/>
            <a:ext cx="1295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 </a:t>
            </a:r>
            <a:r>
              <a:rPr lang="el-GR" dirty="0" smtClean="0">
                <a:latin typeface="Times New Roman" pitchFamily="18" charset="0"/>
                <a:cs typeface="Times New Roman" pitchFamily="18" charset="0"/>
              </a:rPr>
              <a:t>π</a:t>
            </a:r>
            <a:r>
              <a:rPr lang="en-US" dirty="0" smtClean="0">
                <a:latin typeface="Times New Roman" pitchFamily="18" charset="0"/>
                <a:cs typeface="Times New Roman" pitchFamily="18" charset="0"/>
              </a:rPr>
              <a:t>d</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p:txBody>
      </p:sp>
      <p:sp>
        <p:nvSpPr>
          <p:cNvPr id="6" name="TextBox 5"/>
          <p:cNvSpPr txBox="1"/>
          <p:nvPr/>
        </p:nvSpPr>
        <p:spPr>
          <a:xfrm>
            <a:off x="3733800" y="914400"/>
            <a:ext cx="838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750lb</a:t>
            </a:r>
            <a:endParaRPr lang="en-US" dirty="0">
              <a:latin typeface="Times New Roman" pitchFamily="18" charset="0"/>
              <a:cs typeface="Times New Roman" pitchFamily="18" charset="0"/>
            </a:endParaRPr>
          </a:p>
        </p:txBody>
      </p:sp>
      <p:pic>
        <p:nvPicPr>
          <p:cNvPr id="15363" name="Picture 3"/>
          <p:cNvPicPr>
            <a:picLocks noChangeAspect="1" noChangeArrowheads="1"/>
          </p:cNvPicPr>
          <p:nvPr/>
        </p:nvPicPr>
        <p:blipFill>
          <a:blip r:embed="rId4"/>
          <a:srcRect/>
          <a:stretch>
            <a:fillRect/>
          </a:stretch>
        </p:blipFill>
        <p:spPr bwMode="auto">
          <a:xfrm>
            <a:off x="3505200" y="1203960"/>
            <a:ext cx="1219200" cy="396240"/>
          </a:xfrm>
          <a:prstGeom prst="rect">
            <a:avLst/>
          </a:prstGeom>
          <a:noFill/>
          <a:ln w="9525">
            <a:noFill/>
            <a:miter lim="800000"/>
            <a:headEnd/>
            <a:tailEnd/>
          </a:ln>
          <a:effectLst/>
        </p:spPr>
      </p:pic>
      <p:sp>
        <p:nvSpPr>
          <p:cNvPr id="8" name="TextBox 7"/>
          <p:cNvSpPr txBox="1"/>
          <p:nvPr/>
        </p:nvSpPr>
        <p:spPr>
          <a:xfrm>
            <a:off x="3352800" y="1371600"/>
            <a:ext cx="1828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1/4</a:t>
            </a:r>
            <a:r>
              <a:rPr lang="el-GR" dirty="0" smtClean="0">
                <a:latin typeface="Times New Roman" pitchFamily="18" charset="0"/>
                <a:cs typeface="Times New Roman" pitchFamily="18" charset="0"/>
              </a:rPr>
              <a:t> π</a:t>
            </a:r>
            <a:r>
              <a:rPr lang="en-US" dirty="0" smtClean="0">
                <a:latin typeface="Times New Roman" pitchFamily="18" charset="0"/>
                <a:cs typeface="Times New Roman" pitchFamily="18" charset="0"/>
              </a:rPr>
              <a:t> (0.375 in)</a:t>
            </a:r>
            <a:r>
              <a:rPr lang="en-US" baseline="30000" dirty="0" smtClean="0">
                <a:latin typeface="Times New Roman" pitchFamily="18" charset="0"/>
                <a:cs typeface="Times New Roman" pitchFamily="18" charset="0"/>
              </a:rPr>
              <a:t>2</a:t>
            </a:r>
            <a:endParaRPr lang="en-US" baseline="30000" dirty="0">
              <a:latin typeface="Times New Roman" pitchFamily="18" charset="0"/>
              <a:cs typeface="Times New Roman" pitchFamily="18" charset="0"/>
            </a:endParaRPr>
          </a:p>
        </p:txBody>
      </p:sp>
      <p:sp>
        <p:nvSpPr>
          <p:cNvPr id="9" name="TextBox 8"/>
          <p:cNvSpPr txBox="1"/>
          <p:nvPr/>
        </p:nvSpPr>
        <p:spPr>
          <a:xfrm>
            <a:off x="3200400" y="1143000"/>
            <a:ext cx="304800" cy="369332"/>
          </a:xfrm>
          <a:prstGeom prst="rect">
            <a:avLst/>
          </a:prstGeom>
          <a:noFill/>
        </p:spPr>
        <p:txBody>
          <a:bodyPr wrap="square" rtlCol="0">
            <a:spAutoFit/>
          </a:bodyPr>
          <a:lstStyle/>
          <a:p>
            <a:r>
              <a:rPr lang="en-US" dirty="0" smtClean="0"/>
              <a:t>=</a:t>
            </a:r>
            <a:endParaRPr lang="en-US" dirty="0"/>
          </a:p>
        </p:txBody>
      </p:sp>
      <p:sp>
        <p:nvSpPr>
          <p:cNvPr id="10" name="TextBox 9"/>
          <p:cNvSpPr txBox="1"/>
          <p:nvPr/>
        </p:nvSpPr>
        <p:spPr>
          <a:xfrm>
            <a:off x="4876800" y="1219200"/>
            <a:ext cx="1219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6790 psi</a:t>
            </a:r>
            <a:endParaRPr lang="en-US" dirty="0">
              <a:latin typeface="Times New Roman" pitchFamily="18" charset="0"/>
              <a:cs typeface="Times New Roman" pitchFamily="18" charset="0"/>
            </a:endParaRPr>
          </a:p>
        </p:txBody>
      </p:sp>
      <p:sp>
        <p:nvSpPr>
          <p:cNvPr id="11" name="TextBox 10"/>
          <p:cNvSpPr txBox="1"/>
          <p:nvPr/>
        </p:nvSpPr>
        <p:spPr>
          <a:xfrm>
            <a:off x="2286000" y="1447800"/>
            <a:ext cx="228600" cy="369332"/>
          </a:xfrm>
          <a:prstGeom prst="rect">
            <a:avLst/>
          </a:prstGeom>
          <a:noFill/>
        </p:spPr>
        <p:txBody>
          <a:bodyPr wrap="square" rtlCol="0">
            <a:spAutoFit/>
          </a:bodyPr>
          <a:lstStyle/>
          <a:p>
            <a:r>
              <a:rPr lang="en-US" dirty="0" smtClean="0"/>
              <a:t>A</a:t>
            </a:r>
            <a:endParaRPr lang="en-US" dirty="0"/>
          </a:p>
        </p:txBody>
      </p:sp>
      <p:sp>
        <p:nvSpPr>
          <p:cNvPr id="12" name="TextBox 11"/>
          <p:cNvSpPr txBox="1"/>
          <p:nvPr/>
        </p:nvSpPr>
        <p:spPr>
          <a:xfrm>
            <a:off x="7010400" y="1752600"/>
            <a:ext cx="1828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d=3/8= 0.375 in</a:t>
            </a:r>
            <a:endParaRPr lang="en-US" dirty="0">
              <a:latin typeface="Times New Roman" pitchFamily="18" charset="0"/>
              <a:cs typeface="Times New Roman" pitchFamily="18" charset="0"/>
            </a:endParaRPr>
          </a:p>
        </p:txBody>
      </p:sp>
      <p:sp>
        <p:nvSpPr>
          <p:cNvPr id="13" name="TextBox 12"/>
          <p:cNvSpPr txBox="1"/>
          <p:nvPr/>
        </p:nvSpPr>
        <p:spPr>
          <a:xfrm>
            <a:off x="1828800" y="2133600"/>
            <a:ext cx="7086600" cy="400110"/>
          </a:xfrm>
          <a:prstGeom prst="rect">
            <a:avLst/>
          </a:prstGeom>
          <a:solidFill>
            <a:schemeClr val="accent2">
              <a:lumMod val="40000"/>
              <a:lumOff val="60000"/>
            </a:schemeClr>
          </a:solidFill>
        </p:spPr>
        <p:txBody>
          <a:bodyPr wrap="square" rtlCol="0">
            <a:spAutoFit/>
          </a:bodyPr>
          <a:lstStyle/>
          <a:p>
            <a:pPr algn="r" rtl="1"/>
            <a:r>
              <a:rPr lang="fa-IR" b="1" dirty="0" smtClean="0">
                <a:cs typeface="B Nazanin" pitchFamily="2" charset="-78"/>
              </a:rPr>
              <a:t>ب : تنش برشی در پین </a:t>
            </a:r>
            <a:r>
              <a:rPr lang="en-US" b="1" dirty="0" smtClean="0">
                <a:cs typeface="B Nazanin" pitchFamily="2" charset="-78"/>
              </a:rPr>
              <a:t>C</a:t>
            </a:r>
            <a:r>
              <a:rPr lang="fa-IR" b="1" dirty="0" smtClean="0">
                <a:cs typeface="B Nazanin" pitchFamily="2" charset="-78"/>
              </a:rPr>
              <a:t>: چون این پین با قطر </a:t>
            </a:r>
            <a:r>
              <a:rPr lang="en-US" b="1" dirty="0" smtClean="0">
                <a:cs typeface="B Nazanin" pitchFamily="2" charset="-78"/>
              </a:rPr>
              <a:t>1/4in</a:t>
            </a:r>
            <a:r>
              <a:rPr lang="fa-IR" b="1" dirty="0" smtClean="0">
                <a:cs typeface="B Nazanin" pitchFamily="2" charset="-78"/>
              </a:rPr>
              <a:t> برش </a:t>
            </a:r>
            <a:r>
              <a:rPr lang="fa-IR" sz="2000" b="1" dirty="0" smtClean="0">
                <a:cs typeface="B Nazanin" pitchFamily="2" charset="-78"/>
              </a:rPr>
              <a:t>مضاعف</a:t>
            </a:r>
            <a:r>
              <a:rPr lang="fa-IR" b="1" dirty="0" smtClean="0">
                <a:cs typeface="B Nazanin" pitchFamily="2" charset="-78"/>
              </a:rPr>
              <a:t> دارد، داریم:</a:t>
            </a:r>
            <a:endParaRPr lang="en-US" b="1" dirty="0">
              <a:cs typeface="B Nazanin" pitchFamily="2" charset="-78"/>
            </a:endParaRPr>
          </a:p>
        </p:txBody>
      </p:sp>
      <p:pic>
        <p:nvPicPr>
          <p:cNvPr id="14" name="Picture 2"/>
          <p:cNvPicPr>
            <a:picLocks noChangeAspect="1" noChangeArrowheads="1"/>
          </p:cNvPicPr>
          <p:nvPr/>
        </p:nvPicPr>
        <p:blipFill>
          <a:blip r:embed="rId3"/>
          <a:srcRect/>
          <a:stretch>
            <a:fillRect/>
          </a:stretch>
        </p:blipFill>
        <p:spPr bwMode="auto">
          <a:xfrm>
            <a:off x="533400" y="2667000"/>
            <a:ext cx="1504950" cy="914400"/>
          </a:xfrm>
          <a:prstGeom prst="rect">
            <a:avLst/>
          </a:prstGeom>
          <a:noFill/>
          <a:ln w="9525">
            <a:noFill/>
            <a:miter lim="800000"/>
            <a:headEnd/>
            <a:tailEnd/>
          </a:ln>
          <a:effectLst/>
        </p:spPr>
      </p:pic>
      <p:sp>
        <p:nvSpPr>
          <p:cNvPr id="16" name="TextBox 15"/>
          <p:cNvSpPr txBox="1"/>
          <p:nvPr/>
        </p:nvSpPr>
        <p:spPr>
          <a:xfrm>
            <a:off x="914400" y="2514600"/>
            <a:ext cx="685800" cy="369332"/>
          </a:xfrm>
          <a:prstGeom prst="rect">
            <a:avLst/>
          </a:prstGeom>
          <a:noFill/>
        </p:spPr>
        <p:txBody>
          <a:bodyPr wrap="square" rtlCol="0">
            <a:spAutoFit/>
          </a:bodyPr>
          <a:lstStyle/>
          <a:p>
            <a:r>
              <a:rPr lang="en-US" dirty="0" smtClean="0"/>
              <a:t>1/2</a:t>
            </a:r>
            <a:endParaRPr lang="en-US" dirty="0"/>
          </a:p>
        </p:txBody>
      </p:sp>
      <p:sp>
        <p:nvSpPr>
          <p:cNvPr id="18" name="TextBox 17"/>
          <p:cNvSpPr txBox="1"/>
          <p:nvPr/>
        </p:nvSpPr>
        <p:spPr>
          <a:xfrm>
            <a:off x="2209800" y="2514600"/>
            <a:ext cx="838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375lb</a:t>
            </a:r>
            <a:endParaRPr lang="en-US" dirty="0">
              <a:latin typeface="Times New Roman" pitchFamily="18" charset="0"/>
              <a:cs typeface="Times New Roman" pitchFamily="18" charset="0"/>
            </a:endParaRPr>
          </a:p>
        </p:txBody>
      </p:sp>
      <p:pic>
        <p:nvPicPr>
          <p:cNvPr id="19" name="Picture 3"/>
          <p:cNvPicPr>
            <a:picLocks noChangeAspect="1" noChangeArrowheads="1"/>
          </p:cNvPicPr>
          <p:nvPr/>
        </p:nvPicPr>
        <p:blipFill>
          <a:blip r:embed="rId4"/>
          <a:srcRect/>
          <a:stretch>
            <a:fillRect/>
          </a:stretch>
        </p:blipFill>
        <p:spPr bwMode="auto">
          <a:xfrm>
            <a:off x="1981200" y="2804160"/>
            <a:ext cx="1219200" cy="396240"/>
          </a:xfrm>
          <a:prstGeom prst="rect">
            <a:avLst/>
          </a:prstGeom>
          <a:noFill/>
          <a:ln w="9525">
            <a:noFill/>
            <a:miter lim="800000"/>
            <a:headEnd/>
            <a:tailEnd/>
          </a:ln>
          <a:effectLst/>
        </p:spPr>
      </p:pic>
      <p:sp>
        <p:nvSpPr>
          <p:cNvPr id="20" name="TextBox 19"/>
          <p:cNvSpPr txBox="1"/>
          <p:nvPr/>
        </p:nvSpPr>
        <p:spPr>
          <a:xfrm>
            <a:off x="1828800" y="2971800"/>
            <a:ext cx="1828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1/4</a:t>
            </a:r>
            <a:r>
              <a:rPr lang="el-GR" dirty="0" smtClean="0">
                <a:latin typeface="Times New Roman" pitchFamily="18" charset="0"/>
                <a:cs typeface="Times New Roman" pitchFamily="18" charset="0"/>
              </a:rPr>
              <a:t> π</a:t>
            </a:r>
            <a:r>
              <a:rPr lang="en-US" dirty="0" smtClean="0">
                <a:latin typeface="Times New Roman" pitchFamily="18" charset="0"/>
                <a:cs typeface="Times New Roman" pitchFamily="18" charset="0"/>
              </a:rPr>
              <a:t> (0.25 in)</a:t>
            </a:r>
            <a:r>
              <a:rPr lang="en-US" baseline="30000" dirty="0" smtClean="0">
                <a:latin typeface="Times New Roman" pitchFamily="18" charset="0"/>
                <a:cs typeface="Times New Roman" pitchFamily="18" charset="0"/>
              </a:rPr>
              <a:t>2</a:t>
            </a:r>
            <a:endParaRPr lang="en-US" baseline="30000" dirty="0">
              <a:latin typeface="Times New Roman" pitchFamily="18" charset="0"/>
              <a:cs typeface="Times New Roman" pitchFamily="18" charset="0"/>
            </a:endParaRPr>
          </a:p>
        </p:txBody>
      </p:sp>
      <p:sp>
        <p:nvSpPr>
          <p:cNvPr id="21" name="TextBox 20"/>
          <p:cNvSpPr txBox="1"/>
          <p:nvPr/>
        </p:nvSpPr>
        <p:spPr>
          <a:xfrm>
            <a:off x="1676400" y="2819400"/>
            <a:ext cx="304800" cy="369332"/>
          </a:xfrm>
          <a:prstGeom prst="rect">
            <a:avLst/>
          </a:prstGeom>
          <a:noFill/>
        </p:spPr>
        <p:txBody>
          <a:bodyPr wrap="square" rtlCol="0">
            <a:spAutoFit/>
          </a:bodyPr>
          <a:lstStyle/>
          <a:p>
            <a:r>
              <a:rPr lang="en-US" dirty="0" smtClean="0"/>
              <a:t>=</a:t>
            </a:r>
            <a:endParaRPr lang="en-US" dirty="0"/>
          </a:p>
        </p:txBody>
      </p:sp>
      <p:sp>
        <p:nvSpPr>
          <p:cNvPr id="22" name="TextBox 21"/>
          <p:cNvSpPr txBox="1"/>
          <p:nvPr/>
        </p:nvSpPr>
        <p:spPr>
          <a:xfrm>
            <a:off x="3352800" y="2819400"/>
            <a:ext cx="1219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7640 psi</a:t>
            </a:r>
            <a:endParaRPr lang="en-US" dirty="0">
              <a:latin typeface="Times New Roman" pitchFamily="18" charset="0"/>
              <a:cs typeface="Times New Roman" pitchFamily="18" charset="0"/>
            </a:endParaRPr>
          </a:p>
        </p:txBody>
      </p:sp>
      <p:sp>
        <p:nvSpPr>
          <p:cNvPr id="23" name="TextBox 22"/>
          <p:cNvSpPr txBox="1"/>
          <p:nvPr/>
        </p:nvSpPr>
        <p:spPr>
          <a:xfrm>
            <a:off x="685800" y="3048000"/>
            <a:ext cx="304800" cy="369332"/>
          </a:xfrm>
          <a:prstGeom prst="rect">
            <a:avLst/>
          </a:prstGeom>
          <a:noFill/>
        </p:spPr>
        <p:txBody>
          <a:bodyPr wrap="square" rtlCol="0">
            <a:spAutoFit/>
          </a:bodyPr>
          <a:lstStyle/>
          <a:p>
            <a:r>
              <a:rPr lang="en-US" dirty="0" smtClean="0"/>
              <a:t>c</a:t>
            </a:r>
            <a:endParaRPr lang="en-US" dirty="0"/>
          </a:p>
        </p:txBody>
      </p:sp>
      <p:pic>
        <p:nvPicPr>
          <p:cNvPr id="17410" name="Picture 2"/>
          <p:cNvPicPr>
            <a:picLocks noChangeAspect="1" noChangeArrowheads="1"/>
          </p:cNvPicPr>
          <p:nvPr/>
        </p:nvPicPr>
        <p:blipFill>
          <a:blip r:embed="rId5"/>
          <a:srcRect/>
          <a:stretch>
            <a:fillRect/>
          </a:stretch>
        </p:blipFill>
        <p:spPr bwMode="auto">
          <a:xfrm>
            <a:off x="1676400" y="3810000"/>
            <a:ext cx="5578929" cy="2362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par>
                                <p:cTn id="11" presetID="4" presetClass="entr" presetSubtype="16"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ox(in)">
                                      <p:cBhvr>
                                        <p:cTn id="13" dur="500"/>
                                        <p:tgtEl>
                                          <p:spTgt spid="1536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500"/>
                                        <p:tgtEl>
                                          <p:spTgt spid="1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par>
                                <p:cTn id="23" presetID="4" presetClass="entr" presetSubtype="16" fill="hold" nodeType="withEffect">
                                  <p:stCondLst>
                                    <p:cond delay="0"/>
                                  </p:stCondLst>
                                  <p:childTnLst>
                                    <p:set>
                                      <p:cBhvr>
                                        <p:cTn id="24" dur="1" fill="hold">
                                          <p:stCondLst>
                                            <p:cond delay="0"/>
                                          </p:stCondLst>
                                        </p:cTn>
                                        <p:tgtEl>
                                          <p:spTgt spid="15363"/>
                                        </p:tgtEl>
                                        <p:attrNameLst>
                                          <p:attrName>style.visibility</p:attrName>
                                        </p:attrNameLst>
                                      </p:cBhvr>
                                      <p:to>
                                        <p:strVal val="visible"/>
                                      </p:to>
                                    </p:set>
                                    <p:animEffect transition="in" filter="box(in)">
                                      <p:cBhvr>
                                        <p:cTn id="25" dur="500"/>
                                        <p:tgtEl>
                                          <p:spTgt spid="15363"/>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in)">
                                      <p:cBhvr>
                                        <p:cTn id="36" dur="500"/>
                                        <p:tgtEl>
                                          <p:spTgt spid="5"/>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ox(in)">
                                      <p:cBhvr>
                                        <p:cTn id="44" dur="500"/>
                                        <p:tgtEl>
                                          <p:spTgt spid="18"/>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4" presetClass="entr" presetSubtype="1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ox(in)">
                                      <p:cBhvr>
                                        <p:cTn id="52" dur="500"/>
                                        <p:tgtEl>
                                          <p:spTgt spid="22"/>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ox(in)">
                                      <p:cBhvr>
                                        <p:cTn id="55" dur="500"/>
                                        <p:tgtEl>
                                          <p:spTgt spid="20"/>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ox(in)">
                                      <p:cBhvr>
                                        <p:cTn id="58" dur="500"/>
                                        <p:tgtEl>
                                          <p:spTgt spid="16"/>
                                        </p:tgtEl>
                                      </p:cBhvr>
                                    </p:animEffect>
                                  </p:childTnLst>
                                </p:cTn>
                              </p:par>
                              <p:par>
                                <p:cTn id="59" presetID="4" presetClass="entr" presetSubtype="16"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ox(in)">
                                      <p:cBhvr>
                                        <p:cTn id="61" dur="500"/>
                                        <p:tgtEl>
                                          <p:spTgt spid="14"/>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ox(in)">
                                      <p:cBhvr>
                                        <p:cTn id="64" dur="500"/>
                                        <p:tgtEl>
                                          <p:spTgt spid="21"/>
                                        </p:tgtEl>
                                      </p:cBhvr>
                                    </p:animEffect>
                                  </p:childTnLst>
                                </p:cTn>
                              </p:par>
                              <p:par>
                                <p:cTn id="65" presetID="4" presetClass="entr" presetSubtype="16"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ox(i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8" grpId="0"/>
      <p:bldP spid="9" grpId="0"/>
      <p:bldP spid="10" grpId="0"/>
      <p:bldP spid="11" grpId="0"/>
      <p:bldP spid="12" grpId="0"/>
      <p:bldP spid="13" grpId="0" animBg="1"/>
      <p:bldP spid="16" grpId="0"/>
      <p:bldP spid="18"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C:\Documents and Settings\PAR\Desktop\wqwq.JPG"/>
          <p:cNvPicPr preferRelativeResize="0">
            <a:picLocks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5" name="Slide Number Placeholder 3"/>
          <p:cNvSpPr>
            <a:spLocks noGrp="1"/>
          </p:cNvSpPr>
          <p:nvPr>
            <p:ph type="sldNum" sz="quarter" idx="12"/>
          </p:nvPr>
        </p:nvSpPr>
        <p:spPr>
          <a:noFill/>
        </p:spPr>
        <p:txBody>
          <a:bodyPr/>
          <a:lstStyle/>
          <a:p>
            <a:fld id="{30693290-ABDD-44FA-9A72-E03E7739ADD6}" type="slidenum">
              <a:rPr lang="en-US" smtClean="0"/>
              <a:pPr/>
              <a:t>3</a:t>
            </a:fld>
            <a:endParaRPr lang="en-US" smtClean="0"/>
          </a:p>
        </p:txBody>
      </p:sp>
      <p:sp>
        <p:nvSpPr>
          <p:cNvPr id="7" name="AutoShape 2"/>
          <p:cNvSpPr>
            <a:spLocks noChangeArrowheads="1"/>
          </p:cNvSpPr>
          <p:nvPr/>
        </p:nvSpPr>
        <p:spPr bwMode="gray">
          <a:xfrm>
            <a:off x="1371600" y="2667000"/>
            <a:ext cx="6553200" cy="762000"/>
          </a:xfrm>
          <a:prstGeom prst="roundRect">
            <a:avLst>
              <a:gd name="adj" fmla="val 16667"/>
            </a:avLst>
          </a:prstGeom>
          <a:solidFill>
            <a:schemeClr val="accent6">
              <a:lumMod val="20000"/>
              <a:lumOff val="8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rtl="1" latinLnBrk="1">
              <a:defRPr/>
            </a:pPr>
            <a:r>
              <a:rPr lang="fa-IR" sz="3600" b="1" dirty="0" smtClean="0">
                <a:solidFill>
                  <a:schemeClr val="tx1"/>
                </a:solidFill>
                <a:cs typeface="B Nazanin" pitchFamily="2" charset="-78"/>
              </a:rPr>
              <a:t>بخش اول: کلیات- مفهوم تنش</a:t>
            </a:r>
            <a:endParaRPr lang="fa-IR" sz="3600" b="1" dirty="0">
              <a:solidFill>
                <a:schemeClr val="tx1"/>
              </a:solidFill>
              <a:cs typeface="B Nazanin" pitchFamily="2" charset="-78"/>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752600" y="95071"/>
            <a:ext cx="7239000" cy="1200329"/>
          </a:xfrm>
          <a:prstGeom prst="rect">
            <a:avLst/>
          </a:prstGeom>
          <a:solidFill>
            <a:schemeClr val="tx1"/>
          </a:solidFill>
        </p:spPr>
        <p:txBody>
          <a:bodyPr wrap="square" rtlCol="0">
            <a:spAutoFit/>
          </a:bodyPr>
          <a:lstStyle/>
          <a:p>
            <a:pPr algn="r" rtl="1"/>
            <a:r>
              <a:rPr lang="fa-IR" sz="2400" dirty="0" smtClean="0">
                <a:solidFill>
                  <a:schemeClr val="bg1"/>
                </a:solidFill>
                <a:cs typeface="B Nazanin" pitchFamily="2" charset="-78"/>
              </a:rPr>
              <a:t>ج: </a:t>
            </a:r>
            <a:r>
              <a:rPr lang="fa-IR" sz="2400" b="1" dirty="0" smtClean="0">
                <a:solidFill>
                  <a:schemeClr val="bg1"/>
                </a:solidFill>
                <a:cs typeface="B Nazanin" pitchFamily="2" charset="-78"/>
              </a:rPr>
              <a:t>بیشترین تنش قائم در میله </a:t>
            </a:r>
            <a:r>
              <a:rPr lang="en-US" sz="2400" b="1" dirty="0" smtClean="0">
                <a:solidFill>
                  <a:schemeClr val="bg1"/>
                </a:solidFill>
                <a:cs typeface="B Nazanin" pitchFamily="2" charset="-78"/>
              </a:rPr>
              <a:t>ABC</a:t>
            </a:r>
            <a:r>
              <a:rPr lang="fa-IR" sz="2400" b="1" dirty="0" smtClean="0">
                <a:solidFill>
                  <a:schemeClr val="bg1"/>
                </a:solidFill>
                <a:cs typeface="B Nazanin" pitchFamily="2" charset="-78"/>
              </a:rPr>
              <a:t>: </a:t>
            </a:r>
            <a:r>
              <a:rPr lang="fa-IR" sz="2400" dirty="0" smtClean="0">
                <a:solidFill>
                  <a:schemeClr val="bg1"/>
                </a:solidFill>
                <a:cs typeface="B Nazanin" pitchFamily="2" charset="-78"/>
              </a:rPr>
              <a:t>بیشترین تنش در جایی پدید می آید که مساحت کمترین مقدار است. مقطع در نقطه </a:t>
            </a:r>
            <a:r>
              <a:rPr lang="en-US" sz="2400" dirty="0" smtClean="0">
                <a:solidFill>
                  <a:schemeClr val="bg1"/>
                </a:solidFill>
                <a:cs typeface="B Nazanin" pitchFamily="2" charset="-78"/>
              </a:rPr>
              <a:t>A</a:t>
            </a:r>
            <a:r>
              <a:rPr lang="fa-IR" sz="2400" dirty="0" smtClean="0">
                <a:solidFill>
                  <a:schemeClr val="bg1"/>
                </a:solidFill>
                <a:cs typeface="B Nazanin" pitchFamily="2" charset="-78"/>
              </a:rPr>
              <a:t> که سوراخی به قطر </a:t>
            </a:r>
            <a:r>
              <a:rPr lang="en-US" sz="2400" dirty="0" smtClean="0">
                <a:solidFill>
                  <a:schemeClr val="bg1"/>
                </a:solidFill>
                <a:cs typeface="B Nazanin" pitchFamily="2" charset="-78"/>
              </a:rPr>
              <a:t>3/8in</a:t>
            </a:r>
            <a:r>
              <a:rPr lang="fa-IR" sz="2400" dirty="0" smtClean="0">
                <a:solidFill>
                  <a:schemeClr val="bg1"/>
                </a:solidFill>
                <a:cs typeface="B Nazanin" pitchFamily="2" charset="-78"/>
              </a:rPr>
              <a:t> در آن تعبیه شده از همه کوچکتر است. داریم:</a:t>
            </a:r>
            <a:endParaRPr lang="en-US" sz="2400" dirty="0">
              <a:solidFill>
                <a:schemeClr val="bg1"/>
              </a:solidFill>
              <a:cs typeface="B Nazanin" pitchFamily="2" charset="-78"/>
            </a:endParaRPr>
          </a:p>
        </p:txBody>
      </p:sp>
      <p:pic>
        <p:nvPicPr>
          <p:cNvPr id="16386" name="Picture 2"/>
          <p:cNvPicPr>
            <a:picLocks noChangeAspect="1" noChangeArrowheads="1"/>
          </p:cNvPicPr>
          <p:nvPr/>
        </p:nvPicPr>
        <p:blipFill>
          <a:blip r:embed="rId3"/>
          <a:srcRect/>
          <a:stretch>
            <a:fillRect/>
          </a:stretch>
        </p:blipFill>
        <p:spPr bwMode="auto">
          <a:xfrm>
            <a:off x="1676400" y="1447800"/>
            <a:ext cx="1171575" cy="790575"/>
          </a:xfrm>
          <a:prstGeom prst="rect">
            <a:avLst/>
          </a:prstGeom>
          <a:noFill/>
          <a:ln w="9525">
            <a:noFill/>
            <a:miter lim="800000"/>
            <a:headEnd/>
            <a:tailEnd/>
          </a:ln>
          <a:effectLst/>
        </p:spPr>
      </p:pic>
      <p:sp>
        <p:nvSpPr>
          <p:cNvPr id="5" name="TextBox 4"/>
          <p:cNvSpPr txBox="1"/>
          <p:nvPr/>
        </p:nvSpPr>
        <p:spPr>
          <a:xfrm>
            <a:off x="3962400" y="1219200"/>
            <a:ext cx="6858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750</a:t>
            </a:r>
            <a:endParaRPr lang="en-US" dirty="0">
              <a:latin typeface="Times New Roman" pitchFamily="18" charset="0"/>
              <a:cs typeface="Times New Roman" pitchFamily="18" charset="0"/>
            </a:endParaRPr>
          </a:p>
        </p:txBody>
      </p:sp>
      <p:sp>
        <p:nvSpPr>
          <p:cNvPr id="6" name="TextBox 5"/>
          <p:cNvSpPr txBox="1"/>
          <p:nvPr/>
        </p:nvSpPr>
        <p:spPr>
          <a:xfrm>
            <a:off x="2743200" y="1524000"/>
            <a:ext cx="381000" cy="369332"/>
          </a:xfrm>
          <a:prstGeom prst="rect">
            <a:avLst/>
          </a:prstGeom>
          <a:noFill/>
        </p:spPr>
        <p:txBody>
          <a:bodyPr wrap="square" rtlCol="0">
            <a:spAutoFit/>
          </a:bodyPr>
          <a:lstStyle/>
          <a:p>
            <a:r>
              <a:rPr lang="en-US" dirty="0" smtClean="0"/>
              <a:t>=</a:t>
            </a:r>
            <a:endParaRPr lang="en-US" dirty="0"/>
          </a:p>
        </p:txBody>
      </p:sp>
      <p:sp>
        <p:nvSpPr>
          <p:cNvPr id="8" name="TextBox 7"/>
          <p:cNvSpPr txBox="1"/>
          <p:nvPr/>
        </p:nvSpPr>
        <p:spPr>
          <a:xfrm>
            <a:off x="3200400" y="1828800"/>
            <a:ext cx="2590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(3/8 in)(1.25in – 0.375 in)</a:t>
            </a:r>
            <a:endParaRPr lang="en-US" dirty="0">
              <a:latin typeface="Times New Roman" pitchFamily="18" charset="0"/>
              <a:cs typeface="Times New Roman" pitchFamily="18" charset="0"/>
            </a:endParaRPr>
          </a:p>
        </p:txBody>
      </p:sp>
      <p:sp>
        <p:nvSpPr>
          <p:cNvPr id="9" name="TextBox 8"/>
          <p:cNvSpPr txBox="1"/>
          <p:nvPr/>
        </p:nvSpPr>
        <p:spPr>
          <a:xfrm>
            <a:off x="5334000" y="1447800"/>
            <a:ext cx="1905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2290 psi</a:t>
            </a:r>
            <a:endParaRPr lang="en-US" dirty="0">
              <a:latin typeface="Times New Roman" pitchFamily="18" charset="0"/>
              <a:cs typeface="Times New Roman" pitchFamily="18" charset="0"/>
            </a:endParaRPr>
          </a:p>
        </p:txBody>
      </p:sp>
      <p:pic>
        <p:nvPicPr>
          <p:cNvPr id="10" name="Picture 3"/>
          <p:cNvPicPr>
            <a:picLocks noChangeAspect="1" noChangeArrowheads="1"/>
          </p:cNvPicPr>
          <p:nvPr/>
        </p:nvPicPr>
        <p:blipFill>
          <a:blip r:embed="rId4"/>
          <a:srcRect/>
          <a:stretch>
            <a:fillRect/>
          </a:stretch>
        </p:blipFill>
        <p:spPr bwMode="auto">
          <a:xfrm>
            <a:off x="3581400" y="1524000"/>
            <a:ext cx="1676400" cy="396240"/>
          </a:xfrm>
          <a:prstGeom prst="rect">
            <a:avLst/>
          </a:prstGeom>
          <a:noFill/>
          <a:ln w="9525">
            <a:noFill/>
            <a:miter lim="800000"/>
            <a:headEnd/>
            <a:tailEnd/>
          </a:ln>
          <a:effectLst/>
        </p:spPr>
      </p:pic>
      <p:cxnSp>
        <p:nvCxnSpPr>
          <p:cNvPr id="12" name="Straight Arrow Connector 11"/>
          <p:cNvCxnSpPr/>
          <p:nvPr/>
        </p:nvCxnSpPr>
        <p:spPr>
          <a:xfrm rot="5400000" flipH="1" flipV="1">
            <a:off x="3276600" y="2286000"/>
            <a:ext cx="304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33600" y="2590800"/>
            <a:ext cx="1447800" cy="369332"/>
          </a:xfrm>
          <a:prstGeom prst="rect">
            <a:avLst/>
          </a:prstGeom>
          <a:noFill/>
        </p:spPr>
        <p:txBody>
          <a:bodyPr wrap="square" rtlCol="0">
            <a:spAutoFit/>
          </a:bodyPr>
          <a:lstStyle/>
          <a:p>
            <a:pPr algn="r" rtl="1"/>
            <a:r>
              <a:rPr lang="fa-IR" dirty="0" smtClean="0">
                <a:cs typeface="B Nazanin" pitchFamily="2" charset="-78"/>
              </a:rPr>
              <a:t>عرض پین </a:t>
            </a:r>
            <a:r>
              <a:rPr lang="en-US" dirty="0" smtClean="0">
                <a:cs typeface="B Nazanin" pitchFamily="2" charset="-78"/>
              </a:rPr>
              <a:t>A</a:t>
            </a:r>
            <a:endParaRPr lang="en-US" dirty="0">
              <a:cs typeface="B Nazanin" pitchFamily="2" charset="-78"/>
            </a:endParaRPr>
          </a:p>
        </p:txBody>
      </p:sp>
      <p:cxnSp>
        <p:nvCxnSpPr>
          <p:cNvPr id="16" name="Straight Arrow Connector 15"/>
          <p:cNvCxnSpPr/>
          <p:nvPr/>
        </p:nvCxnSpPr>
        <p:spPr>
          <a:xfrm rot="16200000" flipV="1">
            <a:off x="4152900" y="2324100"/>
            <a:ext cx="457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2743200"/>
            <a:ext cx="914400" cy="369332"/>
          </a:xfrm>
          <a:prstGeom prst="rect">
            <a:avLst/>
          </a:prstGeom>
          <a:noFill/>
        </p:spPr>
        <p:txBody>
          <a:bodyPr wrap="square" rtlCol="0">
            <a:spAutoFit/>
          </a:bodyPr>
          <a:lstStyle/>
          <a:p>
            <a:r>
              <a:rPr lang="fa-IR" dirty="0" smtClean="0">
                <a:cs typeface="B Nazanin" pitchFamily="2" charset="-78"/>
              </a:rPr>
              <a:t>قطر کل</a:t>
            </a:r>
            <a:endParaRPr lang="en-US" dirty="0">
              <a:cs typeface="B Nazanin" pitchFamily="2" charset="-78"/>
            </a:endParaRPr>
          </a:p>
        </p:txBody>
      </p:sp>
      <p:cxnSp>
        <p:nvCxnSpPr>
          <p:cNvPr id="18" name="Straight Arrow Connector 17"/>
          <p:cNvCxnSpPr/>
          <p:nvPr/>
        </p:nvCxnSpPr>
        <p:spPr>
          <a:xfrm rot="16200000" flipV="1">
            <a:off x="5295900" y="2324100"/>
            <a:ext cx="457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10200" y="2667000"/>
            <a:ext cx="1066800" cy="369332"/>
          </a:xfrm>
          <a:prstGeom prst="rect">
            <a:avLst/>
          </a:prstGeom>
          <a:noFill/>
        </p:spPr>
        <p:txBody>
          <a:bodyPr wrap="square" rtlCol="0">
            <a:spAutoFit/>
          </a:bodyPr>
          <a:lstStyle/>
          <a:p>
            <a:r>
              <a:rPr lang="fa-IR" dirty="0" smtClean="0">
                <a:cs typeface="B Nazanin" pitchFamily="2" charset="-78"/>
              </a:rPr>
              <a:t>قطر سوراخ</a:t>
            </a:r>
            <a:endParaRPr lang="en-US" dirty="0">
              <a:cs typeface="B Nazanin" pitchFamily="2" charset="-78"/>
            </a:endParaRPr>
          </a:p>
        </p:txBody>
      </p:sp>
      <p:pic>
        <p:nvPicPr>
          <p:cNvPr id="18434" name="Picture 2"/>
          <p:cNvPicPr>
            <a:picLocks noChangeAspect="1" noChangeArrowheads="1"/>
          </p:cNvPicPr>
          <p:nvPr/>
        </p:nvPicPr>
        <p:blipFill>
          <a:blip r:embed="rId5"/>
          <a:srcRect/>
          <a:stretch>
            <a:fillRect/>
          </a:stretch>
        </p:blipFill>
        <p:spPr bwMode="auto">
          <a:xfrm>
            <a:off x="1524000" y="3119587"/>
            <a:ext cx="4962298" cy="3205013"/>
          </a:xfrm>
          <a:prstGeom prst="rect">
            <a:avLst/>
          </a:prstGeom>
          <a:noFill/>
          <a:ln w="9525">
            <a:noFill/>
            <a:miter lim="800000"/>
            <a:headEnd/>
            <a:tailEnd/>
          </a:ln>
          <a:effectLst/>
        </p:spPr>
      </p:pic>
      <p:sp>
        <p:nvSpPr>
          <p:cNvPr id="20" name="TextBox 19"/>
          <p:cNvSpPr txBox="1"/>
          <p:nvPr/>
        </p:nvSpPr>
        <p:spPr>
          <a:xfrm>
            <a:off x="5791200" y="2133600"/>
            <a:ext cx="762000" cy="369332"/>
          </a:xfrm>
          <a:prstGeom prst="rect">
            <a:avLst/>
          </a:prstGeom>
          <a:noFill/>
        </p:spPr>
        <p:txBody>
          <a:bodyPr wrap="square" rtlCol="0">
            <a:spAutoFit/>
          </a:bodyPr>
          <a:lstStyle/>
          <a:p>
            <a:r>
              <a:rPr lang="en-US" dirty="0" smtClean="0"/>
              <a:t>3/8 in</a:t>
            </a:r>
            <a:endParaRPr lang="en-US" dirty="0"/>
          </a:p>
        </p:txBody>
      </p:sp>
      <p:cxnSp>
        <p:nvCxnSpPr>
          <p:cNvPr id="22" name="Straight Arrow Connector 21"/>
          <p:cNvCxnSpPr>
            <a:stCxn id="20" idx="1"/>
          </p:cNvCxnSpPr>
          <p:nvPr/>
        </p:nvCxnSpPr>
        <p:spPr>
          <a:xfrm rot="10800000">
            <a:off x="5486400" y="2133600"/>
            <a:ext cx="30480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3124200" y="25908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ox(in)">
                                      <p:cBhvr>
                                        <p:cTn id="10" dur="500"/>
                                        <p:tgtEl>
                                          <p:spTgt spid="1638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4"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500"/>
                                        <p:tgtEl>
                                          <p:spTgt spid="1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ox(in)">
                                      <p:cBhvr>
                                        <p:cTn id="25" dur="500"/>
                                        <p:tgtEl>
                                          <p:spTgt spid="14"/>
                                        </p:tgtEl>
                                      </p:cBhvr>
                                    </p:animEffect>
                                  </p:childTnLst>
                                </p:cTn>
                              </p:par>
                              <p:par>
                                <p:cTn id="26" presetID="4"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par>
                                <p:cTn id="29" presetID="4"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ox(in)">
                                      <p:cBhvr>
                                        <p:cTn id="31" dur="500"/>
                                        <p:tgtEl>
                                          <p:spTgt spid="1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ox(in)">
                                      <p:cBhvr>
                                        <p:cTn id="34" dur="500"/>
                                        <p:tgtEl>
                                          <p:spTgt spid="17"/>
                                        </p:tgtEl>
                                      </p:cBhvr>
                                    </p:animEffect>
                                  </p:childTnLst>
                                </p:cTn>
                              </p:par>
                              <p:par>
                                <p:cTn id="35" presetID="4"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500"/>
                                        <p:tgtEl>
                                          <p:spTgt spid="18"/>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ox(in)">
                                      <p:cBhvr>
                                        <p:cTn id="40" dur="500"/>
                                        <p:tgtEl>
                                          <p:spTgt spid="1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ox(in)">
                                      <p:cBhvr>
                                        <p:cTn id="43" dur="500"/>
                                        <p:tgtEl>
                                          <p:spTgt spid="9"/>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8" grpId="0"/>
      <p:bldP spid="9" grpId="0"/>
      <p:bldP spid="14" grpId="0"/>
      <p:bldP spid="17"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676400" y="228600"/>
            <a:ext cx="7239000" cy="1754326"/>
          </a:xfrm>
          <a:prstGeom prst="rect">
            <a:avLst/>
          </a:prstGeom>
          <a:solidFill>
            <a:schemeClr val="accent1">
              <a:lumMod val="40000"/>
              <a:lumOff val="60000"/>
            </a:schemeClr>
          </a:solidFill>
        </p:spPr>
        <p:txBody>
          <a:bodyPr wrap="square" rtlCol="0">
            <a:spAutoFit/>
          </a:bodyPr>
          <a:lstStyle/>
          <a:p>
            <a:pPr algn="r" rtl="1">
              <a:lnSpc>
                <a:spcPct val="150000"/>
              </a:lnSpc>
            </a:pPr>
            <a:r>
              <a:rPr lang="fa-IR" sz="2400" b="1" dirty="0" smtClean="0">
                <a:cs typeface="B Nazanin" pitchFamily="2" charset="-78"/>
              </a:rPr>
              <a:t>د. تنش برشی میانگین در </a:t>
            </a:r>
            <a:r>
              <a:rPr lang="en-US" sz="2400" b="1" dirty="0" smtClean="0">
                <a:cs typeface="B Nazanin" pitchFamily="2" charset="-78"/>
              </a:rPr>
              <a:t>B</a:t>
            </a:r>
            <a:r>
              <a:rPr lang="fa-IR" sz="2400" b="1" dirty="0" smtClean="0">
                <a:cs typeface="B Nazanin" pitchFamily="2" charset="-78"/>
              </a:rPr>
              <a:t>: </a:t>
            </a:r>
            <a:r>
              <a:rPr lang="fa-IR" sz="2400" dirty="0" smtClean="0">
                <a:cs typeface="B Nazanin" pitchFamily="2" charset="-78"/>
              </a:rPr>
              <a:t>می دانیم که هر دو طرف بخش بالایی میله چسبیده است و نیروی برشی هر طرف </a:t>
            </a:r>
            <a:r>
              <a:rPr lang="en-US" sz="2000" dirty="0" smtClean="0">
                <a:latin typeface="Times New Roman" pitchFamily="18" charset="0"/>
                <a:cs typeface="Times New Roman" pitchFamily="18" charset="0"/>
              </a:rPr>
              <a:t>F</a:t>
            </a:r>
            <a:r>
              <a:rPr lang="en-US" sz="2000" baseline="-25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 750/2= 375</a:t>
            </a:r>
            <a:r>
              <a:rPr lang="fa-IR" sz="2400" dirty="0" smtClean="0">
                <a:cs typeface="B Nazanin" pitchFamily="2" charset="-78"/>
              </a:rPr>
              <a:t>. پس تنش برشی میانگین در هر طرف برابر است با</a:t>
            </a:r>
            <a:r>
              <a:rPr lang="fa-IR" sz="2400" b="1" dirty="0" smtClean="0">
                <a:cs typeface="B Nazanin" pitchFamily="2" charset="-78"/>
              </a:rPr>
              <a:t>: </a:t>
            </a:r>
            <a:endParaRPr lang="en-US" sz="2400" b="1" dirty="0">
              <a:cs typeface="B Nazanin" pitchFamily="2" charset="-78"/>
            </a:endParaRPr>
          </a:p>
        </p:txBody>
      </p:sp>
      <p:pic>
        <p:nvPicPr>
          <p:cNvPr id="17410" name="Picture 2"/>
          <p:cNvPicPr>
            <a:picLocks noChangeAspect="1" noChangeArrowheads="1"/>
          </p:cNvPicPr>
          <p:nvPr/>
        </p:nvPicPr>
        <p:blipFill>
          <a:blip r:embed="rId3"/>
          <a:srcRect/>
          <a:stretch>
            <a:fillRect/>
          </a:stretch>
        </p:blipFill>
        <p:spPr bwMode="auto">
          <a:xfrm>
            <a:off x="609600" y="2133600"/>
            <a:ext cx="1171575" cy="781050"/>
          </a:xfrm>
          <a:prstGeom prst="rect">
            <a:avLst/>
          </a:prstGeom>
          <a:noFill/>
          <a:ln w="9525">
            <a:noFill/>
            <a:miter lim="800000"/>
            <a:headEnd/>
            <a:tailEnd/>
          </a:ln>
          <a:effectLst/>
        </p:spPr>
      </p:pic>
      <p:sp>
        <p:nvSpPr>
          <p:cNvPr id="5" name="TextBox 4"/>
          <p:cNvSpPr txBox="1"/>
          <p:nvPr/>
        </p:nvSpPr>
        <p:spPr>
          <a:xfrm>
            <a:off x="685800" y="2514600"/>
            <a:ext cx="304800" cy="369332"/>
          </a:xfrm>
          <a:prstGeom prst="rect">
            <a:avLst/>
          </a:prstGeom>
          <a:noFill/>
        </p:spPr>
        <p:txBody>
          <a:bodyPr wrap="square" rtlCol="0">
            <a:spAutoFit/>
          </a:bodyPr>
          <a:lstStyle/>
          <a:p>
            <a:r>
              <a:rPr lang="en-US" dirty="0" smtClean="0"/>
              <a:t>B</a:t>
            </a:r>
            <a:endParaRPr lang="en-US" dirty="0"/>
          </a:p>
        </p:txBody>
      </p:sp>
      <p:sp>
        <p:nvSpPr>
          <p:cNvPr id="6" name="TextBox 5"/>
          <p:cNvSpPr txBox="1"/>
          <p:nvPr/>
        </p:nvSpPr>
        <p:spPr>
          <a:xfrm>
            <a:off x="1371600" y="2209800"/>
            <a:ext cx="228600" cy="276999"/>
          </a:xfrm>
          <a:prstGeom prst="rect">
            <a:avLst/>
          </a:prstGeom>
          <a:noFill/>
        </p:spPr>
        <p:txBody>
          <a:bodyPr wrap="square" rtlCol="0">
            <a:spAutoFit/>
          </a:bodyPr>
          <a:lstStyle/>
          <a:p>
            <a:r>
              <a:rPr lang="en-US" baseline="-25000" dirty="0" smtClean="0"/>
              <a:t>1</a:t>
            </a:r>
            <a:endParaRPr lang="en-US" baseline="-25000" dirty="0"/>
          </a:p>
        </p:txBody>
      </p:sp>
      <p:sp>
        <p:nvSpPr>
          <p:cNvPr id="7" name="TextBox 6"/>
          <p:cNvSpPr txBox="1"/>
          <p:nvPr/>
        </p:nvSpPr>
        <p:spPr>
          <a:xfrm>
            <a:off x="1752600" y="2286000"/>
            <a:ext cx="304800" cy="369332"/>
          </a:xfrm>
          <a:prstGeom prst="rect">
            <a:avLst/>
          </a:prstGeom>
          <a:noFill/>
        </p:spPr>
        <p:txBody>
          <a:bodyPr wrap="square" rtlCol="0">
            <a:spAutoFit/>
          </a:bodyPr>
          <a:lstStyle/>
          <a:p>
            <a:r>
              <a:rPr lang="en-US" dirty="0" smtClean="0"/>
              <a:t>=</a:t>
            </a:r>
            <a:endParaRPr lang="en-US" dirty="0"/>
          </a:p>
        </p:txBody>
      </p:sp>
      <p:pic>
        <p:nvPicPr>
          <p:cNvPr id="8" name="Picture 3"/>
          <p:cNvPicPr>
            <a:picLocks noChangeAspect="1" noChangeArrowheads="1"/>
          </p:cNvPicPr>
          <p:nvPr/>
        </p:nvPicPr>
        <p:blipFill>
          <a:blip r:embed="rId4"/>
          <a:srcRect/>
          <a:stretch>
            <a:fillRect/>
          </a:stretch>
        </p:blipFill>
        <p:spPr bwMode="auto">
          <a:xfrm>
            <a:off x="2209800" y="2286000"/>
            <a:ext cx="1219200" cy="396240"/>
          </a:xfrm>
          <a:prstGeom prst="rect">
            <a:avLst/>
          </a:prstGeom>
          <a:noFill/>
          <a:ln w="9525">
            <a:noFill/>
            <a:miter lim="800000"/>
            <a:headEnd/>
            <a:tailEnd/>
          </a:ln>
          <a:effectLst/>
        </p:spPr>
      </p:pic>
      <p:sp>
        <p:nvSpPr>
          <p:cNvPr id="9" name="TextBox 8"/>
          <p:cNvSpPr txBox="1"/>
          <p:nvPr/>
        </p:nvSpPr>
        <p:spPr>
          <a:xfrm>
            <a:off x="2362200" y="1981200"/>
            <a:ext cx="1447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375 lb</a:t>
            </a:r>
            <a:endParaRPr lang="en-US" dirty="0">
              <a:latin typeface="Times New Roman" pitchFamily="18" charset="0"/>
              <a:cs typeface="Times New Roman" pitchFamily="18" charset="0"/>
            </a:endParaRPr>
          </a:p>
        </p:txBody>
      </p:sp>
      <p:sp>
        <p:nvSpPr>
          <p:cNvPr id="10" name="TextBox 9"/>
          <p:cNvSpPr txBox="1"/>
          <p:nvPr/>
        </p:nvSpPr>
        <p:spPr>
          <a:xfrm>
            <a:off x="2057400" y="2514600"/>
            <a:ext cx="1828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(1.25 in)(1.75 in)</a:t>
            </a:r>
            <a:endParaRPr lang="en-US" dirty="0">
              <a:latin typeface="Times New Roman" pitchFamily="18" charset="0"/>
              <a:cs typeface="Times New Roman" pitchFamily="18" charset="0"/>
            </a:endParaRPr>
          </a:p>
        </p:txBody>
      </p:sp>
      <p:sp>
        <p:nvSpPr>
          <p:cNvPr id="11" name="TextBox 10"/>
          <p:cNvSpPr txBox="1"/>
          <p:nvPr/>
        </p:nvSpPr>
        <p:spPr>
          <a:xfrm>
            <a:off x="3581400" y="2209800"/>
            <a:ext cx="17526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 171.4 psi</a:t>
            </a:r>
            <a:endParaRPr lang="en-US" dirty="0">
              <a:latin typeface="Times New Roman" pitchFamily="18" charset="0"/>
              <a:cs typeface="Times New Roman" pitchFamily="18" charset="0"/>
            </a:endParaRPr>
          </a:p>
        </p:txBody>
      </p:sp>
      <p:cxnSp>
        <p:nvCxnSpPr>
          <p:cNvPr id="13" name="Straight Arrow Connector 12"/>
          <p:cNvCxnSpPr>
            <a:stCxn id="14" idx="0"/>
          </p:cNvCxnSpPr>
          <p:nvPr/>
        </p:nvCxnSpPr>
        <p:spPr>
          <a:xfrm rot="5400000" flipH="1" flipV="1">
            <a:off x="2000250" y="2914650"/>
            <a:ext cx="3810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00200" y="3276600"/>
            <a:ext cx="838200" cy="369332"/>
          </a:xfrm>
          <a:prstGeom prst="rect">
            <a:avLst/>
          </a:prstGeom>
          <a:noFill/>
        </p:spPr>
        <p:txBody>
          <a:bodyPr wrap="square" rtlCol="0">
            <a:spAutoFit/>
          </a:bodyPr>
          <a:lstStyle/>
          <a:p>
            <a:pPr algn="ctr"/>
            <a:r>
              <a:rPr lang="fa-IR" dirty="0" smtClean="0">
                <a:cs typeface="B Nazanin" pitchFamily="2" charset="-78"/>
              </a:rPr>
              <a:t>عرض</a:t>
            </a:r>
            <a:endParaRPr lang="en-US" dirty="0">
              <a:cs typeface="B Nazanin" pitchFamily="2" charset="-78"/>
            </a:endParaRPr>
          </a:p>
        </p:txBody>
      </p:sp>
      <p:cxnSp>
        <p:nvCxnSpPr>
          <p:cNvPr id="16" name="Straight Arrow Connector 15"/>
          <p:cNvCxnSpPr/>
          <p:nvPr/>
        </p:nvCxnSpPr>
        <p:spPr>
          <a:xfrm rot="16200000" flipV="1">
            <a:off x="3200400" y="2971800"/>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00400" y="3352800"/>
            <a:ext cx="762000" cy="369332"/>
          </a:xfrm>
          <a:prstGeom prst="rect">
            <a:avLst/>
          </a:prstGeom>
          <a:noFill/>
        </p:spPr>
        <p:txBody>
          <a:bodyPr wrap="square" rtlCol="0">
            <a:spAutoFit/>
          </a:bodyPr>
          <a:lstStyle/>
          <a:p>
            <a:pPr algn="ctr" rtl="1"/>
            <a:r>
              <a:rPr lang="fa-IR" dirty="0" smtClean="0">
                <a:cs typeface="B Nazanin" pitchFamily="2" charset="-78"/>
              </a:rPr>
              <a:t>طول</a:t>
            </a:r>
            <a:endParaRPr lang="en-US" dirty="0">
              <a:cs typeface="B Nazanin" pitchFamily="2" charset="-78"/>
            </a:endParaRPr>
          </a:p>
        </p:txBody>
      </p:sp>
      <p:sp>
        <p:nvSpPr>
          <p:cNvPr id="19" name="TextBox 18"/>
          <p:cNvSpPr txBox="1"/>
          <p:nvPr/>
        </p:nvSpPr>
        <p:spPr>
          <a:xfrm>
            <a:off x="0" y="3657600"/>
            <a:ext cx="9144000" cy="830997"/>
          </a:xfrm>
          <a:prstGeom prst="rect">
            <a:avLst/>
          </a:prstGeom>
          <a:solidFill>
            <a:schemeClr val="accent1">
              <a:lumMod val="40000"/>
              <a:lumOff val="60000"/>
            </a:schemeClr>
          </a:solidFill>
        </p:spPr>
        <p:txBody>
          <a:bodyPr wrap="square" rtlCol="0">
            <a:spAutoFit/>
          </a:bodyPr>
          <a:lstStyle/>
          <a:p>
            <a:pPr algn="r" rtl="1"/>
            <a:r>
              <a:rPr lang="fa-IR" sz="2400" dirty="0" smtClean="0">
                <a:cs typeface="B Nazanin" pitchFamily="2" charset="-78"/>
              </a:rPr>
              <a:t>ه: </a:t>
            </a:r>
            <a:r>
              <a:rPr lang="fa-IR" sz="2400" b="1" dirty="0" smtClean="0">
                <a:cs typeface="B Nazanin" pitchFamily="2" charset="-78"/>
              </a:rPr>
              <a:t>تنش تکیه گاهی در نقطه </a:t>
            </a:r>
            <a:r>
              <a:rPr lang="en-US" sz="2400" b="1" dirty="0" smtClean="0">
                <a:latin typeface="Times New Roman" pitchFamily="18" charset="0"/>
                <a:cs typeface="Times New Roman" pitchFamily="18" charset="0"/>
              </a:rPr>
              <a:t>C</a:t>
            </a:r>
            <a:r>
              <a:rPr lang="fa-IR" sz="2400" b="1" dirty="0" smtClean="0">
                <a:cs typeface="B Nazanin" pitchFamily="2" charset="-78"/>
              </a:rPr>
              <a:t> از میله</a:t>
            </a:r>
            <a:r>
              <a:rPr lang="fa-IR" sz="2400" dirty="0" smtClean="0">
                <a:cs typeface="B Nazanin" pitchFamily="2" charset="-78"/>
              </a:rPr>
              <a:t>: در هر بخش از میله </a:t>
            </a:r>
            <a:r>
              <a:rPr lang="en-US" sz="2400" dirty="0" smtClean="0">
                <a:latin typeface="Times New Roman" pitchFamily="18" charset="0"/>
                <a:cs typeface="Times New Roman" pitchFamily="18" charset="0"/>
              </a:rPr>
              <a:t>F</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375lb</a:t>
            </a:r>
            <a:r>
              <a:rPr lang="fa-IR" sz="2400" dirty="0" smtClean="0">
                <a:cs typeface="B Nazanin" pitchFamily="2" charset="-78"/>
              </a:rPr>
              <a:t> و مساحت تکیه گاهی اسمی برابر است با </a:t>
            </a:r>
            <a:r>
              <a:rPr lang="en-US" sz="2400" dirty="0" smtClean="0">
                <a:latin typeface="Times New Roman" pitchFamily="18" charset="0"/>
                <a:cs typeface="Times New Roman" pitchFamily="18" charset="0"/>
              </a:rPr>
              <a:t>0.25×0.25</a:t>
            </a:r>
            <a:endParaRPr lang="en-US" sz="2400" dirty="0">
              <a:latin typeface="Times New Roman" pitchFamily="18" charset="0"/>
              <a:cs typeface="Times New Roman" pitchFamily="18" charset="0"/>
            </a:endParaRPr>
          </a:p>
        </p:txBody>
      </p:sp>
      <p:pic>
        <p:nvPicPr>
          <p:cNvPr id="17411" name="Picture 3"/>
          <p:cNvPicPr>
            <a:picLocks noChangeAspect="1" noChangeArrowheads="1"/>
          </p:cNvPicPr>
          <p:nvPr/>
        </p:nvPicPr>
        <p:blipFill>
          <a:blip r:embed="rId5"/>
          <a:srcRect/>
          <a:stretch>
            <a:fillRect/>
          </a:stretch>
        </p:blipFill>
        <p:spPr bwMode="auto">
          <a:xfrm>
            <a:off x="0" y="4419600"/>
            <a:ext cx="1343025" cy="876300"/>
          </a:xfrm>
          <a:prstGeom prst="rect">
            <a:avLst/>
          </a:prstGeom>
          <a:noFill/>
          <a:ln w="9525">
            <a:noFill/>
            <a:miter lim="800000"/>
            <a:headEnd/>
            <a:tailEnd/>
          </a:ln>
          <a:effectLst/>
        </p:spPr>
      </p:pic>
      <p:sp>
        <p:nvSpPr>
          <p:cNvPr id="21" name="TextBox 20"/>
          <p:cNvSpPr txBox="1"/>
          <p:nvPr/>
        </p:nvSpPr>
        <p:spPr>
          <a:xfrm>
            <a:off x="990600" y="4572000"/>
            <a:ext cx="228600" cy="276999"/>
          </a:xfrm>
          <a:prstGeom prst="rect">
            <a:avLst/>
          </a:prstGeom>
          <a:noFill/>
        </p:spPr>
        <p:txBody>
          <a:bodyPr wrap="square" rtlCol="0">
            <a:spAutoFit/>
          </a:bodyPr>
          <a:lstStyle/>
          <a:p>
            <a:r>
              <a:rPr lang="en-US" baseline="-25000" dirty="0" smtClean="0"/>
              <a:t>1</a:t>
            </a:r>
            <a:endParaRPr lang="en-US" baseline="-25000" dirty="0"/>
          </a:p>
        </p:txBody>
      </p:sp>
      <p:sp>
        <p:nvSpPr>
          <p:cNvPr id="22" name="TextBox 21"/>
          <p:cNvSpPr txBox="1"/>
          <p:nvPr/>
        </p:nvSpPr>
        <p:spPr>
          <a:xfrm>
            <a:off x="1295400" y="4724400"/>
            <a:ext cx="457200" cy="369332"/>
          </a:xfrm>
          <a:prstGeom prst="rect">
            <a:avLst/>
          </a:prstGeom>
          <a:noFill/>
        </p:spPr>
        <p:txBody>
          <a:bodyPr wrap="square" rtlCol="0">
            <a:spAutoFit/>
          </a:bodyPr>
          <a:lstStyle/>
          <a:p>
            <a:r>
              <a:rPr lang="en-US" dirty="0" smtClean="0"/>
              <a:t>=</a:t>
            </a:r>
            <a:endParaRPr lang="en-US" dirty="0"/>
          </a:p>
        </p:txBody>
      </p:sp>
      <p:pic>
        <p:nvPicPr>
          <p:cNvPr id="24" name="Picture 3"/>
          <p:cNvPicPr>
            <a:picLocks noChangeAspect="1" noChangeArrowheads="1"/>
          </p:cNvPicPr>
          <p:nvPr/>
        </p:nvPicPr>
        <p:blipFill>
          <a:blip r:embed="rId4"/>
          <a:srcRect/>
          <a:stretch>
            <a:fillRect/>
          </a:stretch>
        </p:blipFill>
        <p:spPr bwMode="auto">
          <a:xfrm>
            <a:off x="1981200" y="4800600"/>
            <a:ext cx="1219200" cy="396240"/>
          </a:xfrm>
          <a:prstGeom prst="rect">
            <a:avLst/>
          </a:prstGeom>
          <a:noFill/>
          <a:ln w="9525">
            <a:noFill/>
            <a:miter lim="800000"/>
            <a:headEnd/>
            <a:tailEnd/>
          </a:ln>
          <a:effectLst/>
        </p:spPr>
      </p:pic>
      <p:sp>
        <p:nvSpPr>
          <p:cNvPr id="25" name="TextBox 24"/>
          <p:cNvSpPr txBox="1"/>
          <p:nvPr/>
        </p:nvSpPr>
        <p:spPr>
          <a:xfrm>
            <a:off x="1981200" y="4572000"/>
            <a:ext cx="10668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375</a:t>
            </a:r>
            <a:endParaRPr lang="en-US" dirty="0">
              <a:latin typeface="Times New Roman" pitchFamily="18" charset="0"/>
              <a:cs typeface="Times New Roman" pitchFamily="18" charset="0"/>
            </a:endParaRPr>
          </a:p>
        </p:txBody>
      </p:sp>
      <p:sp>
        <p:nvSpPr>
          <p:cNvPr id="26" name="TextBox 25"/>
          <p:cNvSpPr txBox="1"/>
          <p:nvPr/>
        </p:nvSpPr>
        <p:spPr>
          <a:xfrm>
            <a:off x="1905000" y="5105400"/>
            <a:ext cx="12192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0.0625</a:t>
            </a:r>
            <a:endParaRPr lang="en-US" dirty="0">
              <a:latin typeface="Times New Roman" pitchFamily="18" charset="0"/>
              <a:cs typeface="Times New Roman" pitchFamily="18" charset="0"/>
            </a:endParaRPr>
          </a:p>
        </p:txBody>
      </p:sp>
      <p:sp>
        <p:nvSpPr>
          <p:cNvPr id="27" name="TextBox 26"/>
          <p:cNvSpPr txBox="1"/>
          <p:nvPr/>
        </p:nvSpPr>
        <p:spPr>
          <a:xfrm>
            <a:off x="3276600" y="4800600"/>
            <a:ext cx="1295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6000 psi</a:t>
            </a:r>
            <a:endParaRPr lang="en-US" dirty="0">
              <a:latin typeface="Times New Roman" pitchFamily="18" charset="0"/>
              <a:cs typeface="Times New Roman" pitchFamily="18" charset="0"/>
            </a:endParaRPr>
          </a:p>
        </p:txBody>
      </p:sp>
      <p:sp>
        <p:nvSpPr>
          <p:cNvPr id="28" name="TextBox 27"/>
          <p:cNvSpPr txBox="1"/>
          <p:nvPr/>
        </p:nvSpPr>
        <p:spPr>
          <a:xfrm>
            <a:off x="5486400" y="4724400"/>
            <a:ext cx="3200400" cy="646331"/>
          </a:xfrm>
          <a:prstGeom prst="rect">
            <a:avLst/>
          </a:prstGeom>
          <a:noFill/>
        </p:spPr>
        <p:txBody>
          <a:bodyPr wrap="square" rtlCol="0">
            <a:spAutoFit/>
          </a:bodyPr>
          <a:lstStyle/>
          <a:p>
            <a:pPr algn="r" rtl="1"/>
            <a:r>
              <a:rPr lang="fa-IR" dirty="0" smtClean="0">
                <a:solidFill>
                  <a:srgbClr val="FF0000"/>
                </a:solidFill>
                <a:cs typeface="B Nazanin" pitchFamily="2" charset="-78"/>
              </a:rPr>
              <a:t>تصویر تکیه گاه درنظر گرفته می شود. تصویر استوانه= مربع............مثل تصویر مداد </a:t>
            </a:r>
            <a:endParaRPr lang="en-US" dirty="0">
              <a:solidFill>
                <a:srgbClr val="FF0000"/>
              </a:solidFill>
              <a:cs typeface="B Nazanin" pitchFamily="2" charset="-78"/>
            </a:endParaRPr>
          </a:p>
        </p:txBody>
      </p:sp>
      <p:pic>
        <p:nvPicPr>
          <p:cNvPr id="19458" name="Picture 2"/>
          <p:cNvPicPr>
            <a:picLocks noChangeAspect="1" noChangeArrowheads="1"/>
          </p:cNvPicPr>
          <p:nvPr/>
        </p:nvPicPr>
        <p:blipFill>
          <a:blip r:embed="rId6"/>
          <a:srcRect/>
          <a:stretch>
            <a:fillRect/>
          </a:stretch>
        </p:blipFill>
        <p:spPr bwMode="auto">
          <a:xfrm>
            <a:off x="304800" y="5334000"/>
            <a:ext cx="3200400" cy="1524000"/>
          </a:xfrm>
          <a:prstGeom prst="rect">
            <a:avLst/>
          </a:prstGeom>
          <a:noFill/>
          <a:ln w="9525">
            <a:noFill/>
            <a:miter lim="800000"/>
            <a:headEnd/>
            <a:tailEnd/>
          </a:ln>
          <a:effectLst/>
        </p:spPr>
      </p:pic>
      <p:sp>
        <p:nvSpPr>
          <p:cNvPr id="29" name="TextBox 28"/>
          <p:cNvSpPr txBox="1"/>
          <p:nvPr/>
        </p:nvSpPr>
        <p:spPr>
          <a:xfrm>
            <a:off x="4800600" y="2743200"/>
            <a:ext cx="1600200" cy="369332"/>
          </a:xfrm>
          <a:prstGeom prst="rect">
            <a:avLst/>
          </a:prstGeom>
          <a:noFill/>
        </p:spPr>
        <p:txBody>
          <a:bodyPr wrap="square" rtlCol="0">
            <a:spAutoFit/>
          </a:bodyPr>
          <a:lstStyle/>
          <a:p>
            <a:pPr algn="ctr"/>
            <a:r>
              <a:rPr lang="fa-IR" b="1" dirty="0" smtClean="0">
                <a:cs typeface="B Nazanin" pitchFamily="2" charset="-78"/>
              </a:rPr>
              <a:t>شکل مسئله</a:t>
            </a:r>
            <a:endParaRPr lang="en-US" b="1" dirty="0">
              <a:cs typeface="B Nazanin" pitchFamily="2" charset="-78"/>
            </a:endParaRPr>
          </a:p>
        </p:txBody>
      </p:sp>
      <p:sp>
        <p:nvSpPr>
          <p:cNvPr id="30" name="Right Arrow 29"/>
          <p:cNvSpPr/>
          <p:nvPr/>
        </p:nvSpPr>
        <p:spPr>
          <a:xfrm>
            <a:off x="3886200" y="2743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box(in)">
                                      <p:cBhvr>
                                        <p:cTn id="91" dur="500"/>
                                        <p:tgtEl>
                                          <p:spTgt spid="22"/>
                                        </p:tgtEl>
                                      </p:cBhvr>
                                    </p:animEffect>
                                  </p:childTnLst>
                                </p:cTn>
                              </p:par>
                              <p:par>
                                <p:cTn id="92" presetID="4" presetClass="entr" presetSubtype="16" fill="hold" nodeType="withEffect">
                                  <p:stCondLst>
                                    <p:cond delay="0"/>
                                  </p:stCondLst>
                                  <p:childTnLst>
                                    <p:set>
                                      <p:cBhvr>
                                        <p:cTn id="93" dur="1" fill="hold">
                                          <p:stCondLst>
                                            <p:cond delay="0"/>
                                          </p:stCondLst>
                                        </p:cTn>
                                        <p:tgtEl>
                                          <p:spTgt spid="17411"/>
                                        </p:tgtEl>
                                        <p:attrNameLst>
                                          <p:attrName>style.visibility</p:attrName>
                                        </p:attrNameLst>
                                      </p:cBhvr>
                                      <p:to>
                                        <p:strVal val="visible"/>
                                      </p:to>
                                    </p:set>
                                    <p:animEffect transition="in" filter="box(in)">
                                      <p:cBhvr>
                                        <p:cTn id="94" dur="500"/>
                                        <p:tgtEl>
                                          <p:spTgt spid="17411"/>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ox(in)">
                                      <p:cBhvr>
                                        <p:cTn id="97" dur="500"/>
                                        <p:tgtEl>
                                          <p:spTgt spid="25"/>
                                        </p:tgtEl>
                                      </p:cBhvr>
                                    </p:animEffect>
                                  </p:childTnLst>
                                </p:cTn>
                              </p:par>
                              <p:par>
                                <p:cTn id="98" presetID="4" presetClass="entr" presetSubtype="16"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box(in)">
                                      <p:cBhvr>
                                        <p:cTn id="100" dur="500"/>
                                        <p:tgtEl>
                                          <p:spTgt spid="26"/>
                                        </p:tgtEl>
                                      </p:cBhvr>
                                    </p:animEffect>
                                  </p:childTnLst>
                                </p:cTn>
                              </p:par>
                              <p:par>
                                <p:cTn id="101" presetID="4" presetClass="entr" presetSubtype="16"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box(in)">
                                      <p:cBhvr>
                                        <p:cTn id="103" dur="500"/>
                                        <p:tgtEl>
                                          <p:spTgt spid="27"/>
                                        </p:tgtEl>
                                      </p:cBhvr>
                                    </p:animEffect>
                                  </p:childTnLst>
                                </p:cTn>
                              </p:par>
                              <p:par>
                                <p:cTn id="104" presetID="4" presetClass="entr" presetSubtype="16"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box(in)">
                                      <p:cBhvr>
                                        <p:cTn id="106" dur="500"/>
                                        <p:tgtEl>
                                          <p:spTgt spid="28"/>
                                        </p:tgtEl>
                                      </p:cBhvr>
                                    </p:animEffect>
                                  </p:childTnLst>
                                </p:cTn>
                              </p:par>
                              <p:par>
                                <p:cTn id="107" presetID="42"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anim calcmode="lin" valueType="num">
                                      <p:cBhvr>
                                        <p:cTn id="110" dur="500" fill="hold"/>
                                        <p:tgtEl>
                                          <p:spTgt spid="24"/>
                                        </p:tgtEl>
                                        <p:attrNameLst>
                                          <p:attrName>ppt_x</p:attrName>
                                        </p:attrNameLst>
                                      </p:cBhvr>
                                      <p:tavLst>
                                        <p:tav tm="0">
                                          <p:val>
                                            <p:strVal val="#ppt_x"/>
                                          </p:val>
                                        </p:tav>
                                        <p:tav tm="100000">
                                          <p:val>
                                            <p:strVal val="#ppt_x"/>
                                          </p:val>
                                        </p:tav>
                                      </p:tavLst>
                                    </p:anim>
                                    <p:anim calcmode="lin" valueType="num">
                                      <p:cBhvr>
                                        <p:cTn id="111" dur="500" fill="hold"/>
                                        <p:tgtEl>
                                          <p:spTgt spid="24"/>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anim calcmode="lin" valueType="num">
                                      <p:cBhvr>
                                        <p:cTn id="115" dur="500" fill="hold"/>
                                        <p:tgtEl>
                                          <p:spTgt spid="21"/>
                                        </p:tgtEl>
                                        <p:attrNameLst>
                                          <p:attrName>ppt_x</p:attrName>
                                        </p:attrNameLst>
                                      </p:cBhvr>
                                      <p:tavLst>
                                        <p:tav tm="0">
                                          <p:val>
                                            <p:strVal val="#ppt_x"/>
                                          </p:val>
                                        </p:tav>
                                        <p:tav tm="100000">
                                          <p:val>
                                            <p:strVal val="#ppt_x"/>
                                          </p:val>
                                        </p:tav>
                                      </p:tavLst>
                                    </p:anim>
                                    <p:anim calcmode="lin" valueType="num">
                                      <p:cBhvr>
                                        <p:cTn id="1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9" grpId="0"/>
      <p:bldP spid="10" grpId="0"/>
      <p:bldP spid="11" grpId="0"/>
      <p:bldP spid="14" grpId="0"/>
      <p:bldP spid="17" grpId="0"/>
      <p:bldP spid="19" grpId="0" animBg="1"/>
      <p:bldP spid="21" grpId="0"/>
      <p:bldP spid="22" grpId="0"/>
      <p:bldP spid="25" grpId="0"/>
      <p:bldP spid="26" grpId="0"/>
      <p:bldP spid="27" grpId="0"/>
      <p:bldP spid="28" grpId="0"/>
      <p:bldP spid="29"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381000"/>
            <a:ext cx="5791200" cy="523220"/>
          </a:xfrm>
          <a:prstGeom prst="rect">
            <a:avLst/>
          </a:prstGeom>
          <a:solidFill>
            <a:schemeClr val="accent4">
              <a:lumMod val="75000"/>
            </a:schemeClr>
          </a:solidFill>
        </p:spPr>
        <p:txBody>
          <a:bodyPr wrap="square" rtlCol="0">
            <a:spAutoFit/>
          </a:bodyPr>
          <a:lstStyle/>
          <a:p>
            <a:pPr algn="r" rtl="1"/>
            <a:r>
              <a:rPr lang="fa-IR" sz="2800" b="1" dirty="0" smtClean="0">
                <a:solidFill>
                  <a:schemeClr val="bg1"/>
                </a:solidFill>
                <a:cs typeface="B Nazanin" pitchFamily="2" charset="-78"/>
              </a:rPr>
              <a:t>تنش عمود بر صفحه در بارگذاری محوری</a:t>
            </a:r>
            <a:endParaRPr lang="en-US" sz="2800" b="1" dirty="0">
              <a:solidFill>
                <a:schemeClr val="bg1"/>
              </a:solidFill>
              <a:cs typeface="B Nazanin" pitchFamily="2" charset="-78"/>
            </a:endParaRPr>
          </a:p>
        </p:txBody>
      </p:sp>
      <p:pic>
        <p:nvPicPr>
          <p:cNvPr id="27650" name="Picture 2"/>
          <p:cNvPicPr>
            <a:picLocks noChangeAspect="1" noChangeArrowheads="1"/>
          </p:cNvPicPr>
          <p:nvPr/>
        </p:nvPicPr>
        <p:blipFill>
          <a:blip r:embed="rId2"/>
          <a:srcRect/>
          <a:stretch>
            <a:fillRect/>
          </a:stretch>
        </p:blipFill>
        <p:spPr bwMode="auto">
          <a:xfrm>
            <a:off x="228600" y="1143000"/>
            <a:ext cx="3810000" cy="5029200"/>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a:srcRect/>
          <a:stretch>
            <a:fillRect/>
          </a:stretch>
        </p:blipFill>
        <p:spPr bwMode="auto">
          <a:xfrm>
            <a:off x="4191000" y="2286000"/>
            <a:ext cx="4752975"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1000"/>
                                        <p:tgtEl>
                                          <p:spTgt spid="27650"/>
                                        </p:tgtEl>
                                      </p:cBhvr>
                                    </p:animEffect>
                                    <p:anim calcmode="lin" valueType="num">
                                      <p:cBhvr>
                                        <p:cTn id="13" dur="1000" fill="hold"/>
                                        <p:tgtEl>
                                          <p:spTgt spid="27650"/>
                                        </p:tgtEl>
                                        <p:attrNameLst>
                                          <p:attrName>ppt_x</p:attrName>
                                        </p:attrNameLst>
                                      </p:cBhvr>
                                      <p:tavLst>
                                        <p:tav tm="0">
                                          <p:val>
                                            <p:strVal val="#ppt_x"/>
                                          </p:val>
                                        </p:tav>
                                        <p:tav tm="100000">
                                          <p:val>
                                            <p:strVal val="#ppt_x"/>
                                          </p:val>
                                        </p:tav>
                                      </p:tavLst>
                                    </p:anim>
                                    <p:anim calcmode="lin" valueType="num">
                                      <p:cBhvr>
                                        <p:cTn id="14"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651"/>
                                        </p:tgtEl>
                                        <p:attrNameLst>
                                          <p:attrName>style.visibility</p:attrName>
                                        </p:attrNameLst>
                                      </p:cBhvr>
                                      <p:to>
                                        <p:strVal val="visible"/>
                                      </p:to>
                                    </p:set>
                                    <p:animEffect transition="in" filter="fade">
                                      <p:cBhvr>
                                        <p:cTn id="19" dur="1000"/>
                                        <p:tgtEl>
                                          <p:spTgt spid="27651"/>
                                        </p:tgtEl>
                                      </p:cBhvr>
                                    </p:animEffect>
                                    <p:anim calcmode="lin" valueType="num">
                                      <p:cBhvr>
                                        <p:cTn id="20" dur="1000" fill="hold"/>
                                        <p:tgtEl>
                                          <p:spTgt spid="27651"/>
                                        </p:tgtEl>
                                        <p:attrNameLst>
                                          <p:attrName>ppt_x</p:attrName>
                                        </p:attrNameLst>
                                      </p:cBhvr>
                                      <p:tavLst>
                                        <p:tav tm="0">
                                          <p:val>
                                            <p:strVal val="#ppt_x"/>
                                          </p:val>
                                        </p:tav>
                                        <p:tav tm="100000">
                                          <p:val>
                                            <p:strVal val="#ppt_x"/>
                                          </p:val>
                                        </p:tav>
                                      </p:tavLst>
                                    </p:anim>
                                    <p:anim calcmode="lin" valueType="num">
                                      <p:cBhvr>
                                        <p:cTn id="21" dur="1000" fill="hold"/>
                                        <p:tgtEl>
                                          <p:spTgt spid="27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381000"/>
            <a:ext cx="5791200" cy="523220"/>
          </a:xfrm>
          <a:prstGeom prst="rect">
            <a:avLst/>
          </a:prstGeom>
          <a:solidFill>
            <a:schemeClr val="accent4">
              <a:lumMod val="75000"/>
            </a:schemeClr>
          </a:solidFill>
        </p:spPr>
        <p:txBody>
          <a:bodyPr wrap="square" rtlCol="0">
            <a:spAutoFit/>
          </a:bodyPr>
          <a:lstStyle/>
          <a:p>
            <a:pPr algn="r" rtl="1"/>
            <a:r>
              <a:rPr lang="fa-IR" sz="2800" b="1" dirty="0" smtClean="0">
                <a:solidFill>
                  <a:schemeClr val="bg1"/>
                </a:solidFill>
                <a:cs typeface="B Nazanin" pitchFamily="2" charset="-78"/>
              </a:rPr>
              <a:t>تنش وارد بر صفحه مایل در بارگذاری محوری</a:t>
            </a:r>
            <a:endParaRPr lang="en-US" sz="2800" b="1" dirty="0">
              <a:solidFill>
                <a:schemeClr val="bg1"/>
              </a:solidFill>
              <a:cs typeface="B Nazanin" pitchFamily="2" charset="-78"/>
            </a:endParaRPr>
          </a:p>
        </p:txBody>
      </p:sp>
      <p:sp>
        <p:nvSpPr>
          <p:cNvPr id="5" name="TextBox 4"/>
          <p:cNvSpPr txBox="1"/>
          <p:nvPr/>
        </p:nvSpPr>
        <p:spPr>
          <a:xfrm>
            <a:off x="0" y="1143000"/>
            <a:ext cx="8991600" cy="830997"/>
          </a:xfrm>
          <a:prstGeom prst="rect">
            <a:avLst/>
          </a:prstGeom>
          <a:noFill/>
        </p:spPr>
        <p:txBody>
          <a:bodyPr wrap="square" rtlCol="0">
            <a:spAutoFit/>
          </a:bodyPr>
          <a:lstStyle/>
          <a:p>
            <a:pPr algn="r" rtl="1"/>
            <a:r>
              <a:rPr lang="fa-IR" sz="2400" b="1" dirty="0" smtClean="0">
                <a:cs typeface="B Nazanin" pitchFamily="2" charset="-78"/>
              </a:rPr>
              <a:t>نیروهای محوری روی صفحه هایی که بر محور عضو عمود نباشد هم تنش قائم و هم تنش برشی ایجاد می کنند.</a:t>
            </a:r>
            <a:endParaRPr lang="en-US" sz="2400" b="1" dirty="0">
              <a:cs typeface="B Nazanin" pitchFamily="2" charset="-78"/>
            </a:endParaRPr>
          </a:p>
        </p:txBody>
      </p:sp>
      <p:sp>
        <p:nvSpPr>
          <p:cNvPr id="7" name="TextBox 6"/>
          <p:cNvSpPr txBox="1"/>
          <p:nvPr/>
        </p:nvSpPr>
        <p:spPr>
          <a:xfrm>
            <a:off x="5638800" y="2057400"/>
            <a:ext cx="3200400" cy="707886"/>
          </a:xfrm>
          <a:prstGeom prst="rect">
            <a:avLst/>
          </a:prstGeom>
          <a:noFill/>
        </p:spPr>
        <p:txBody>
          <a:bodyPr wrap="square" rtlCol="0">
            <a:spAutoFit/>
          </a:bodyPr>
          <a:lstStyle/>
          <a:p>
            <a:pPr algn="r" rtl="1"/>
            <a:r>
              <a:rPr lang="fa-IR" sz="2000" b="1" dirty="0" smtClean="0">
                <a:cs typeface="B Nazanin" pitchFamily="2" charset="-78"/>
              </a:rPr>
              <a:t>الف: نیرو </a:t>
            </a:r>
            <a:r>
              <a:rPr lang="en-US" sz="2000" b="1" dirty="0" smtClean="0">
                <a:cs typeface="B Nazanin" pitchFamily="2" charset="-78"/>
              </a:rPr>
              <a:t>P</a:t>
            </a:r>
            <a:r>
              <a:rPr lang="fa-IR" sz="2000" b="1" dirty="0" smtClean="0">
                <a:cs typeface="B Nazanin" pitchFamily="2" charset="-78"/>
              </a:rPr>
              <a:t>کاملا عمود بر صفحه قائم       تنش قائم</a:t>
            </a:r>
            <a:endParaRPr lang="en-US" sz="2000" b="1" dirty="0">
              <a:cs typeface="B Nazanin" pitchFamily="2" charset="-78"/>
            </a:endParaRPr>
          </a:p>
        </p:txBody>
      </p:sp>
      <p:sp>
        <p:nvSpPr>
          <p:cNvPr id="8" name="Left Arrow 7"/>
          <p:cNvSpPr/>
          <p:nvPr/>
        </p:nvSpPr>
        <p:spPr>
          <a:xfrm>
            <a:off x="8077200" y="2514600"/>
            <a:ext cx="3048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10200" y="3429000"/>
            <a:ext cx="3505200" cy="400110"/>
          </a:xfrm>
          <a:prstGeom prst="rect">
            <a:avLst/>
          </a:prstGeom>
          <a:noFill/>
        </p:spPr>
        <p:txBody>
          <a:bodyPr wrap="square" rtlCol="0">
            <a:spAutoFit/>
          </a:bodyPr>
          <a:lstStyle/>
          <a:p>
            <a:pPr algn="r" rtl="1"/>
            <a:r>
              <a:rPr lang="fa-IR" sz="2000" b="1" dirty="0" smtClean="0">
                <a:cs typeface="B Nazanin" pitchFamily="2" charset="-78"/>
              </a:rPr>
              <a:t>ب: نیرو </a:t>
            </a:r>
            <a:r>
              <a:rPr lang="en-US" sz="2000" b="1" dirty="0" smtClean="0">
                <a:cs typeface="B Nazanin" pitchFamily="2" charset="-78"/>
              </a:rPr>
              <a:t>P</a:t>
            </a:r>
            <a:r>
              <a:rPr lang="fa-IR" sz="2000" b="1" dirty="0" smtClean="0">
                <a:cs typeface="B Nazanin" pitchFamily="2" charset="-78"/>
              </a:rPr>
              <a:t> بر صفحه مایل اعمال شد</a:t>
            </a:r>
            <a:endParaRPr lang="en-US" sz="2000" b="1" dirty="0">
              <a:cs typeface="B Nazanin" pitchFamily="2" charset="-78"/>
            </a:endParaRPr>
          </a:p>
        </p:txBody>
      </p:sp>
      <p:sp>
        <p:nvSpPr>
          <p:cNvPr id="10" name="TextBox 9"/>
          <p:cNvSpPr txBox="1"/>
          <p:nvPr/>
        </p:nvSpPr>
        <p:spPr>
          <a:xfrm>
            <a:off x="4724400" y="4495800"/>
            <a:ext cx="4191000" cy="707886"/>
          </a:xfrm>
          <a:prstGeom prst="rect">
            <a:avLst/>
          </a:prstGeom>
          <a:noFill/>
        </p:spPr>
        <p:txBody>
          <a:bodyPr wrap="square" rtlCol="0">
            <a:spAutoFit/>
          </a:bodyPr>
          <a:lstStyle/>
          <a:p>
            <a:pPr algn="r" rtl="1"/>
            <a:r>
              <a:rPr lang="fa-IR" sz="2000" b="1" dirty="0" smtClean="0">
                <a:cs typeface="B Nazanin" pitchFamily="2" charset="-78"/>
              </a:rPr>
              <a:t>ج: تجزیه نیروی </a:t>
            </a:r>
            <a:r>
              <a:rPr lang="en-US" sz="2000" b="1" dirty="0" smtClean="0">
                <a:cs typeface="B Nazanin" pitchFamily="2" charset="-78"/>
              </a:rPr>
              <a:t>P </a:t>
            </a:r>
            <a:r>
              <a:rPr lang="fa-IR" sz="2000" b="1" dirty="0" smtClean="0">
                <a:cs typeface="B Nazanin" pitchFamily="2" charset="-78"/>
              </a:rPr>
              <a:t>به دو نیروی قائم </a:t>
            </a:r>
            <a:r>
              <a:rPr lang="en-US" sz="2000" b="1" dirty="0" smtClean="0">
                <a:cs typeface="B Nazanin" pitchFamily="2" charset="-78"/>
              </a:rPr>
              <a:t>F</a:t>
            </a:r>
            <a:r>
              <a:rPr lang="fa-IR" sz="2000" b="1" dirty="0" smtClean="0">
                <a:cs typeface="B Nazanin" pitchFamily="2" charset="-78"/>
              </a:rPr>
              <a:t> ( عمود بر سطح) و نیروی برشی </a:t>
            </a:r>
            <a:r>
              <a:rPr lang="en-US" sz="2000" b="1" dirty="0" smtClean="0">
                <a:cs typeface="B Nazanin" pitchFamily="2" charset="-78"/>
              </a:rPr>
              <a:t>V</a:t>
            </a:r>
            <a:r>
              <a:rPr lang="fa-IR" sz="2000" b="1" dirty="0" smtClean="0">
                <a:cs typeface="B Nazanin" pitchFamily="2" charset="-78"/>
              </a:rPr>
              <a:t> (مماس بر سطح)</a:t>
            </a:r>
            <a:endParaRPr lang="en-US" sz="2000" b="1" dirty="0">
              <a:cs typeface="B Nazanin" pitchFamily="2" charset="-78"/>
            </a:endParaRPr>
          </a:p>
        </p:txBody>
      </p:sp>
      <p:sp>
        <p:nvSpPr>
          <p:cNvPr id="11" name="Down Arrow 10"/>
          <p:cNvSpPr/>
          <p:nvPr/>
        </p:nvSpPr>
        <p:spPr>
          <a:xfrm>
            <a:off x="1752600" y="2590800"/>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38200" y="3048000"/>
            <a:ext cx="1752600" cy="400110"/>
          </a:xfrm>
          <a:prstGeom prst="rect">
            <a:avLst/>
          </a:prstGeom>
          <a:noFill/>
        </p:spPr>
        <p:txBody>
          <a:bodyPr wrap="square" rtlCol="0">
            <a:spAutoFit/>
          </a:bodyPr>
          <a:lstStyle/>
          <a:p>
            <a:pPr algn="r" rtl="1"/>
            <a:r>
              <a:rPr lang="fa-IR" sz="2000" dirty="0" smtClean="0">
                <a:cs typeface="B Nazanin" pitchFamily="2" charset="-78"/>
              </a:rPr>
              <a:t>بعد از برش مایل</a:t>
            </a:r>
            <a:endParaRPr lang="en-US" sz="2000" dirty="0">
              <a:cs typeface="B Nazanin" pitchFamily="2" charset="-78"/>
            </a:endParaRPr>
          </a:p>
        </p:txBody>
      </p:sp>
      <p:pic>
        <p:nvPicPr>
          <p:cNvPr id="28674" name="Picture 2"/>
          <p:cNvPicPr>
            <a:picLocks noChangeAspect="1" noChangeArrowheads="1"/>
          </p:cNvPicPr>
          <p:nvPr/>
        </p:nvPicPr>
        <p:blipFill>
          <a:blip r:embed="rId2"/>
          <a:srcRect/>
          <a:stretch>
            <a:fillRect/>
          </a:stretch>
        </p:blipFill>
        <p:spPr bwMode="auto">
          <a:xfrm>
            <a:off x="685800" y="1600200"/>
            <a:ext cx="2752725" cy="91440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a:srcRect/>
          <a:stretch>
            <a:fillRect/>
          </a:stretch>
        </p:blipFill>
        <p:spPr bwMode="auto">
          <a:xfrm>
            <a:off x="1143000" y="3505200"/>
            <a:ext cx="2057400" cy="704850"/>
          </a:xfrm>
          <a:prstGeom prst="rect">
            <a:avLst/>
          </a:prstGeom>
          <a:noFill/>
          <a:ln w="9525">
            <a:noFill/>
            <a:miter lim="800000"/>
            <a:headEnd/>
            <a:tailEnd/>
          </a:ln>
          <a:effectLst/>
        </p:spPr>
      </p:pic>
      <p:pic>
        <p:nvPicPr>
          <p:cNvPr id="28676" name="Picture 4"/>
          <p:cNvPicPr>
            <a:picLocks noChangeAspect="1" noChangeArrowheads="1"/>
          </p:cNvPicPr>
          <p:nvPr/>
        </p:nvPicPr>
        <p:blipFill>
          <a:blip r:embed="rId4"/>
          <a:srcRect/>
          <a:stretch>
            <a:fillRect/>
          </a:stretch>
        </p:blipFill>
        <p:spPr bwMode="auto">
          <a:xfrm>
            <a:off x="1066800" y="4419600"/>
            <a:ext cx="2486025" cy="1066800"/>
          </a:xfrm>
          <a:prstGeom prst="rect">
            <a:avLst/>
          </a:prstGeom>
          <a:noFill/>
          <a:ln w="9525">
            <a:noFill/>
            <a:miter lim="800000"/>
            <a:headEnd/>
            <a:tailEnd/>
          </a:ln>
          <a:effectLst/>
        </p:spPr>
      </p:pic>
      <p:pic>
        <p:nvPicPr>
          <p:cNvPr id="28677" name="Picture 5"/>
          <p:cNvPicPr>
            <a:picLocks noChangeAspect="1" noChangeArrowheads="1"/>
          </p:cNvPicPr>
          <p:nvPr/>
        </p:nvPicPr>
        <p:blipFill>
          <a:blip r:embed="rId5"/>
          <a:srcRect/>
          <a:stretch>
            <a:fillRect/>
          </a:stretch>
        </p:blipFill>
        <p:spPr bwMode="auto">
          <a:xfrm>
            <a:off x="838200" y="5743575"/>
            <a:ext cx="2819400" cy="11144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42" presetClass="entr" presetSubtype="0" fill="hold" nodeType="withEffect">
                                  <p:stCondLst>
                                    <p:cond delay="0"/>
                                  </p:stCondLst>
                                  <p:childTnLst>
                                    <p:set>
                                      <p:cBhvr>
                                        <p:cTn id="19" dur="1" fill="hold">
                                          <p:stCondLst>
                                            <p:cond delay="0"/>
                                          </p:stCondLst>
                                        </p:cTn>
                                        <p:tgtEl>
                                          <p:spTgt spid="28674"/>
                                        </p:tgtEl>
                                        <p:attrNameLst>
                                          <p:attrName>style.visibility</p:attrName>
                                        </p:attrNameLst>
                                      </p:cBhvr>
                                      <p:to>
                                        <p:strVal val="visible"/>
                                      </p:to>
                                    </p:set>
                                    <p:animEffect transition="in" filter="fade">
                                      <p:cBhvr>
                                        <p:cTn id="20" dur="1000"/>
                                        <p:tgtEl>
                                          <p:spTgt spid="28674"/>
                                        </p:tgtEl>
                                      </p:cBhvr>
                                    </p:animEffect>
                                    <p:anim calcmode="lin" valueType="num">
                                      <p:cBhvr>
                                        <p:cTn id="21" dur="1000" fill="hold"/>
                                        <p:tgtEl>
                                          <p:spTgt spid="28674"/>
                                        </p:tgtEl>
                                        <p:attrNameLst>
                                          <p:attrName>ppt_x</p:attrName>
                                        </p:attrNameLst>
                                      </p:cBhvr>
                                      <p:tavLst>
                                        <p:tav tm="0">
                                          <p:val>
                                            <p:strVal val="#ppt_x"/>
                                          </p:val>
                                        </p:tav>
                                        <p:tav tm="100000">
                                          <p:val>
                                            <p:strVal val="#ppt_x"/>
                                          </p:val>
                                        </p:tav>
                                      </p:tavLst>
                                    </p:anim>
                                    <p:anim calcmode="lin" valueType="num">
                                      <p:cBhvr>
                                        <p:cTn id="22" dur="1000" fill="hold"/>
                                        <p:tgtEl>
                                          <p:spTgt spid="28674"/>
                                        </p:tgtEl>
                                        <p:attrNameLst>
                                          <p:attrName>ppt_y</p:attrName>
                                        </p:attrNameLst>
                                      </p:cBhvr>
                                      <p:tavLst>
                                        <p:tav tm="0">
                                          <p:val>
                                            <p:strVal val="#ppt_y+.1"/>
                                          </p:val>
                                        </p:tav>
                                        <p:tav tm="100000">
                                          <p:val>
                                            <p:strVal val="#ppt_y"/>
                                          </p:val>
                                        </p:tav>
                                      </p:tavLst>
                                    </p:anim>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8675"/>
                                        </p:tgtEl>
                                        <p:attrNameLst>
                                          <p:attrName>style.visibility</p:attrName>
                                        </p:attrNameLst>
                                      </p:cBhvr>
                                      <p:to>
                                        <p:strVal val="visible"/>
                                      </p:to>
                                    </p:set>
                                    <p:animEffect transition="in" filter="fade">
                                      <p:cBhvr>
                                        <p:cTn id="45" dur="1000"/>
                                        <p:tgtEl>
                                          <p:spTgt spid="28675"/>
                                        </p:tgtEl>
                                      </p:cBhvr>
                                    </p:animEffect>
                                    <p:anim calcmode="lin" valueType="num">
                                      <p:cBhvr>
                                        <p:cTn id="46" dur="1000" fill="hold"/>
                                        <p:tgtEl>
                                          <p:spTgt spid="28675"/>
                                        </p:tgtEl>
                                        <p:attrNameLst>
                                          <p:attrName>ppt_x</p:attrName>
                                        </p:attrNameLst>
                                      </p:cBhvr>
                                      <p:tavLst>
                                        <p:tav tm="0">
                                          <p:val>
                                            <p:strVal val="#ppt_x"/>
                                          </p:val>
                                        </p:tav>
                                        <p:tav tm="100000">
                                          <p:val>
                                            <p:strVal val="#ppt_x"/>
                                          </p:val>
                                        </p:tav>
                                      </p:tavLst>
                                    </p:anim>
                                    <p:anim calcmode="lin" valueType="num">
                                      <p:cBhvr>
                                        <p:cTn id="47"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8676"/>
                                        </p:tgtEl>
                                        <p:attrNameLst>
                                          <p:attrName>style.visibility</p:attrName>
                                        </p:attrNameLst>
                                      </p:cBhvr>
                                      <p:to>
                                        <p:strVal val="visible"/>
                                      </p:to>
                                    </p:set>
                                    <p:animEffect transition="in" filter="fade">
                                      <p:cBhvr>
                                        <p:cTn id="57" dur="1000"/>
                                        <p:tgtEl>
                                          <p:spTgt spid="28676"/>
                                        </p:tgtEl>
                                      </p:cBhvr>
                                    </p:animEffect>
                                    <p:anim calcmode="lin" valueType="num">
                                      <p:cBhvr>
                                        <p:cTn id="58" dur="1000" fill="hold"/>
                                        <p:tgtEl>
                                          <p:spTgt spid="28676"/>
                                        </p:tgtEl>
                                        <p:attrNameLst>
                                          <p:attrName>ppt_x</p:attrName>
                                        </p:attrNameLst>
                                      </p:cBhvr>
                                      <p:tavLst>
                                        <p:tav tm="0">
                                          <p:val>
                                            <p:strVal val="#ppt_x"/>
                                          </p:val>
                                        </p:tav>
                                        <p:tav tm="100000">
                                          <p:val>
                                            <p:strVal val="#ppt_x"/>
                                          </p:val>
                                        </p:tav>
                                      </p:tavLst>
                                    </p:anim>
                                    <p:anim calcmode="lin" valueType="num">
                                      <p:cBhvr>
                                        <p:cTn id="59"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8677"/>
                                        </p:tgtEl>
                                        <p:attrNameLst>
                                          <p:attrName>style.visibility</p:attrName>
                                        </p:attrNameLst>
                                      </p:cBhvr>
                                      <p:to>
                                        <p:strVal val="visible"/>
                                      </p:to>
                                    </p:set>
                                    <p:animEffect transition="in" filter="fade">
                                      <p:cBhvr>
                                        <p:cTn id="64" dur="1000"/>
                                        <p:tgtEl>
                                          <p:spTgt spid="28677"/>
                                        </p:tgtEl>
                                      </p:cBhvr>
                                    </p:animEffect>
                                    <p:anim calcmode="lin" valueType="num">
                                      <p:cBhvr>
                                        <p:cTn id="65" dur="1000" fill="hold"/>
                                        <p:tgtEl>
                                          <p:spTgt spid="28677"/>
                                        </p:tgtEl>
                                        <p:attrNameLst>
                                          <p:attrName>ppt_x</p:attrName>
                                        </p:attrNameLst>
                                      </p:cBhvr>
                                      <p:tavLst>
                                        <p:tav tm="0">
                                          <p:val>
                                            <p:strVal val="#ppt_x"/>
                                          </p:val>
                                        </p:tav>
                                        <p:tav tm="100000">
                                          <p:val>
                                            <p:strVal val="#ppt_x"/>
                                          </p:val>
                                        </p:tav>
                                      </p:tavLst>
                                    </p:anim>
                                    <p:anim calcmode="lin" valueType="num">
                                      <p:cBhvr>
                                        <p:cTn id="66"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animBg="1"/>
      <p:bldP spid="9" grpId="0"/>
      <p:bldP spid="10" grpId="0"/>
      <p:bldP spid="11"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3"/>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2971800" y="304800"/>
            <a:ext cx="5943600" cy="461665"/>
          </a:xfrm>
          <a:prstGeom prst="rect">
            <a:avLst/>
          </a:prstGeom>
          <a:noFill/>
        </p:spPr>
        <p:txBody>
          <a:bodyPr wrap="square" rtlCol="0">
            <a:spAutoFit/>
          </a:bodyPr>
          <a:lstStyle/>
          <a:p>
            <a:pPr algn="r" rtl="1"/>
            <a:r>
              <a:rPr lang="fa-IR" sz="2400" dirty="0" smtClean="0">
                <a:cs typeface="B Nazanin" pitchFamily="2" charset="-78"/>
              </a:rPr>
              <a:t>با تجزیه نیروی</a:t>
            </a:r>
            <a:r>
              <a:rPr lang="en-US" dirty="0" smtClean="0">
                <a:latin typeface="Times New Roman" pitchFamily="18" charset="0"/>
                <a:cs typeface="Times New Roman" pitchFamily="18" charset="0"/>
              </a:rPr>
              <a:t>P </a:t>
            </a:r>
            <a:r>
              <a:rPr lang="fa-IR" sz="2400" dirty="0" smtClean="0">
                <a:cs typeface="B Nazanin" pitchFamily="2" charset="-78"/>
              </a:rPr>
              <a:t> به دو نیروی قائم </a:t>
            </a:r>
            <a:r>
              <a:rPr lang="en-US" dirty="0" smtClean="0">
                <a:latin typeface="Times New Roman" pitchFamily="18" charset="0"/>
                <a:cs typeface="Times New Roman" pitchFamily="18" charset="0"/>
              </a:rPr>
              <a:t>F</a:t>
            </a:r>
            <a:r>
              <a:rPr lang="fa-IR" sz="2400" dirty="0" smtClean="0">
                <a:cs typeface="B Nazanin" pitchFamily="2" charset="-78"/>
              </a:rPr>
              <a:t> و نیروی برشی </a:t>
            </a:r>
            <a:r>
              <a:rPr lang="en-US" dirty="0" smtClean="0">
                <a:latin typeface="Times New Roman" pitchFamily="18" charset="0"/>
                <a:cs typeface="Times New Roman" pitchFamily="18" charset="0"/>
              </a:rPr>
              <a:t>V</a:t>
            </a:r>
            <a:r>
              <a:rPr lang="fa-IR" sz="2400" dirty="0" smtClean="0">
                <a:cs typeface="B Nazanin" pitchFamily="2" charset="-78"/>
              </a:rPr>
              <a:t> داریم:</a:t>
            </a:r>
            <a:endParaRPr lang="en-US" sz="2400" dirty="0">
              <a:cs typeface="B Nazanin" pitchFamily="2" charset="-78"/>
            </a:endParaRPr>
          </a:p>
        </p:txBody>
      </p:sp>
      <p:sp>
        <p:nvSpPr>
          <p:cNvPr id="5" name="TextBox 4"/>
          <p:cNvSpPr txBox="1"/>
          <p:nvPr/>
        </p:nvSpPr>
        <p:spPr>
          <a:xfrm>
            <a:off x="2286000" y="914400"/>
            <a:ext cx="16002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F= P </a:t>
            </a:r>
            <a:r>
              <a:rPr lang="en-US" sz="2400" dirty="0" err="1" smtClean="0">
                <a:latin typeface="Times New Roman" pitchFamily="18" charset="0"/>
                <a:cs typeface="Times New Roman" pitchFamily="18" charset="0"/>
              </a:rPr>
              <a:t>cos</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θ</a:t>
            </a:r>
            <a:endParaRPr lang="en-US" sz="2400" dirty="0">
              <a:latin typeface="Times New Roman" pitchFamily="18" charset="0"/>
              <a:cs typeface="Times New Roman" pitchFamily="18" charset="0"/>
            </a:endParaRPr>
          </a:p>
        </p:txBody>
      </p:sp>
      <p:sp>
        <p:nvSpPr>
          <p:cNvPr id="6" name="TextBox 5"/>
          <p:cNvSpPr txBox="1"/>
          <p:nvPr/>
        </p:nvSpPr>
        <p:spPr>
          <a:xfrm>
            <a:off x="4800600" y="914400"/>
            <a:ext cx="2209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V= P sin </a:t>
            </a:r>
            <a:r>
              <a:rPr lang="el-GR" sz="2400" dirty="0" smtClean="0">
                <a:latin typeface="Times New Roman" pitchFamily="18" charset="0"/>
                <a:cs typeface="Times New Roman" pitchFamily="18" charset="0"/>
              </a:rPr>
              <a:t>θ</a:t>
            </a:r>
            <a:endParaRPr lang="en-US" sz="2400" dirty="0">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4"/>
          <a:srcRect/>
          <a:stretch>
            <a:fillRect/>
          </a:stretch>
        </p:blipFill>
        <p:spPr bwMode="auto">
          <a:xfrm>
            <a:off x="1914525" y="1676400"/>
            <a:ext cx="1285875" cy="800100"/>
          </a:xfrm>
          <a:prstGeom prst="rect">
            <a:avLst/>
          </a:prstGeom>
          <a:noFill/>
          <a:ln w="9525">
            <a:noFill/>
            <a:miter lim="800000"/>
            <a:headEnd/>
            <a:tailEnd/>
          </a:ln>
          <a:effectLst/>
        </p:spPr>
      </p:pic>
      <p:sp>
        <p:nvSpPr>
          <p:cNvPr id="7" name="TextBox 6"/>
          <p:cNvSpPr txBox="1"/>
          <p:nvPr/>
        </p:nvSpPr>
        <p:spPr>
          <a:xfrm>
            <a:off x="3048000" y="2221468"/>
            <a:ext cx="304800" cy="369332"/>
          </a:xfrm>
          <a:prstGeom prst="rect">
            <a:avLst/>
          </a:prstGeom>
          <a:noFill/>
        </p:spPr>
        <p:txBody>
          <a:bodyPr wrap="square" rtlCol="0">
            <a:spAutoFit/>
          </a:bodyPr>
          <a:lstStyle/>
          <a:p>
            <a:r>
              <a:rPr lang="el-GR" dirty="0" smtClean="0"/>
              <a:t>θ</a:t>
            </a:r>
            <a:endParaRPr lang="en-US" dirty="0"/>
          </a:p>
        </p:txBody>
      </p:sp>
      <p:pic>
        <p:nvPicPr>
          <p:cNvPr id="18436" name="Picture 4"/>
          <p:cNvPicPr>
            <a:picLocks noChangeAspect="1" noChangeArrowheads="1"/>
          </p:cNvPicPr>
          <p:nvPr/>
        </p:nvPicPr>
        <p:blipFill>
          <a:blip r:embed="rId5"/>
          <a:srcRect/>
          <a:stretch>
            <a:fillRect/>
          </a:stretch>
        </p:blipFill>
        <p:spPr bwMode="auto">
          <a:xfrm>
            <a:off x="5114925" y="1676400"/>
            <a:ext cx="1209675" cy="904875"/>
          </a:xfrm>
          <a:prstGeom prst="rect">
            <a:avLst/>
          </a:prstGeom>
          <a:noFill/>
          <a:ln w="9525">
            <a:noFill/>
            <a:miter lim="800000"/>
            <a:headEnd/>
            <a:tailEnd/>
          </a:ln>
          <a:effectLst/>
        </p:spPr>
      </p:pic>
      <p:sp>
        <p:nvSpPr>
          <p:cNvPr id="11" name="TextBox 10"/>
          <p:cNvSpPr txBox="1"/>
          <p:nvPr/>
        </p:nvSpPr>
        <p:spPr>
          <a:xfrm>
            <a:off x="1371600" y="2895600"/>
            <a:ext cx="1981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a:t>
            </a:r>
            <a:r>
              <a:rPr lang="en-US" baseline="-25000" dirty="0" smtClean="0">
                <a:latin typeface="Times New Roman" pitchFamily="18" charset="0"/>
                <a:cs typeface="Times New Roman" pitchFamily="18" charset="0"/>
              </a:rPr>
              <a:t>0</a:t>
            </a:r>
            <a:r>
              <a:rPr lang="en-US" dirty="0" smtClean="0">
                <a:latin typeface="Times New Roman" pitchFamily="18" charset="0"/>
                <a:cs typeface="Times New Roman" pitchFamily="18" charset="0"/>
              </a:rPr>
              <a:t>= A</a:t>
            </a:r>
            <a:r>
              <a:rPr lang="el-GR" baseline="-25000" dirty="0" smtClean="0">
                <a:latin typeface="Times New Roman" pitchFamily="18" charset="0"/>
                <a:cs typeface="Times New Roman" pitchFamily="18" charset="0"/>
              </a:rPr>
              <a:t>θ</a:t>
            </a:r>
            <a:r>
              <a:rPr lang="en-US" dirty="0" smtClean="0">
                <a:latin typeface="Times New Roman" pitchFamily="18" charset="0"/>
                <a:cs typeface="Times New Roman" pitchFamily="18" charset="0"/>
              </a:rPr>
              <a:t>COS </a:t>
            </a:r>
            <a:r>
              <a:rPr lang="el-GR" dirty="0" smtClean="0">
                <a:latin typeface="Times New Roman" pitchFamily="18" charset="0"/>
                <a:cs typeface="Times New Roman" pitchFamily="18" charset="0"/>
              </a:rPr>
              <a:t>θ</a:t>
            </a:r>
            <a:endParaRPr lang="en-US" dirty="0">
              <a:latin typeface="Times New Roman" pitchFamily="18" charset="0"/>
              <a:cs typeface="Times New Roman" pitchFamily="18" charset="0"/>
            </a:endParaRPr>
          </a:p>
        </p:txBody>
      </p:sp>
      <p:sp>
        <p:nvSpPr>
          <p:cNvPr id="12" name="Right Arrow 11"/>
          <p:cNvSpPr/>
          <p:nvPr/>
        </p:nvSpPr>
        <p:spPr>
          <a:xfrm>
            <a:off x="2895600" y="2895600"/>
            <a:ext cx="1828800" cy="4572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29200" y="2895600"/>
            <a:ext cx="425116" cy="369332"/>
          </a:xfrm>
          <a:prstGeom prst="rect">
            <a:avLst/>
          </a:prstGeom>
        </p:spPr>
        <p:txBody>
          <a:bodyPr wrap="none">
            <a:spAutoFit/>
          </a:bodyPr>
          <a:lstStyle/>
          <a:p>
            <a:r>
              <a:rPr lang="en-US" dirty="0" smtClean="0">
                <a:latin typeface="Times New Roman" pitchFamily="18" charset="0"/>
                <a:cs typeface="Times New Roman" pitchFamily="18" charset="0"/>
              </a:rPr>
              <a:t>A</a:t>
            </a:r>
            <a:r>
              <a:rPr lang="el-GR" baseline="-25000" dirty="0" smtClean="0">
                <a:latin typeface="Times New Roman" pitchFamily="18" charset="0"/>
                <a:cs typeface="Times New Roman" pitchFamily="18" charset="0"/>
              </a:rPr>
              <a:t>θ</a:t>
            </a:r>
            <a:endParaRPr lang="en-US" dirty="0">
              <a:latin typeface="Times New Roman" pitchFamily="18" charset="0"/>
              <a:cs typeface="Times New Roman" pitchFamily="18" charset="0"/>
            </a:endParaRPr>
          </a:p>
        </p:txBody>
      </p:sp>
      <p:sp>
        <p:nvSpPr>
          <p:cNvPr id="14" name="TextBox 13"/>
          <p:cNvSpPr txBox="1"/>
          <p:nvPr/>
        </p:nvSpPr>
        <p:spPr>
          <a:xfrm>
            <a:off x="5334000" y="2895600"/>
            <a:ext cx="1447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a:t>
            </a:r>
            <a:r>
              <a:rPr lang="en-US" baseline="-25000" dirty="0" smtClean="0">
                <a:latin typeface="Times New Roman" pitchFamily="18" charset="0"/>
                <a:cs typeface="Times New Roman" pitchFamily="18" charset="0"/>
              </a:rPr>
              <a:t>0</a:t>
            </a:r>
            <a:r>
              <a:rPr lang="en-US" dirty="0" smtClean="0">
                <a:latin typeface="Times New Roman" pitchFamily="18" charset="0"/>
                <a:cs typeface="Times New Roman" pitchFamily="18" charset="0"/>
              </a:rPr>
              <a:t>/ COS </a:t>
            </a:r>
            <a:r>
              <a:rPr lang="el-GR" dirty="0" smtClean="0">
                <a:latin typeface="Times New Roman" pitchFamily="18" charset="0"/>
                <a:cs typeface="Times New Roman" pitchFamily="18" charset="0"/>
              </a:rPr>
              <a:t>θ</a:t>
            </a:r>
            <a:r>
              <a:rPr lang="en-US" baseline="-25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18439" name="Picture 7"/>
          <p:cNvPicPr>
            <a:picLocks noChangeAspect="1" noChangeArrowheads="1"/>
          </p:cNvPicPr>
          <p:nvPr/>
        </p:nvPicPr>
        <p:blipFill>
          <a:blip r:embed="rId6"/>
          <a:srcRect/>
          <a:stretch>
            <a:fillRect/>
          </a:stretch>
        </p:blipFill>
        <p:spPr bwMode="auto">
          <a:xfrm>
            <a:off x="914400" y="3657600"/>
            <a:ext cx="2110154" cy="1053296"/>
          </a:xfrm>
          <a:prstGeom prst="rect">
            <a:avLst/>
          </a:prstGeom>
          <a:noFill/>
          <a:ln w="9525">
            <a:noFill/>
            <a:miter lim="800000"/>
            <a:headEnd/>
            <a:tailEnd/>
          </a:ln>
          <a:effectLst/>
        </p:spPr>
      </p:pic>
      <p:grpSp>
        <p:nvGrpSpPr>
          <p:cNvPr id="24" name="Group 23"/>
          <p:cNvGrpSpPr/>
          <p:nvPr/>
        </p:nvGrpSpPr>
        <p:grpSpPr>
          <a:xfrm>
            <a:off x="762000" y="5410200"/>
            <a:ext cx="2549769" cy="907197"/>
            <a:chOff x="762000" y="5029200"/>
            <a:chExt cx="2209800" cy="907197"/>
          </a:xfrm>
        </p:grpSpPr>
        <p:pic>
          <p:nvPicPr>
            <p:cNvPr id="18440" name="Picture 8"/>
            <p:cNvPicPr>
              <a:picLocks noChangeAspect="1" noChangeArrowheads="1"/>
            </p:cNvPicPr>
            <p:nvPr/>
          </p:nvPicPr>
          <p:blipFill>
            <a:blip r:embed="rId7"/>
            <a:srcRect/>
            <a:stretch>
              <a:fillRect/>
            </a:stretch>
          </p:blipFill>
          <p:spPr bwMode="auto">
            <a:xfrm>
              <a:off x="762000" y="5029200"/>
              <a:ext cx="352425" cy="381000"/>
            </a:xfrm>
            <a:prstGeom prst="rect">
              <a:avLst/>
            </a:prstGeom>
            <a:noFill/>
            <a:ln w="9525">
              <a:noFill/>
              <a:miter lim="800000"/>
              <a:headEnd/>
              <a:tailEnd/>
            </a:ln>
            <a:effectLst/>
          </p:spPr>
        </p:pic>
        <p:sp>
          <p:nvSpPr>
            <p:cNvPr id="20" name="TextBox 19"/>
            <p:cNvSpPr txBox="1"/>
            <p:nvPr/>
          </p:nvSpPr>
          <p:spPr>
            <a:xfrm>
              <a:off x="1143000" y="5105400"/>
              <a:ext cx="1828800"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P/A</a:t>
              </a:r>
              <a:r>
                <a:rPr lang="en-US" sz="2400" baseline="-25000" dirty="0" smtClean="0">
                  <a:latin typeface="Times New Roman" pitchFamily="18" charset="0"/>
                  <a:cs typeface="Times New Roman" pitchFamily="18" charset="0"/>
                </a:rPr>
                <a:t>0</a:t>
              </a:r>
              <a:r>
                <a:rPr lang="en-US" sz="2400" dirty="0" smtClean="0">
                  <a:latin typeface="Times New Roman" pitchFamily="18" charset="0"/>
                  <a:cs typeface="Times New Roman" pitchFamily="18" charset="0"/>
                </a:rPr>
                <a:t>  COS</a:t>
              </a:r>
              <a:r>
                <a:rPr lang="en-US" sz="2400" baseline="30000" dirty="0" smtClean="0">
                  <a:latin typeface="Times New Roman" pitchFamily="18" charset="0"/>
                  <a:cs typeface="Times New Roman" pitchFamily="18" charset="0"/>
                </a:rPr>
                <a:t>2</a:t>
              </a:r>
              <a:r>
                <a:rPr lang="el-GR" sz="2400" dirty="0" smtClean="0">
                  <a:latin typeface="Times New Roman" pitchFamily="18" charset="0"/>
                  <a:cs typeface="Times New Roman" pitchFamily="18" charset="0"/>
                </a:rPr>
                <a:t>θ</a:t>
              </a:r>
              <a:endParaRPr lang="en-US" sz="2400" dirty="0">
                <a:latin typeface="Times New Roman" pitchFamily="18" charset="0"/>
                <a:cs typeface="Times New Roman" pitchFamily="18" charset="0"/>
              </a:endParaRPr>
            </a:p>
          </p:txBody>
        </p:sp>
      </p:grpSp>
      <p:pic>
        <p:nvPicPr>
          <p:cNvPr id="18441" name="Picture 9"/>
          <p:cNvPicPr>
            <a:picLocks noChangeAspect="1" noChangeArrowheads="1"/>
          </p:cNvPicPr>
          <p:nvPr/>
        </p:nvPicPr>
        <p:blipFill>
          <a:blip r:embed="rId8"/>
          <a:srcRect/>
          <a:stretch>
            <a:fillRect/>
          </a:stretch>
        </p:blipFill>
        <p:spPr bwMode="auto">
          <a:xfrm>
            <a:off x="4648200" y="5257800"/>
            <a:ext cx="351692" cy="342900"/>
          </a:xfrm>
          <a:prstGeom prst="rect">
            <a:avLst/>
          </a:prstGeom>
          <a:noFill/>
          <a:ln w="9525">
            <a:noFill/>
            <a:miter lim="800000"/>
            <a:headEnd/>
            <a:tailEnd/>
          </a:ln>
          <a:effectLst/>
        </p:spPr>
      </p:pic>
      <p:sp>
        <p:nvSpPr>
          <p:cNvPr id="23" name="TextBox 22"/>
          <p:cNvSpPr txBox="1"/>
          <p:nvPr/>
        </p:nvSpPr>
        <p:spPr>
          <a:xfrm>
            <a:off x="4953000" y="5334000"/>
            <a:ext cx="2819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P/A</a:t>
            </a:r>
            <a:r>
              <a:rPr lang="en-US" sz="2400" baseline="-25000" dirty="0" smtClean="0">
                <a:latin typeface="Times New Roman" pitchFamily="18" charset="0"/>
                <a:cs typeface="Times New Roman" pitchFamily="18" charset="0"/>
              </a:rPr>
              <a:t>0</a:t>
            </a:r>
            <a:r>
              <a:rPr lang="en-US" sz="2400" dirty="0" smtClean="0">
                <a:latin typeface="Times New Roman" pitchFamily="18" charset="0"/>
                <a:cs typeface="Times New Roman" pitchFamily="18" charset="0"/>
              </a:rPr>
              <a:t> Sin</a:t>
            </a:r>
            <a:r>
              <a:rPr lang="el-GR" sz="2400" dirty="0" smtClean="0">
                <a:latin typeface="Times New Roman" pitchFamily="18" charset="0"/>
                <a:cs typeface="Times New Roman" pitchFamily="18" charset="0"/>
              </a:rPr>
              <a:t>θ</a:t>
            </a:r>
            <a:r>
              <a:rPr lang="en-US" sz="2400" dirty="0" smtClean="0">
                <a:latin typeface="Times New Roman" pitchFamily="18" charset="0"/>
                <a:cs typeface="Times New Roman" pitchFamily="18" charset="0"/>
              </a:rPr>
              <a:t> Cos</a:t>
            </a:r>
            <a:r>
              <a:rPr lang="el-GR" sz="2400" dirty="0" smtClean="0">
                <a:latin typeface="Times New Roman" pitchFamily="18" charset="0"/>
                <a:cs typeface="Times New Roman" pitchFamily="18" charset="0"/>
              </a:rPr>
              <a:t>θ</a:t>
            </a:r>
            <a:endParaRPr lang="en-US" sz="2400" dirty="0">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9"/>
          <a:srcRect/>
          <a:stretch>
            <a:fillRect/>
          </a:stretch>
        </p:blipFill>
        <p:spPr bwMode="auto">
          <a:xfrm>
            <a:off x="4953000" y="3733800"/>
            <a:ext cx="1732280" cy="838200"/>
          </a:xfrm>
          <a:prstGeom prst="rect">
            <a:avLst/>
          </a:prstGeom>
          <a:noFill/>
          <a:ln w="9525">
            <a:noFill/>
            <a:miter lim="800000"/>
            <a:headEnd/>
            <a:tailEnd/>
          </a:ln>
          <a:effectLst/>
        </p:spPr>
      </p:pic>
      <p:sp>
        <p:nvSpPr>
          <p:cNvPr id="21" name="Down Arrow 20"/>
          <p:cNvSpPr/>
          <p:nvPr/>
        </p:nvSpPr>
        <p:spPr>
          <a:xfrm>
            <a:off x="5638800" y="47244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1752600" y="48006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par>
                                <p:cTn id="19" presetID="4" presetClass="entr" presetSubtype="16" fill="hold" nodeType="withEffect">
                                  <p:stCondLst>
                                    <p:cond delay="0"/>
                                  </p:stCondLst>
                                  <p:childTnLst>
                                    <p:set>
                                      <p:cBhvr>
                                        <p:cTn id="20" dur="1" fill="hold">
                                          <p:stCondLst>
                                            <p:cond delay="0"/>
                                          </p:stCondLst>
                                        </p:cTn>
                                        <p:tgtEl>
                                          <p:spTgt spid="18434"/>
                                        </p:tgtEl>
                                        <p:attrNameLst>
                                          <p:attrName>style.visibility</p:attrName>
                                        </p:attrNameLst>
                                      </p:cBhvr>
                                      <p:to>
                                        <p:strVal val="visible"/>
                                      </p:to>
                                    </p:set>
                                    <p:animEffect transition="in" filter="box(in)">
                                      <p:cBhvr>
                                        <p:cTn id="21" dur="500"/>
                                        <p:tgtEl>
                                          <p:spTgt spid="18434"/>
                                        </p:tgtEl>
                                      </p:cBhvr>
                                    </p:animEffect>
                                  </p:childTnLst>
                                </p:cTn>
                              </p:par>
                              <p:par>
                                <p:cTn id="22" presetID="4" presetClass="entr" presetSubtype="16"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box(in)">
                                      <p:cBhvr>
                                        <p:cTn id="24" dur="500"/>
                                        <p:tgtEl>
                                          <p:spTgt spid="1843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439"/>
                                        </p:tgtEl>
                                        <p:attrNameLst>
                                          <p:attrName>style.visibility</p:attrName>
                                        </p:attrNameLst>
                                      </p:cBhvr>
                                      <p:to>
                                        <p:strVal val="visible"/>
                                      </p:to>
                                    </p:set>
                                    <p:anim calcmode="lin" valueType="num">
                                      <p:cBhvr>
                                        <p:cTn id="47" dur="1000" fill="hold"/>
                                        <p:tgtEl>
                                          <p:spTgt spid="18439"/>
                                        </p:tgtEl>
                                        <p:attrNameLst>
                                          <p:attrName>ppt_w</p:attrName>
                                        </p:attrNameLst>
                                      </p:cBhvr>
                                      <p:tavLst>
                                        <p:tav tm="0">
                                          <p:val>
                                            <p:strVal val="#ppt_w*0.70"/>
                                          </p:val>
                                        </p:tav>
                                        <p:tav tm="100000">
                                          <p:val>
                                            <p:strVal val="#ppt_w"/>
                                          </p:val>
                                        </p:tav>
                                      </p:tavLst>
                                    </p:anim>
                                    <p:anim calcmode="lin" valueType="num">
                                      <p:cBhvr>
                                        <p:cTn id="48" dur="1000" fill="hold"/>
                                        <p:tgtEl>
                                          <p:spTgt spid="18439"/>
                                        </p:tgtEl>
                                        <p:attrNameLst>
                                          <p:attrName>ppt_h</p:attrName>
                                        </p:attrNameLst>
                                      </p:cBhvr>
                                      <p:tavLst>
                                        <p:tav tm="0">
                                          <p:val>
                                            <p:strVal val="#ppt_h"/>
                                          </p:val>
                                        </p:tav>
                                        <p:tav tm="100000">
                                          <p:val>
                                            <p:strVal val="#ppt_h"/>
                                          </p:val>
                                        </p:tav>
                                      </p:tavLst>
                                    </p:anim>
                                    <p:animEffect transition="in" filter="fade">
                                      <p:cBhvr>
                                        <p:cTn id="49" dur="1000"/>
                                        <p:tgtEl>
                                          <p:spTgt spid="18439"/>
                                        </p:tgtEl>
                                      </p:cBhvr>
                                    </p:animEffect>
                                  </p:childTnLst>
                                </p:cTn>
                              </p:par>
                              <p:par>
                                <p:cTn id="50" presetID="55"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strVal val="#ppt_w*0.70"/>
                                          </p:val>
                                        </p:tav>
                                        <p:tav tm="100000">
                                          <p:val>
                                            <p:strVal val="#ppt_w"/>
                                          </p:val>
                                        </p:tav>
                                      </p:tavLst>
                                    </p:anim>
                                    <p:anim calcmode="lin" valueType="num">
                                      <p:cBhvr>
                                        <p:cTn id="53" dur="1000" fill="hold"/>
                                        <p:tgtEl>
                                          <p:spTgt spid="24"/>
                                        </p:tgtEl>
                                        <p:attrNameLst>
                                          <p:attrName>ppt_h</p:attrName>
                                        </p:attrNameLst>
                                      </p:cBhvr>
                                      <p:tavLst>
                                        <p:tav tm="0">
                                          <p:val>
                                            <p:strVal val="#ppt_h"/>
                                          </p:val>
                                        </p:tav>
                                        <p:tav tm="100000">
                                          <p:val>
                                            <p:strVal val="#ppt_h"/>
                                          </p:val>
                                        </p:tav>
                                      </p:tavLst>
                                    </p:anim>
                                    <p:animEffect transition="in" filter="fade">
                                      <p:cBhvr>
                                        <p:cTn id="54" dur="1000"/>
                                        <p:tgtEl>
                                          <p:spTgt spid="24"/>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strVal val="#ppt_w*0.70"/>
                                          </p:val>
                                        </p:tav>
                                        <p:tav tm="100000">
                                          <p:val>
                                            <p:strVal val="#ppt_w"/>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animEffect transition="in" filter="fade">
                                      <p:cBhvr>
                                        <p:cTn id="59" dur="1000"/>
                                        <p:tgtEl>
                                          <p:spTgt spid="23"/>
                                        </p:tgtEl>
                                      </p:cBhvr>
                                    </p:animEffect>
                                  </p:childTnLst>
                                </p:cTn>
                              </p:par>
                              <p:par>
                                <p:cTn id="60" presetID="55" presetClass="entr" presetSubtype="0" fill="hold" nodeType="withEffect">
                                  <p:stCondLst>
                                    <p:cond delay="0"/>
                                  </p:stCondLst>
                                  <p:childTnLst>
                                    <p:set>
                                      <p:cBhvr>
                                        <p:cTn id="61" dur="1" fill="hold">
                                          <p:stCondLst>
                                            <p:cond delay="0"/>
                                          </p:stCondLst>
                                        </p:cTn>
                                        <p:tgtEl>
                                          <p:spTgt spid="18441"/>
                                        </p:tgtEl>
                                        <p:attrNameLst>
                                          <p:attrName>style.visibility</p:attrName>
                                        </p:attrNameLst>
                                      </p:cBhvr>
                                      <p:to>
                                        <p:strVal val="visible"/>
                                      </p:to>
                                    </p:set>
                                    <p:anim calcmode="lin" valueType="num">
                                      <p:cBhvr>
                                        <p:cTn id="62" dur="1000" fill="hold"/>
                                        <p:tgtEl>
                                          <p:spTgt spid="18441"/>
                                        </p:tgtEl>
                                        <p:attrNameLst>
                                          <p:attrName>ppt_w</p:attrName>
                                        </p:attrNameLst>
                                      </p:cBhvr>
                                      <p:tavLst>
                                        <p:tav tm="0">
                                          <p:val>
                                            <p:strVal val="#ppt_w*0.70"/>
                                          </p:val>
                                        </p:tav>
                                        <p:tav tm="100000">
                                          <p:val>
                                            <p:strVal val="#ppt_w"/>
                                          </p:val>
                                        </p:tav>
                                      </p:tavLst>
                                    </p:anim>
                                    <p:anim calcmode="lin" valueType="num">
                                      <p:cBhvr>
                                        <p:cTn id="63" dur="1000" fill="hold"/>
                                        <p:tgtEl>
                                          <p:spTgt spid="18441"/>
                                        </p:tgtEl>
                                        <p:attrNameLst>
                                          <p:attrName>ppt_h</p:attrName>
                                        </p:attrNameLst>
                                      </p:cBhvr>
                                      <p:tavLst>
                                        <p:tav tm="0">
                                          <p:val>
                                            <p:strVal val="#ppt_h"/>
                                          </p:val>
                                        </p:tav>
                                        <p:tav tm="100000">
                                          <p:val>
                                            <p:strVal val="#ppt_h"/>
                                          </p:val>
                                        </p:tav>
                                      </p:tavLst>
                                    </p:anim>
                                    <p:animEffect transition="in" filter="fade">
                                      <p:cBhvr>
                                        <p:cTn id="64" dur="1000"/>
                                        <p:tgtEl>
                                          <p:spTgt spid="18441"/>
                                        </p:tgtEl>
                                      </p:cBhvr>
                                    </p:animEffect>
                                  </p:childTnLst>
                                </p:cTn>
                              </p:par>
                              <p:par>
                                <p:cTn id="65" presetID="42" presetClass="entr" presetSubtype="0" fill="hold" nodeType="withEffect">
                                  <p:stCondLst>
                                    <p:cond delay="0"/>
                                  </p:stCondLst>
                                  <p:childTnLst>
                                    <p:set>
                                      <p:cBhvr>
                                        <p:cTn id="66" dur="1" fill="hold">
                                          <p:stCondLst>
                                            <p:cond delay="0"/>
                                          </p:stCondLst>
                                        </p:cTn>
                                        <p:tgtEl>
                                          <p:spTgt spid="20482"/>
                                        </p:tgtEl>
                                        <p:attrNameLst>
                                          <p:attrName>style.visibility</p:attrName>
                                        </p:attrNameLst>
                                      </p:cBhvr>
                                      <p:to>
                                        <p:strVal val="visible"/>
                                      </p:to>
                                    </p:set>
                                    <p:animEffect transition="in" filter="fade">
                                      <p:cBhvr>
                                        <p:cTn id="67" dur="1000"/>
                                        <p:tgtEl>
                                          <p:spTgt spid="20482"/>
                                        </p:tgtEl>
                                      </p:cBhvr>
                                    </p:animEffect>
                                    <p:anim calcmode="lin" valueType="num">
                                      <p:cBhvr>
                                        <p:cTn id="68" dur="1000" fill="hold"/>
                                        <p:tgtEl>
                                          <p:spTgt spid="20482"/>
                                        </p:tgtEl>
                                        <p:attrNameLst>
                                          <p:attrName>ppt_x</p:attrName>
                                        </p:attrNameLst>
                                      </p:cBhvr>
                                      <p:tavLst>
                                        <p:tav tm="0">
                                          <p:val>
                                            <p:strVal val="#ppt_x"/>
                                          </p:val>
                                        </p:tav>
                                        <p:tav tm="100000">
                                          <p:val>
                                            <p:strVal val="#ppt_x"/>
                                          </p:val>
                                        </p:tav>
                                      </p:tavLst>
                                    </p:anim>
                                    <p:anim calcmode="lin" valueType="num">
                                      <p:cBhvr>
                                        <p:cTn id="69" dur="1000" fill="hold"/>
                                        <p:tgtEl>
                                          <p:spTgt spid="2048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2" grpId="0" animBg="1"/>
      <p:bldP spid="13" grpId="0"/>
      <p:bldP spid="14" grpId="0"/>
      <p:bldP spid="23" grpId="0"/>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604578" y="533400"/>
            <a:ext cx="7234621" cy="461665"/>
          </a:xfrm>
          <a:prstGeom prst="rect">
            <a:avLst/>
          </a:prstGeom>
          <a:solidFill>
            <a:schemeClr val="accent1">
              <a:lumMod val="40000"/>
              <a:lumOff val="60000"/>
            </a:schemeClr>
          </a:solidFill>
        </p:spPr>
        <p:txBody>
          <a:bodyPr wrap="square" rtlCol="0">
            <a:spAutoFit/>
          </a:bodyPr>
          <a:lstStyle/>
          <a:p>
            <a:pPr algn="r" rtl="1"/>
            <a:r>
              <a:rPr lang="fa-IR" sz="2400" dirty="0" smtClean="0">
                <a:cs typeface="B Nazanin" pitchFamily="2" charset="-78"/>
              </a:rPr>
              <a:t>با توجه به معادله، وقتی </a:t>
            </a:r>
            <a:r>
              <a:rPr lang="el-GR" sz="2400" dirty="0" smtClean="0">
                <a:cs typeface="B Nazanin" pitchFamily="2" charset="-78"/>
              </a:rPr>
              <a:t>θ</a:t>
            </a:r>
            <a:r>
              <a:rPr lang="fa-IR" sz="2400" dirty="0" smtClean="0">
                <a:cs typeface="B Nazanin" pitchFamily="2" charset="-78"/>
              </a:rPr>
              <a:t> مساوی صفر باشد  تنش قائم      ماکزیمم است. </a:t>
            </a:r>
            <a:endParaRPr lang="en-US" sz="2400" dirty="0">
              <a:cs typeface="B Nazanin" pitchFamily="2" charset="-78"/>
            </a:endParaRPr>
          </a:p>
        </p:txBody>
      </p:sp>
      <p:pic>
        <p:nvPicPr>
          <p:cNvPr id="37889" name="Picture 1"/>
          <p:cNvPicPr>
            <a:picLocks noChangeAspect="1" noChangeArrowheads="1"/>
          </p:cNvPicPr>
          <p:nvPr/>
        </p:nvPicPr>
        <p:blipFill>
          <a:blip r:embed="rId3"/>
          <a:srcRect/>
          <a:stretch>
            <a:fillRect/>
          </a:stretch>
        </p:blipFill>
        <p:spPr bwMode="auto">
          <a:xfrm>
            <a:off x="3276600" y="609600"/>
            <a:ext cx="342900" cy="333375"/>
          </a:xfrm>
          <a:prstGeom prst="rect">
            <a:avLst/>
          </a:prstGeom>
          <a:noFill/>
          <a:ln w="9525">
            <a:noFill/>
            <a:miter lim="800000"/>
            <a:headEnd/>
            <a:tailEnd/>
          </a:ln>
          <a:effectLst/>
        </p:spPr>
      </p:pic>
      <p:sp>
        <p:nvSpPr>
          <p:cNvPr id="5" name="Down Arrow 4"/>
          <p:cNvSpPr/>
          <p:nvPr/>
        </p:nvSpPr>
        <p:spPr>
          <a:xfrm>
            <a:off x="5334000" y="1066800"/>
            <a:ext cx="685800" cy="7620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4200" y="1905000"/>
            <a:ext cx="4724400" cy="461665"/>
          </a:xfrm>
          <a:prstGeom prst="rect">
            <a:avLst/>
          </a:prstGeom>
          <a:solidFill>
            <a:schemeClr val="accent1">
              <a:lumMod val="40000"/>
              <a:lumOff val="60000"/>
            </a:schemeClr>
          </a:solidFill>
        </p:spPr>
        <p:txBody>
          <a:bodyPr wrap="square" rtlCol="0">
            <a:spAutoFit/>
          </a:bodyPr>
          <a:lstStyle/>
          <a:p>
            <a:pPr algn="r" rtl="1"/>
            <a:r>
              <a:rPr lang="fa-IR" sz="2400" dirty="0" smtClean="0">
                <a:cs typeface="B Nazanin" pitchFamily="2" charset="-78"/>
              </a:rPr>
              <a:t>یعنی وقتی که صفحه مقطع عمود بر محور است.</a:t>
            </a:r>
            <a:endParaRPr lang="en-US" sz="2400" dirty="0">
              <a:cs typeface="B Nazanin" pitchFamily="2" charset="-78"/>
            </a:endParaRPr>
          </a:p>
        </p:txBody>
      </p:sp>
      <p:sp>
        <p:nvSpPr>
          <p:cNvPr id="7" name="TextBox 6"/>
          <p:cNvSpPr txBox="1"/>
          <p:nvPr/>
        </p:nvSpPr>
        <p:spPr>
          <a:xfrm>
            <a:off x="457200" y="2895600"/>
            <a:ext cx="8382000" cy="461665"/>
          </a:xfrm>
          <a:prstGeom prst="rect">
            <a:avLst/>
          </a:prstGeom>
          <a:solidFill>
            <a:schemeClr val="tx2">
              <a:lumMod val="40000"/>
              <a:lumOff val="60000"/>
            </a:schemeClr>
          </a:solidFill>
        </p:spPr>
        <p:txBody>
          <a:bodyPr wrap="square" rtlCol="0">
            <a:spAutoFit/>
          </a:bodyPr>
          <a:lstStyle/>
          <a:p>
            <a:pPr algn="r" rtl="1"/>
            <a:r>
              <a:rPr lang="fa-IR" sz="2400" dirty="0" smtClean="0">
                <a:cs typeface="B Nazanin" pitchFamily="2" charset="-78"/>
              </a:rPr>
              <a:t>با توجه به معادله، وقتی </a:t>
            </a:r>
            <a:r>
              <a:rPr lang="el-GR" sz="2400" dirty="0" smtClean="0">
                <a:cs typeface="B Nazanin" pitchFamily="2" charset="-78"/>
              </a:rPr>
              <a:t>θ</a:t>
            </a:r>
            <a:r>
              <a:rPr lang="fa-IR" sz="2400" dirty="0" smtClean="0">
                <a:cs typeface="B Nazanin" pitchFamily="2" charset="-78"/>
              </a:rPr>
              <a:t> به سمت 90 میل کند تنش قائم به سمت صفر میل می کند.</a:t>
            </a:r>
            <a:endParaRPr lang="en-US" sz="2400" dirty="0">
              <a:cs typeface="B Nazanin" pitchFamily="2" charset="-78"/>
            </a:endParaRPr>
          </a:p>
        </p:txBody>
      </p:sp>
      <p:pic>
        <p:nvPicPr>
          <p:cNvPr id="37890" name="Picture 2"/>
          <p:cNvPicPr>
            <a:picLocks noChangeAspect="1" noChangeArrowheads="1"/>
          </p:cNvPicPr>
          <p:nvPr/>
        </p:nvPicPr>
        <p:blipFill>
          <a:blip r:embed="rId4"/>
          <a:srcRect/>
          <a:stretch>
            <a:fillRect/>
          </a:stretch>
        </p:blipFill>
        <p:spPr bwMode="auto">
          <a:xfrm>
            <a:off x="1600200" y="1600200"/>
            <a:ext cx="1019175" cy="790575"/>
          </a:xfrm>
          <a:prstGeom prst="rect">
            <a:avLst/>
          </a:prstGeom>
          <a:noFill/>
          <a:ln w="9525">
            <a:noFill/>
            <a:miter lim="800000"/>
            <a:headEnd/>
            <a:tailEnd/>
          </a:ln>
          <a:effectLst/>
        </p:spPr>
      </p:pic>
      <p:sp>
        <p:nvSpPr>
          <p:cNvPr id="10" name="TextBox 9"/>
          <p:cNvSpPr txBox="1"/>
          <p:nvPr/>
        </p:nvSpPr>
        <p:spPr>
          <a:xfrm>
            <a:off x="1676400" y="1905000"/>
            <a:ext cx="457200" cy="369332"/>
          </a:xfrm>
          <a:prstGeom prst="rect">
            <a:avLst/>
          </a:prstGeom>
          <a:noFill/>
        </p:spPr>
        <p:txBody>
          <a:bodyPr wrap="square" rtlCol="0">
            <a:spAutoFit/>
          </a:bodyPr>
          <a:lstStyle/>
          <a:p>
            <a:r>
              <a:rPr lang="en-US" dirty="0" smtClean="0"/>
              <a:t>m</a:t>
            </a:r>
            <a:endParaRPr lang="en-US" dirty="0"/>
          </a:p>
        </p:txBody>
      </p:sp>
      <p:sp>
        <p:nvSpPr>
          <p:cNvPr id="12" name="TextBox 11"/>
          <p:cNvSpPr txBox="1"/>
          <p:nvPr/>
        </p:nvSpPr>
        <p:spPr>
          <a:xfrm>
            <a:off x="2362200" y="2057400"/>
            <a:ext cx="838200" cy="215444"/>
          </a:xfrm>
          <a:prstGeom prst="rect">
            <a:avLst/>
          </a:prstGeom>
          <a:noFill/>
        </p:spPr>
        <p:txBody>
          <a:bodyPr wrap="square" rtlCol="0">
            <a:spAutoFit/>
          </a:bodyPr>
          <a:lstStyle/>
          <a:p>
            <a:r>
              <a:rPr lang="en-US" sz="1200" baseline="-25000" dirty="0" smtClean="0"/>
              <a:t>0</a:t>
            </a:r>
            <a:endParaRPr lang="en-US" sz="1200" baseline="-25000" dirty="0"/>
          </a:p>
        </p:txBody>
      </p:sp>
      <p:sp>
        <p:nvSpPr>
          <p:cNvPr id="13" name="TextBox 12"/>
          <p:cNvSpPr txBox="1"/>
          <p:nvPr/>
        </p:nvSpPr>
        <p:spPr>
          <a:xfrm>
            <a:off x="152400" y="3810000"/>
            <a:ext cx="8767379" cy="461665"/>
          </a:xfrm>
          <a:prstGeom prst="rect">
            <a:avLst/>
          </a:prstGeom>
          <a:solidFill>
            <a:schemeClr val="tx2">
              <a:lumMod val="20000"/>
              <a:lumOff val="80000"/>
            </a:schemeClr>
          </a:solidFill>
        </p:spPr>
        <p:txBody>
          <a:bodyPr wrap="square" rtlCol="0">
            <a:spAutoFit/>
          </a:bodyPr>
          <a:lstStyle/>
          <a:p>
            <a:pPr algn="r" rtl="1"/>
            <a:r>
              <a:rPr lang="fa-IR" sz="2400" dirty="0" smtClean="0">
                <a:cs typeface="B Nazanin" pitchFamily="2" charset="-78"/>
              </a:rPr>
              <a:t>تنش برشی به ازای </a:t>
            </a:r>
            <a:r>
              <a:rPr lang="el-GR" sz="2400" dirty="0" smtClean="0">
                <a:cs typeface="B Nazanin" pitchFamily="2" charset="-78"/>
              </a:rPr>
              <a:t>θ</a:t>
            </a:r>
            <a:r>
              <a:rPr lang="fa-IR" sz="2400" dirty="0" smtClean="0">
                <a:cs typeface="B Nazanin" pitchFamily="2" charset="-78"/>
              </a:rPr>
              <a:t> برابر صفر و نود برابر صفر است و به ازای 45 درجه ماکزیمم است. </a:t>
            </a:r>
            <a:endParaRPr lang="en-US" sz="2400" dirty="0">
              <a:cs typeface="B Nazanin" pitchFamily="2" charset="-78"/>
            </a:endParaRPr>
          </a:p>
        </p:txBody>
      </p:sp>
      <p:pic>
        <p:nvPicPr>
          <p:cNvPr id="37891" name="Picture 3"/>
          <p:cNvPicPr>
            <a:picLocks noChangeAspect="1" noChangeArrowheads="1"/>
          </p:cNvPicPr>
          <p:nvPr/>
        </p:nvPicPr>
        <p:blipFill>
          <a:blip r:embed="rId5"/>
          <a:srcRect/>
          <a:stretch>
            <a:fillRect/>
          </a:stretch>
        </p:blipFill>
        <p:spPr bwMode="auto">
          <a:xfrm>
            <a:off x="2438400" y="4648200"/>
            <a:ext cx="952500" cy="752475"/>
          </a:xfrm>
          <a:prstGeom prst="rect">
            <a:avLst/>
          </a:prstGeom>
          <a:noFill/>
          <a:ln w="9525">
            <a:noFill/>
            <a:miter lim="800000"/>
            <a:headEnd/>
            <a:tailEnd/>
          </a:ln>
          <a:effectLst/>
        </p:spPr>
      </p:pic>
      <p:sp>
        <p:nvSpPr>
          <p:cNvPr id="15" name="TextBox 14"/>
          <p:cNvSpPr txBox="1"/>
          <p:nvPr/>
        </p:nvSpPr>
        <p:spPr>
          <a:xfrm>
            <a:off x="5334000" y="4572000"/>
            <a:ext cx="1905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Sin 45 </a:t>
            </a:r>
            <a:r>
              <a:rPr lang="en-US" sz="2000" dirty="0" err="1" smtClean="0">
                <a:latin typeface="Times New Roman" pitchFamily="18" charset="0"/>
                <a:cs typeface="Times New Roman" pitchFamily="18" charset="0"/>
              </a:rPr>
              <a:t>cos</a:t>
            </a:r>
            <a:r>
              <a:rPr lang="en-US" sz="2000" dirty="0" smtClean="0">
                <a:latin typeface="Times New Roman" pitchFamily="18" charset="0"/>
                <a:cs typeface="Times New Roman" pitchFamily="18" charset="0"/>
              </a:rPr>
              <a:t> 45=</a:t>
            </a:r>
            <a:endParaRPr lang="en-US" sz="2000" dirty="0">
              <a:latin typeface="Times New Roman" pitchFamily="18" charset="0"/>
              <a:cs typeface="Times New Roman" pitchFamily="18" charset="0"/>
            </a:endParaRPr>
          </a:p>
        </p:txBody>
      </p:sp>
      <p:pic>
        <p:nvPicPr>
          <p:cNvPr id="16" name="Picture 3"/>
          <p:cNvPicPr>
            <a:picLocks noChangeAspect="1" noChangeArrowheads="1"/>
          </p:cNvPicPr>
          <p:nvPr/>
        </p:nvPicPr>
        <p:blipFill>
          <a:blip r:embed="rId6"/>
          <a:srcRect/>
          <a:stretch>
            <a:fillRect/>
          </a:stretch>
        </p:blipFill>
        <p:spPr bwMode="auto">
          <a:xfrm>
            <a:off x="7239000" y="4572000"/>
            <a:ext cx="381000" cy="396240"/>
          </a:xfrm>
          <a:prstGeom prst="rect">
            <a:avLst/>
          </a:prstGeom>
          <a:noFill/>
          <a:ln w="9525">
            <a:noFill/>
            <a:miter lim="800000"/>
            <a:headEnd/>
            <a:tailEnd/>
          </a:ln>
          <a:effectLst/>
        </p:spPr>
      </p:pic>
      <p:sp>
        <p:nvSpPr>
          <p:cNvPr id="17" name="Rectangle 16"/>
          <p:cNvSpPr/>
          <p:nvPr/>
        </p:nvSpPr>
        <p:spPr>
          <a:xfrm>
            <a:off x="7086600" y="4267200"/>
            <a:ext cx="417102" cy="369332"/>
          </a:xfrm>
          <a:prstGeom prst="rect">
            <a:avLst/>
          </a:prstGeom>
        </p:spPr>
        <p:txBody>
          <a:bodyPr wrap="none">
            <a:spAutoFit/>
          </a:bodyPr>
          <a:lstStyle/>
          <a:p>
            <a:r>
              <a:rPr lang="en-US" dirty="0" smtClean="0"/>
              <a:t>√2</a:t>
            </a:r>
            <a:endParaRPr lang="en-US" dirty="0"/>
          </a:p>
        </p:txBody>
      </p:sp>
      <p:sp>
        <p:nvSpPr>
          <p:cNvPr id="18" name="TextBox 17"/>
          <p:cNvSpPr txBox="1"/>
          <p:nvPr/>
        </p:nvSpPr>
        <p:spPr>
          <a:xfrm>
            <a:off x="7315200" y="4876800"/>
            <a:ext cx="304800" cy="369332"/>
          </a:xfrm>
          <a:prstGeom prst="rect">
            <a:avLst/>
          </a:prstGeom>
          <a:noFill/>
        </p:spPr>
        <p:txBody>
          <a:bodyPr wrap="square" rtlCol="0">
            <a:spAutoFit/>
          </a:bodyPr>
          <a:lstStyle/>
          <a:p>
            <a:r>
              <a:rPr lang="en-US" dirty="0" smtClean="0"/>
              <a:t>2</a:t>
            </a:r>
            <a:endParaRPr lang="en-US" dirty="0"/>
          </a:p>
        </p:txBody>
      </p:sp>
      <p:sp>
        <p:nvSpPr>
          <p:cNvPr id="19" name="TextBox 18"/>
          <p:cNvSpPr txBox="1"/>
          <p:nvPr/>
        </p:nvSpPr>
        <p:spPr>
          <a:xfrm>
            <a:off x="7696200" y="4495800"/>
            <a:ext cx="381000" cy="369332"/>
          </a:xfrm>
          <a:prstGeom prst="rect">
            <a:avLst/>
          </a:prstGeom>
          <a:noFill/>
        </p:spPr>
        <p:txBody>
          <a:bodyPr wrap="square" rtlCol="0">
            <a:spAutoFit/>
          </a:bodyPr>
          <a:lstStyle/>
          <a:p>
            <a:r>
              <a:rPr lang="en-US" dirty="0" smtClean="0"/>
              <a:t>×</a:t>
            </a:r>
            <a:endParaRPr lang="en-US" dirty="0"/>
          </a:p>
        </p:txBody>
      </p:sp>
      <p:pic>
        <p:nvPicPr>
          <p:cNvPr id="20" name="Picture 3"/>
          <p:cNvPicPr>
            <a:picLocks noChangeAspect="1" noChangeArrowheads="1"/>
          </p:cNvPicPr>
          <p:nvPr/>
        </p:nvPicPr>
        <p:blipFill>
          <a:blip r:embed="rId6"/>
          <a:srcRect/>
          <a:stretch>
            <a:fillRect/>
          </a:stretch>
        </p:blipFill>
        <p:spPr bwMode="auto">
          <a:xfrm>
            <a:off x="8001000" y="4572000"/>
            <a:ext cx="381000" cy="396240"/>
          </a:xfrm>
          <a:prstGeom prst="rect">
            <a:avLst/>
          </a:prstGeom>
          <a:noFill/>
          <a:ln w="9525">
            <a:noFill/>
            <a:miter lim="800000"/>
            <a:headEnd/>
            <a:tailEnd/>
          </a:ln>
          <a:effectLst/>
        </p:spPr>
      </p:pic>
      <p:sp>
        <p:nvSpPr>
          <p:cNvPr id="21" name="Rectangle 20"/>
          <p:cNvSpPr/>
          <p:nvPr/>
        </p:nvSpPr>
        <p:spPr>
          <a:xfrm>
            <a:off x="7848600" y="4267200"/>
            <a:ext cx="417102" cy="369332"/>
          </a:xfrm>
          <a:prstGeom prst="rect">
            <a:avLst/>
          </a:prstGeom>
        </p:spPr>
        <p:txBody>
          <a:bodyPr wrap="none">
            <a:spAutoFit/>
          </a:bodyPr>
          <a:lstStyle/>
          <a:p>
            <a:r>
              <a:rPr lang="en-US" dirty="0" smtClean="0"/>
              <a:t>√2</a:t>
            </a:r>
            <a:endParaRPr lang="en-US" dirty="0"/>
          </a:p>
        </p:txBody>
      </p:sp>
      <p:sp>
        <p:nvSpPr>
          <p:cNvPr id="22" name="TextBox 21"/>
          <p:cNvSpPr txBox="1"/>
          <p:nvPr/>
        </p:nvSpPr>
        <p:spPr>
          <a:xfrm>
            <a:off x="8077200" y="4876800"/>
            <a:ext cx="304800" cy="369332"/>
          </a:xfrm>
          <a:prstGeom prst="rect">
            <a:avLst/>
          </a:prstGeom>
          <a:noFill/>
        </p:spPr>
        <p:txBody>
          <a:bodyPr wrap="square" rtlCol="0">
            <a:spAutoFit/>
          </a:bodyPr>
          <a:lstStyle/>
          <a:p>
            <a:r>
              <a:rPr lang="en-US" dirty="0" smtClean="0"/>
              <a:t>2</a:t>
            </a:r>
            <a:endParaRPr lang="en-US" dirty="0"/>
          </a:p>
        </p:txBody>
      </p:sp>
      <p:sp>
        <p:nvSpPr>
          <p:cNvPr id="23" name="TextBox 22"/>
          <p:cNvSpPr txBox="1"/>
          <p:nvPr/>
        </p:nvSpPr>
        <p:spPr>
          <a:xfrm>
            <a:off x="8305800" y="4572000"/>
            <a:ext cx="838200" cy="369332"/>
          </a:xfrm>
          <a:prstGeom prst="rect">
            <a:avLst/>
          </a:prstGeom>
          <a:noFill/>
        </p:spPr>
        <p:txBody>
          <a:bodyPr wrap="square" rtlCol="0">
            <a:spAutoFit/>
          </a:bodyPr>
          <a:lstStyle/>
          <a:p>
            <a:r>
              <a:rPr lang="en-US" dirty="0" smtClean="0"/>
              <a:t>= 1/2</a:t>
            </a:r>
            <a:endParaRPr lang="en-US" dirty="0"/>
          </a:p>
        </p:txBody>
      </p:sp>
      <p:sp>
        <p:nvSpPr>
          <p:cNvPr id="24" name="TextBox 23"/>
          <p:cNvSpPr txBox="1"/>
          <p:nvPr/>
        </p:nvSpPr>
        <p:spPr>
          <a:xfrm>
            <a:off x="381000" y="5943600"/>
            <a:ext cx="1219200" cy="369332"/>
          </a:xfrm>
          <a:prstGeom prst="rect">
            <a:avLst/>
          </a:prstGeom>
          <a:noFill/>
        </p:spPr>
        <p:txBody>
          <a:bodyPr wrap="square" rtlCol="0">
            <a:spAutoFit/>
          </a:bodyPr>
          <a:lstStyle/>
          <a:p>
            <a:r>
              <a:rPr lang="el-GR" dirty="0" smtClean="0"/>
              <a:t>Θ</a:t>
            </a:r>
            <a:r>
              <a:rPr lang="en-US" dirty="0" smtClean="0"/>
              <a:t>= 45</a:t>
            </a:r>
            <a:endParaRPr lang="en-US" dirty="0"/>
          </a:p>
        </p:txBody>
      </p:sp>
      <p:pic>
        <p:nvPicPr>
          <p:cNvPr id="37892" name="Picture 4"/>
          <p:cNvPicPr>
            <a:picLocks noChangeAspect="1" noChangeArrowheads="1"/>
          </p:cNvPicPr>
          <p:nvPr/>
        </p:nvPicPr>
        <p:blipFill>
          <a:blip r:embed="rId7"/>
          <a:srcRect/>
          <a:stretch>
            <a:fillRect/>
          </a:stretch>
        </p:blipFill>
        <p:spPr bwMode="auto">
          <a:xfrm>
            <a:off x="3429000" y="5867400"/>
            <a:ext cx="1047750" cy="771525"/>
          </a:xfrm>
          <a:prstGeom prst="rect">
            <a:avLst/>
          </a:prstGeom>
          <a:noFill/>
          <a:ln w="9525">
            <a:noFill/>
            <a:miter lim="800000"/>
            <a:headEnd/>
            <a:tailEnd/>
          </a:ln>
          <a:effectLst/>
        </p:spPr>
      </p:pic>
      <p:sp>
        <p:nvSpPr>
          <p:cNvPr id="26" name="TextBox 25"/>
          <p:cNvSpPr txBox="1"/>
          <p:nvPr/>
        </p:nvSpPr>
        <p:spPr>
          <a:xfrm>
            <a:off x="3124200" y="5105400"/>
            <a:ext cx="2286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0</a:t>
            </a:r>
            <a:endParaRPr lang="en-US" sz="1200" dirty="0">
              <a:latin typeface="Times New Roman" pitchFamily="18" charset="0"/>
              <a:cs typeface="Times New Roman" pitchFamily="18" charset="0"/>
            </a:endParaRPr>
          </a:p>
        </p:txBody>
      </p:sp>
      <p:sp>
        <p:nvSpPr>
          <p:cNvPr id="27" name="TextBox 26"/>
          <p:cNvSpPr txBox="1"/>
          <p:nvPr/>
        </p:nvSpPr>
        <p:spPr>
          <a:xfrm>
            <a:off x="4267200" y="6400800"/>
            <a:ext cx="45719" cy="276999"/>
          </a:xfrm>
          <a:prstGeom prst="rect">
            <a:avLst/>
          </a:prstGeom>
          <a:noFill/>
        </p:spPr>
        <p:txBody>
          <a:bodyPr wrap="square" rtlCol="0">
            <a:spAutoFit/>
          </a:bodyPr>
          <a:lstStyle/>
          <a:p>
            <a:r>
              <a:rPr lang="en-US" sz="1200" dirty="0" smtClean="0"/>
              <a:t>0</a:t>
            </a:r>
            <a:endParaRPr lang="en-US" sz="1200" dirty="0"/>
          </a:p>
        </p:txBody>
      </p:sp>
      <p:sp>
        <p:nvSpPr>
          <p:cNvPr id="28" name="Right Arrow 27"/>
          <p:cNvSpPr/>
          <p:nvPr/>
        </p:nvSpPr>
        <p:spPr>
          <a:xfrm>
            <a:off x="1524000" y="5943600"/>
            <a:ext cx="14478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37889"/>
                                        </p:tgtEl>
                                        <p:attrNameLst>
                                          <p:attrName>style.visibility</p:attrName>
                                        </p:attrNameLst>
                                      </p:cBhvr>
                                      <p:to>
                                        <p:strVal val="visible"/>
                                      </p:to>
                                    </p:set>
                                    <p:animEffect transition="in" filter="checkerboard(across)">
                                      <p:cBhvr>
                                        <p:cTn id="10" dur="500"/>
                                        <p:tgtEl>
                                          <p:spTgt spid="378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nodeType="withEffect">
                                  <p:stCondLst>
                                    <p:cond delay="0"/>
                                  </p:stCondLst>
                                  <p:childTnLst>
                                    <p:set>
                                      <p:cBhvr>
                                        <p:cTn id="21" dur="1" fill="hold">
                                          <p:stCondLst>
                                            <p:cond delay="0"/>
                                          </p:stCondLst>
                                        </p:cTn>
                                        <p:tgtEl>
                                          <p:spTgt spid="37890"/>
                                        </p:tgtEl>
                                        <p:attrNameLst>
                                          <p:attrName>style.visibility</p:attrName>
                                        </p:attrNameLst>
                                      </p:cBhvr>
                                      <p:to>
                                        <p:strVal val="visible"/>
                                      </p:to>
                                    </p:set>
                                    <p:animEffect transition="in" filter="checkerboard(across)">
                                      <p:cBhvr>
                                        <p:cTn id="22" dur="500"/>
                                        <p:tgtEl>
                                          <p:spTgt spid="3789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par>
                                <p:cTn id="33" presetID="4" presetClass="entr" presetSubtype="16" fill="hold" nodeType="withEffect">
                                  <p:stCondLst>
                                    <p:cond delay="0"/>
                                  </p:stCondLst>
                                  <p:childTnLst>
                                    <p:set>
                                      <p:cBhvr>
                                        <p:cTn id="34" dur="1" fill="hold">
                                          <p:stCondLst>
                                            <p:cond delay="0"/>
                                          </p:stCondLst>
                                        </p:cTn>
                                        <p:tgtEl>
                                          <p:spTgt spid="37891"/>
                                        </p:tgtEl>
                                        <p:attrNameLst>
                                          <p:attrName>style.visibility</p:attrName>
                                        </p:attrNameLst>
                                      </p:cBhvr>
                                      <p:to>
                                        <p:strVal val="visible"/>
                                      </p:to>
                                    </p:set>
                                    <p:animEffect transition="in" filter="box(in)">
                                      <p:cBhvr>
                                        <p:cTn id="35" dur="500"/>
                                        <p:tgtEl>
                                          <p:spTgt spid="37891"/>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500"/>
                                        <p:tgtEl>
                                          <p:spTgt spid="15"/>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ox(in)">
                                      <p:cBhvr>
                                        <p:cTn id="41" dur="500"/>
                                        <p:tgtEl>
                                          <p:spTgt spid="17"/>
                                        </p:tgtEl>
                                      </p:cBhvr>
                                    </p:animEffect>
                                  </p:childTnLst>
                                </p:cTn>
                              </p:par>
                              <p:par>
                                <p:cTn id="42" presetID="4"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in)">
                                      <p:cBhvr>
                                        <p:cTn id="44" dur="500"/>
                                        <p:tgtEl>
                                          <p:spTgt spid="16"/>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ox(in)">
                                      <p:cBhvr>
                                        <p:cTn id="47" dur="500"/>
                                        <p:tgtEl>
                                          <p:spTgt spid="18"/>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ox(in)">
                                      <p:cBhvr>
                                        <p:cTn id="50" dur="500"/>
                                        <p:tgtEl>
                                          <p:spTgt spid="21"/>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in)">
                                      <p:cBhvr>
                                        <p:cTn id="53" dur="500"/>
                                        <p:tgtEl>
                                          <p:spTgt spid="19"/>
                                        </p:tgtEl>
                                      </p:cBhvr>
                                    </p:animEffect>
                                  </p:childTnLst>
                                </p:cTn>
                              </p:par>
                              <p:par>
                                <p:cTn id="54" presetID="4" presetClass="entr" presetSubtype="16"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ox(in)">
                                      <p:cBhvr>
                                        <p:cTn id="56" dur="500"/>
                                        <p:tgtEl>
                                          <p:spTgt spid="2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ox(in)">
                                      <p:cBhvr>
                                        <p:cTn id="59" dur="500"/>
                                        <p:tgtEl>
                                          <p:spTgt spid="22"/>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ox(in)">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ox(in)">
                                      <p:cBhvr>
                                        <p:cTn id="67" dur="500"/>
                                        <p:tgtEl>
                                          <p:spTgt spid="24"/>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ox(in)">
                                      <p:cBhvr>
                                        <p:cTn id="70" dur="500"/>
                                        <p:tgtEl>
                                          <p:spTgt spid="28"/>
                                        </p:tgtEl>
                                      </p:cBhvr>
                                    </p:animEffect>
                                  </p:childTnLst>
                                </p:cTn>
                              </p:par>
                              <p:par>
                                <p:cTn id="71" presetID="4" presetClass="entr" presetSubtype="16" fill="hold" nodeType="withEffect">
                                  <p:stCondLst>
                                    <p:cond delay="0"/>
                                  </p:stCondLst>
                                  <p:childTnLst>
                                    <p:set>
                                      <p:cBhvr>
                                        <p:cTn id="72" dur="1" fill="hold">
                                          <p:stCondLst>
                                            <p:cond delay="0"/>
                                          </p:stCondLst>
                                        </p:cTn>
                                        <p:tgtEl>
                                          <p:spTgt spid="37892"/>
                                        </p:tgtEl>
                                        <p:attrNameLst>
                                          <p:attrName>style.visibility</p:attrName>
                                        </p:attrNameLst>
                                      </p:cBhvr>
                                      <p:to>
                                        <p:strVal val="visible"/>
                                      </p:to>
                                    </p:set>
                                    <p:animEffect transition="in" filter="box(in)">
                                      <p:cBhvr>
                                        <p:cTn id="73" dur="500"/>
                                        <p:tgtEl>
                                          <p:spTgt spid="37892"/>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ox(in)">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0" grpId="0"/>
      <p:bldP spid="13" grpId="0" animBg="1"/>
      <p:bldP spid="15" grpId="0"/>
      <p:bldP spid="17" grpId="0"/>
      <p:bldP spid="18" grpId="0"/>
      <p:bldP spid="19" grpId="0"/>
      <p:bldP spid="21" grpId="0"/>
      <p:bldP spid="22" grpId="0"/>
      <p:bldP spid="23" grpId="0"/>
      <p:bldP spid="24" grpId="0"/>
      <p:bldP spid="27" grpId="0"/>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2895600" y="381000"/>
            <a:ext cx="6019800" cy="523220"/>
          </a:xfrm>
          <a:prstGeom prst="rect">
            <a:avLst/>
          </a:prstGeom>
          <a:solidFill>
            <a:schemeClr val="accent3">
              <a:lumMod val="60000"/>
              <a:lumOff val="40000"/>
            </a:schemeClr>
          </a:solidFill>
        </p:spPr>
        <p:txBody>
          <a:bodyPr wrap="square" rtlCol="0">
            <a:spAutoFit/>
          </a:bodyPr>
          <a:lstStyle/>
          <a:p>
            <a:pPr algn="r" rtl="1"/>
            <a:r>
              <a:rPr lang="fa-IR" sz="2800" b="1" dirty="0" smtClean="0">
                <a:cs typeface="B Nazanin" pitchFamily="2" charset="-78"/>
              </a:rPr>
              <a:t>تنش در شرایط بارگذاری کلی: مولفه های تنش</a:t>
            </a:r>
            <a:endParaRPr lang="en-US" sz="2800" b="1" dirty="0">
              <a:cs typeface="B Nazanin" pitchFamily="2" charset="-78"/>
            </a:endParaRPr>
          </a:p>
        </p:txBody>
      </p:sp>
      <p:sp>
        <p:nvSpPr>
          <p:cNvPr id="5" name="TextBox 4"/>
          <p:cNvSpPr txBox="1"/>
          <p:nvPr/>
        </p:nvSpPr>
        <p:spPr>
          <a:xfrm>
            <a:off x="7010400" y="1828800"/>
            <a:ext cx="533400" cy="369332"/>
          </a:xfrm>
          <a:prstGeom prst="rect">
            <a:avLst/>
          </a:prstGeom>
          <a:noFill/>
        </p:spPr>
        <p:txBody>
          <a:bodyPr wrap="square" rtlCol="0">
            <a:spAutoFit/>
          </a:bodyPr>
          <a:lstStyle/>
          <a:p>
            <a:r>
              <a:rPr lang="en-US" b="1" dirty="0" smtClean="0"/>
              <a:t>xy</a:t>
            </a:r>
            <a:endParaRPr lang="en-US" b="1" dirty="0"/>
          </a:p>
        </p:txBody>
      </p:sp>
      <p:cxnSp>
        <p:nvCxnSpPr>
          <p:cNvPr id="7" name="Straight Arrow Connector 6"/>
          <p:cNvCxnSpPr/>
          <p:nvPr/>
        </p:nvCxnSpPr>
        <p:spPr>
          <a:xfrm rot="5400000">
            <a:off x="6858000" y="2133600"/>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67400" y="2362200"/>
            <a:ext cx="1219200" cy="646331"/>
          </a:xfrm>
          <a:prstGeom prst="rect">
            <a:avLst/>
          </a:prstGeom>
          <a:noFill/>
        </p:spPr>
        <p:txBody>
          <a:bodyPr wrap="square" rtlCol="0">
            <a:spAutoFit/>
          </a:bodyPr>
          <a:lstStyle/>
          <a:p>
            <a:pPr algn="r" rtl="1"/>
            <a:r>
              <a:rPr lang="fa-IR" b="1" dirty="0" smtClean="0">
                <a:cs typeface="B Nazanin" pitchFamily="2" charset="-78"/>
              </a:rPr>
              <a:t>تنش عمود بر صفحه </a:t>
            </a:r>
            <a:r>
              <a:rPr lang="en-US" b="1" dirty="0" smtClean="0">
                <a:cs typeface="B Nazanin" pitchFamily="2" charset="-78"/>
              </a:rPr>
              <a:t>x</a:t>
            </a:r>
            <a:endParaRPr lang="en-US" b="1" dirty="0">
              <a:cs typeface="B Nazanin" pitchFamily="2" charset="-78"/>
            </a:endParaRPr>
          </a:p>
        </p:txBody>
      </p:sp>
      <p:cxnSp>
        <p:nvCxnSpPr>
          <p:cNvPr id="10" name="Straight Arrow Connector 9"/>
          <p:cNvCxnSpPr/>
          <p:nvPr/>
        </p:nvCxnSpPr>
        <p:spPr>
          <a:xfrm>
            <a:off x="7391400" y="20574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67600" y="2590800"/>
            <a:ext cx="1295400" cy="369332"/>
          </a:xfrm>
          <a:prstGeom prst="rect">
            <a:avLst/>
          </a:prstGeom>
          <a:noFill/>
        </p:spPr>
        <p:txBody>
          <a:bodyPr wrap="square" rtlCol="0">
            <a:spAutoFit/>
          </a:bodyPr>
          <a:lstStyle/>
          <a:p>
            <a:pPr algn="r" rtl="1"/>
            <a:r>
              <a:rPr lang="fa-IR" b="1" dirty="0" smtClean="0">
                <a:cs typeface="B Nazanin" pitchFamily="2" charset="-78"/>
              </a:rPr>
              <a:t>جهت تنش</a:t>
            </a:r>
            <a:endParaRPr lang="en-US" b="1" dirty="0">
              <a:cs typeface="B Nazanin" pitchFamily="2" charset="-78"/>
            </a:endParaRPr>
          </a:p>
        </p:txBody>
      </p:sp>
      <p:pic>
        <p:nvPicPr>
          <p:cNvPr id="36866" name="Picture 2"/>
          <p:cNvPicPr>
            <a:picLocks noChangeAspect="1" noChangeArrowheads="1"/>
          </p:cNvPicPr>
          <p:nvPr/>
        </p:nvPicPr>
        <p:blipFill>
          <a:blip r:embed="rId3"/>
          <a:srcRect/>
          <a:stretch>
            <a:fillRect/>
          </a:stretch>
        </p:blipFill>
        <p:spPr bwMode="auto">
          <a:xfrm>
            <a:off x="6754586" y="1676400"/>
            <a:ext cx="332014" cy="309880"/>
          </a:xfrm>
          <a:prstGeom prst="rect">
            <a:avLst/>
          </a:prstGeom>
          <a:noFill/>
          <a:ln w="9525">
            <a:noFill/>
            <a:miter lim="800000"/>
            <a:headEnd/>
            <a:tailEnd/>
          </a:ln>
          <a:effectLst/>
        </p:spPr>
      </p:pic>
      <p:sp>
        <p:nvSpPr>
          <p:cNvPr id="13" name="TextBox 12"/>
          <p:cNvSpPr txBox="1"/>
          <p:nvPr/>
        </p:nvSpPr>
        <p:spPr>
          <a:xfrm>
            <a:off x="5105400" y="3352800"/>
            <a:ext cx="3810000" cy="1015663"/>
          </a:xfrm>
          <a:prstGeom prst="rect">
            <a:avLst/>
          </a:prstGeom>
          <a:noFill/>
        </p:spPr>
        <p:txBody>
          <a:bodyPr wrap="square" rtlCol="0">
            <a:spAutoFit/>
          </a:bodyPr>
          <a:lstStyle/>
          <a:p>
            <a:pPr algn="just" rtl="1"/>
            <a:r>
              <a:rPr lang="fa-IR" sz="2000" b="1" dirty="0" smtClean="0">
                <a:cs typeface="B Nazanin" pitchFamily="2" charset="-78"/>
              </a:rPr>
              <a:t>تنش قائم   به شرطی مثبت است که پیکان متناظرش به طرف راستای مثبت </a:t>
            </a:r>
            <a:r>
              <a:rPr lang="en-US" sz="2000" b="1" dirty="0" smtClean="0">
                <a:cs typeface="B Nazanin" pitchFamily="2" charset="-78"/>
              </a:rPr>
              <a:t>x</a:t>
            </a:r>
            <a:r>
              <a:rPr lang="fa-IR" sz="2000" b="1" dirty="0" smtClean="0">
                <a:cs typeface="B Nazanin" pitchFamily="2" charset="-78"/>
              </a:rPr>
              <a:t> باشد یعنی جسم تحت کشش باشد. </a:t>
            </a:r>
            <a:endParaRPr lang="en-US" sz="2000" b="1" dirty="0">
              <a:cs typeface="B Nazanin" pitchFamily="2" charset="-78"/>
            </a:endParaRPr>
          </a:p>
        </p:txBody>
      </p:sp>
      <p:pic>
        <p:nvPicPr>
          <p:cNvPr id="36867" name="Picture 3"/>
          <p:cNvPicPr>
            <a:picLocks noChangeAspect="1" noChangeArrowheads="1"/>
          </p:cNvPicPr>
          <p:nvPr/>
        </p:nvPicPr>
        <p:blipFill>
          <a:blip r:embed="rId4"/>
          <a:srcRect/>
          <a:stretch>
            <a:fillRect/>
          </a:stretch>
        </p:blipFill>
        <p:spPr bwMode="auto">
          <a:xfrm>
            <a:off x="7772400" y="3352800"/>
            <a:ext cx="276225" cy="295275"/>
          </a:xfrm>
          <a:prstGeom prst="rect">
            <a:avLst/>
          </a:prstGeom>
          <a:noFill/>
          <a:ln w="9525">
            <a:noFill/>
            <a:miter lim="800000"/>
            <a:headEnd/>
            <a:tailEnd/>
          </a:ln>
          <a:effectLst/>
        </p:spPr>
      </p:pic>
      <p:sp>
        <p:nvSpPr>
          <p:cNvPr id="15" name="TextBox 14"/>
          <p:cNvSpPr txBox="1"/>
          <p:nvPr/>
        </p:nvSpPr>
        <p:spPr>
          <a:xfrm>
            <a:off x="7848600" y="3440668"/>
            <a:ext cx="381000" cy="369332"/>
          </a:xfrm>
          <a:prstGeom prst="rect">
            <a:avLst/>
          </a:prstGeom>
          <a:noFill/>
        </p:spPr>
        <p:txBody>
          <a:bodyPr wrap="square" rtlCol="0">
            <a:spAutoFit/>
          </a:bodyPr>
          <a:lstStyle/>
          <a:p>
            <a:r>
              <a:rPr lang="en-US" dirty="0" smtClean="0"/>
              <a:t>x</a:t>
            </a:r>
            <a:endParaRPr lang="en-US" dirty="0"/>
          </a:p>
        </p:txBody>
      </p:sp>
      <p:sp>
        <p:nvSpPr>
          <p:cNvPr id="16" name="TextBox 15"/>
          <p:cNvSpPr txBox="1"/>
          <p:nvPr/>
        </p:nvSpPr>
        <p:spPr>
          <a:xfrm>
            <a:off x="8305800" y="4572000"/>
            <a:ext cx="533400" cy="369332"/>
          </a:xfrm>
          <a:prstGeom prst="rect">
            <a:avLst/>
          </a:prstGeom>
          <a:noFill/>
        </p:spPr>
        <p:txBody>
          <a:bodyPr wrap="square" rtlCol="0">
            <a:spAutoFit/>
          </a:bodyPr>
          <a:lstStyle/>
          <a:p>
            <a:r>
              <a:rPr lang="en-US" b="1" dirty="0" smtClean="0"/>
              <a:t>xy</a:t>
            </a:r>
            <a:endParaRPr lang="en-US" b="1" dirty="0"/>
          </a:p>
        </p:txBody>
      </p:sp>
      <p:pic>
        <p:nvPicPr>
          <p:cNvPr id="17" name="Picture 2"/>
          <p:cNvPicPr>
            <a:picLocks noChangeAspect="1" noChangeArrowheads="1"/>
          </p:cNvPicPr>
          <p:nvPr/>
        </p:nvPicPr>
        <p:blipFill>
          <a:blip r:embed="rId3"/>
          <a:srcRect/>
          <a:stretch>
            <a:fillRect/>
          </a:stretch>
        </p:blipFill>
        <p:spPr bwMode="auto">
          <a:xfrm>
            <a:off x="8049986" y="4419600"/>
            <a:ext cx="332014" cy="309880"/>
          </a:xfrm>
          <a:prstGeom prst="rect">
            <a:avLst/>
          </a:prstGeom>
          <a:noFill/>
          <a:ln w="9525">
            <a:noFill/>
            <a:miter lim="800000"/>
            <a:headEnd/>
            <a:tailEnd/>
          </a:ln>
          <a:effectLst/>
        </p:spPr>
      </p:pic>
      <p:sp>
        <p:nvSpPr>
          <p:cNvPr id="18" name="TextBox 17"/>
          <p:cNvSpPr txBox="1"/>
          <p:nvPr/>
        </p:nvSpPr>
        <p:spPr>
          <a:xfrm>
            <a:off x="7620000" y="4495800"/>
            <a:ext cx="533400" cy="369332"/>
          </a:xfrm>
          <a:prstGeom prst="rect">
            <a:avLst/>
          </a:prstGeom>
          <a:noFill/>
        </p:spPr>
        <p:txBody>
          <a:bodyPr wrap="square" rtlCol="0">
            <a:spAutoFit/>
          </a:bodyPr>
          <a:lstStyle/>
          <a:p>
            <a:r>
              <a:rPr lang="fa-IR" dirty="0" smtClean="0"/>
              <a:t>و</a:t>
            </a:r>
            <a:endParaRPr lang="en-US" dirty="0"/>
          </a:p>
        </p:txBody>
      </p:sp>
      <p:sp>
        <p:nvSpPr>
          <p:cNvPr id="19" name="TextBox 18"/>
          <p:cNvSpPr txBox="1"/>
          <p:nvPr/>
        </p:nvSpPr>
        <p:spPr>
          <a:xfrm>
            <a:off x="7315200" y="4583668"/>
            <a:ext cx="533400" cy="369332"/>
          </a:xfrm>
          <a:prstGeom prst="rect">
            <a:avLst/>
          </a:prstGeom>
          <a:noFill/>
        </p:spPr>
        <p:txBody>
          <a:bodyPr wrap="square" rtlCol="0">
            <a:spAutoFit/>
          </a:bodyPr>
          <a:lstStyle/>
          <a:p>
            <a:r>
              <a:rPr lang="en-US" b="1" dirty="0" err="1" smtClean="0"/>
              <a:t>xz</a:t>
            </a:r>
            <a:endParaRPr lang="en-US" b="1" dirty="0"/>
          </a:p>
        </p:txBody>
      </p:sp>
      <p:pic>
        <p:nvPicPr>
          <p:cNvPr id="20" name="Picture 2"/>
          <p:cNvPicPr>
            <a:picLocks noChangeAspect="1" noChangeArrowheads="1"/>
          </p:cNvPicPr>
          <p:nvPr/>
        </p:nvPicPr>
        <p:blipFill>
          <a:blip r:embed="rId3"/>
          <a:srcRect/>
          <a:stretch>
            <a:fillRect/>
          </a:stretch>
        </p:blipFill>
        <p:spPr bwMode="auto">
          <a:xfrm>
            <a:off x="7059386" y="4431268"/>
            <a:ext cx="332014" cy="309880"/>
          </a:xfrm>
          <a:prstGeom prst="rect">
            <a:avLst/>
          </a:prstGeom>
          <a:noFill/>
          <a:ln w="9525">
            <a:noFill/>
            <a:miter lim="800000"/>
            <a:headEnd/>
            <a:tailEnd/>
          </a:ln>
          <a:effectLst/>
        </p:spPr>
      </p:pic>
      <p:sp>
        <p:nvSpPr>
          <p:cNvPr id="21" name="TextBox 20"/>
          <p:cNvSpPr txBox="1"/>
          <p:nvPr/>
        </p:nvSpPr>
        <p:spPr>
          <a:xfrm>
            <a:off x="5105400" y="5257800"/>
            <a:ext cx="4038600" cy="646331"/>
          </a:xfrm>
          <a:prstGeom prst="rect">
            <a:avLst/>
          </a:prstGeom>
          <a:noFill/>
        </p:spPr>
        <p:txBody>
          <a:bodyPr wrap="square" rtlCol="0">
            <a:spAutoFit/>
          </a:bodyPr>
          <a:lstStyle/>
          <a:p>
            <a:pPr algn="r" rtl="1"/>
            <a:r>
              <a:rPr lang="fa-IR" b="1" dirty="0" smtClean="0">
                <a:cs typeface="B Nazanin" pitchFamily="2" charset="-78"/>
              </a:rPr>
              <a:t>به شرطی مثبت است که پیکان های متناظرشان به طرف راستاهای </a:t>
            </a:r>
            <a:r>
              <a:rPr lang="en-US" b="1" dirty="0" smtClean="0">
                <a:cs typeface="B Nazanin" pitchFamily="2" charset="-78"/>
              </a:rPr>
              <a:t>y</a:t>
            </a:r>
            <a:r>
              <a:rPr lang="fa-IR" b="1" dirty="0" smtClean="0">
                <a:cs typeface="B Nazanin" pitchFamily="2" charset="-78"/>
              </a:rPr>
              <a:t> و </a:t>
            </a:r>
            <a:r>
              <a:rPr lang="en-US" b="1" dirty="0" smtClean="0">
                <a:cs typeface="B Nazanin" pitchFamily="2" charset="-78"/>
              </a:rPr>
              <a:t>z</a:t>
            </a:r>
            <a:r>
              <a:rPr lang="fa-IR" b="1" dirty="0" smtClean="0">
                <a:cs typeface="B Nazanin" pitchFamily="2" charset="-78"/>
              </a:rPr>
              <a:t> مثبت باشد.</a:t>
            </a:r>
            <a:endParaRPr lang="en-US" b="1" dirty="0">
              <a:cs typeface="B Nazanin" pitchFamily="2" charset="-78"/>
            </a:endParaRPr>
          </a:p>
        </p:txBody>
      </p:sp>
      <p:sp>
        <p:nvSpPr>
          <p:cNvPr id="23" name="TextBox 22"/>
          <p:cNvSpPr txBox="1"/>
          <p:nvPr/>
        </p:nvSpPr>
        <p:spPr>
          <a:xfrm>
            <a:off x="7086600" y="1066800"/>
            <a:ext cx="1828800" cy="461665"/>
          </a:xfrm>
          <a:prstGeom prst="rect">
            <a:avLst/>
          </a:prstGeom>
          <a:noFill/>
        </p:spPr>
        <p:txBody>
          <a:bodyPr wrap="square" rtlCol="0">
            <a:spAutoFit/>
          </a:bodyPr>
          <a:lstStyle/>
          <a:p>
            <a:pPr algn="r" rtl="1"/>
            <a:r>
              <a:rPr lang="fa-IR" sz="2400" b="1" dirty="0" smtClean="0">
                <a:cs typeface="B Nazanin" pitchFamily="2" charset="-78"/>
              </a:rPr>
              <a:t>تنش سه بعدی</a:t>
            </a:r>
            <a:endParaRPr lang="en-US" sz="2400" b="1" dirty="0">
              <a:cs typeface="B Nazanin" pitchFamily="2" charset="-78"/>
            </a:endParaRPr>
          </a:p>
        </p:txBody>
      </p:sp>
      <p:pic>
        <p:nvPicPr>
          <p:cNvPr id="29698" name="Picture 2"/>
          <p:cNvPicPr>
            <a:picLocks noChangeAspect="1" noChangeArrowheads="1"/>
          </p:cNvPicPr>
          <p:nvPr/>
        </p:nvPicPr>
        <p:blipFill>
          <a:blip r:embed="rId5"/>
          <a:srcRect/>
          <a:stretch>
            <a:fillRect/>
          </a:stretch>
        </p:blipFill>
        <p:spPr bwMode="auto">
          <a:xfrm>
            <a:off x="381000" y="2057400"/>
            <a:ext cx="4114800" cy="3733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animEffect transition="in" filter="box(in)">
                                      <p:cBhvr>
                                        <p:cTn id="19" dur="500"/>
                                        <p:tgtEl>
                                          <p:spTgt spid="36866"/>
                                        </p:tgtEl>
                                      </p:cBhvr>
                                    </p:animEffect>
                                  </p:childTnLst>
                                </p:cTn>
                              </p:par>
                              <p:par>
                                <p:cTn id="20" presetID="42" presetClass="entr" presetSubtype="0" fill="hold" nodeType="withEffect">
                                  <p:stCondLst>
                                    <p:cond delay="0"/>
                                  </p:stCondLst>
                                  <p:childTnLst>
                                    <p:set>
                                      <p:cBhvr>
                                        <p:cTn id="21" dur="1" fill="hold">
                                          <p:stCondLst>
                                            <p:cond delay="0"/>
                                          </p:stCondLst>
                                        </p:cTn>
                                        <p:tgtEl>
                                          <p:spTgt spid="29698"/>
                                        </p:tgtEl>
                                        <p:attrNameLst>
                                          <p:attrName>style.visibility</p:attrName>
                                        </p:attrNameLst>
                                      </p:cBhvr>
                                      <p:to>
                                        <p:strVal val="visible"/>
                                      </p:to>
                                    </p:set>
                                    <p:animEffect transition="in" filter="fade">
                                      <p:cBhvr>
                                        <p:cTn id="22" dur="1000"/>
                                        <p:tgtEl>
                                          <p:spTgt spid="29698"/>
                                        </p:tgtEl>
                                      </p:cBhvr>
                                    </p:animEffect>
                                    <p:anim calcmode="lin" valueType="num">
                                      <p:cBhvr>
                                        <p:cTn id="23" dur="1000" fill="hold"/>
                                        <p:tgtEl>
                                          <p:spTgt spid="29698"/>
                                        </p:tgtEl>
                                        <p:attrNameLst>
                                          <p:attrName>ppt_x</p:attrName>
                                        </p:attrNameLst>
                                      </p:cBhvr>
                                      <p:tavLst>
                                        <p:tav tm="0">
                                          <p:val>
                                            <p:strVal val="#ppt_x"/>
                                          </p:val>
                                        </p:tav>
                                        <p:tav tm="100000">
                                          <p:val>
                                            <p:strVal val="#ppt_x"/>
                                          </p:val>
                                        </p:tav>
                                      </p:tavLst>
                                    </p:anim>
                                    <p:anim calcmode="lin" valueType="num">
                                      <p:cBhvr>
                                        <p:cTn id="24" dur="1000" fill="hold"/>
                                        <p:tgtEl>
                                          <p:spTgt spid="29698"/>
                                        </p:tgtEl>
                                        <p:attrNameLst>
                                          <p:attrName>ppt_y</p:attrName>
                                        </p:attrNameLst>
                                      </p:cBhvr>
                                      <p:tavLst>
                                        <p:tav tm="0">
                                          <p:val>
                                            <p:strVal val="#ppt_y+.1"/>
                                          </p:val>
                                        </p:tav>
                                        <p:tav tm="100000">
                                          <p:val>
                                            <p:strVal val="#ppt_y"/>
                                          </p:val>
                                        </p:tav>
                                      </p:tavLst>
                                    </p:anim>
                                  </p:childTnLst>
                                </p:cTn>
                              </p:par>
                              <p:par>
                                <p:cTn id="25" presetID="4"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par>
                                <p:cTn id="28" presetID="4"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par>
                                <p:cTn id="31" presetID="4" presetClass="entr" presetSubtype="16"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ox(in)">
                                      <p:cBhvr>
                                        <p:cTn id="36" dur="500"/>
                                        <p:tgtEl>
                                          <p:spTgt spid="11"/>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ox(i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6867"/>
                                        </p:tgtEl>
                                        <p:attrNameLst>
                                          <p:attrName>style.visibility</p:attrName>
                                        </p:attrNameLst>
                                      </p:cBhvr>
                                      <p:to>
                                        <p:strVal val="visible"/>
                                      </p:to>
                                    </p:set>
                                    <p:animEffect transition="in" filter="fade">
                                      <p:cBhvr>
                                        <p:cTn id="49" dur="1000"/>
                                        <p:tgtEl>
                                          <p:spTgt spid="36867"/>
                                        </p:tgtEl>
                                      </p:cBhvr>
                                    </p:animEffect>
                                    <p:anim calcmode="lin" valueType="num">
                                      <p:cBhvr>
                                        <p:cTn id="50" dur="1000" fill="hold"/>
                                        <p:tgtEl>
                                          <p:spTgt spid="36867"/>
                                        </p:tgtEl>
                                        <p:attrNameLst>
                                          <p:attrName>ppt_x</p:attrName>
                                        </p:attrNameLst>
                                      </p:cBhvr>
                                      <p:tavLst>
                                        <p:tav tm="0">
                                          <p:val>
                                            <p:strVal val="#ppt_x"/>
                                          </p:val>
                                        </p:tav>
                                        <p:tav tm="100000">
                                          <p:val>
                                            <p:strVal val="#ppt_x"/>
                                          </p:val>
                                        </p:tav>
                                      </p:tavLst>
                                    </p:anim>
                                    <p:anim calcmode="lin" valueType="num">
                                      <p:cBhvr>
                                        <p:cTn id="51" dur="1000" fill="hold"/>
                                        <p:tgtEl>
                                          <p:spTgt spid="3686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ox(in)">
                                      <p:cBhvr>
                                        <p:cTn id="61" dur="500"/>
                                        <p:tgtEl>
                                          <p:spTgt spid="18"/>
                                        </p:tgtEl>
                                      </p:cBhvr>
                                    </p:animEffect>
                                  </p:childTnLst>
                                </p:cTn>
                              </p:par>
                              <p:par>
                                <p:cTn id="62" presetID="4" presetClass="entr" presetSubtype="16"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in)">
                                      <p:cBhvr>
                                        <p:cTn id="64" dur="500"/>
                                        <p:tgtEl>
                                          <p:spTgt spid="2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ox(in)">
                                      <p:cBhvr>
                                        <p:cTn id="67" dur="500"/>
                                        <p:tgtEl>
                                          <p:spTgt spid="19"/>
                                        </p:tgtEl>
                                      </p:cBhvr>
                                    </p:animEffect>
                                  </p:childTnLst>
                                </p:cTn>
                              </p:par>
                              <p:par>
                                <p:cTn id="68" presetID="4" presetClass="entr" presetSubtype="16"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ox(in)">
                                      <p:cBhvr>
                                        <p:cTn id="70" dur="500"/>
                                        <p:tgtEl>
                                          <p:spTgt spid="17"/>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ox(in)">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ox(in)">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11" grpId="0"/>
      <p:bldP spid="13" grpId="0"/>
      <p:bldP spid="15" grpId="0"/>
      <p:bldP spid="16" grpId="0"/>
      <p:bldP spid="18" grpId="0"/>
      <p:bldP spid="19" grpId="0"/>
      <p:bldP spid="21"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75214" y="2590800"/>
            <a:ext cx="533400" cy="369332"/>
          </a:xfrm>
          <a:prstGeom prst="rect">
            <a:avLst/>
          </a:prstGeom>
          <a:noFill/>
        </p:spPr>
        <p:txBody>
          <a:bodyPr wrap="square" rtlCol="0">
            <a:spAutoFit/>
          </a:bodyPr>
          <a:lstStyle/>
          <a:p>
            <a:r>
              <a:rPr lang="en-US" b="1" dirty="0" smtClean="0"/>
              <a:t>xy</a:t>
            </a:r>
            <a:endParaRPr lang="en-US" b="1" dirty="0"/>
          </a:p>
        </p:txBody>
      </p:sp>
      <p:pic>
        <p:nvPicPr>
          <p:cNvPr id="6" name="Picture 2"/>
          <p:cNvPicPr>
            <a:picLocks noChangeAspect="1" noChangeArrowheads="1"/>
          </p:cNvPicPr>
          <p:nvPr/>
        </p:nvPicPr>
        <p:blipFill>
          <a:blip r:embed="rId2"/>
          <a:srcRect/>
          <a:stretch>
            <a:fillRect/>
          </a:stretch>
        </p:blipFill>
        <p:spPr bwMode="auto">
          <a:xfrm>
            <a:off x="2819400" y="2438400"/>
            <a:ext cx="332014" cy="309880"/>
          </a:xfrm>
          <a:prstGeom prst="rect">
            <a:avLst/>
          </a:prstGeom>
          <a:noFill/>
          <a:ln w="9525">
            <a:noFill/>
            <a:miter lim="800000"/>
            <a:headEnd/>
            <a:tailEnd/>
          </a:ln>
          <a:effectLst/>
        </p:spPr>
      </p:pic>
      <p:sp>
        <p:nvSpPr>
          <p:cNvPr id="7" name="TextBox 6"/>
          <p:cNvSpPr txBox="1"/>
          <p:nvPr/>
        </p:nvSpPr>
        <p:spPr>
          <a:xfrm>
            <a:off x="4142014" y="2602468"/>
            <a:ext cx="533400" cy="369332"/>
          </a:xfrm>
          <a:prstGeom prst="rect">
            <a:avLst/>
          </a:prstGeom>
          <a:noFill/>
        </p:spPr>
        <p:txBody>
          <a:bodyPr wrap="square" rtlCol="0">
            <a:spAutoFit/>
          </a:bodyPr>
          <a:lstStyle/>
          <a:p>
            <a:r>
              <a:rPr lang="en-US" b="1" dirty="0" err="1" smtClean="0"/>
              <a:t>yx</a:t>
            </a:r>
            <a:endParaRPr lang="en-US" b="1" dirty="0"/>
          </a:p>
        </p:txBody>
      </p:sp>
      <p:pic>
        <p:nvPicPr>
          <p:cNvPr id="8" name="Picture 2"/>
          <p:cNvPicPr>
            <a:picLocks noChangeAspect="1" noChangeArrowheads="1"/>
          </p:cNvPicPr>
          <p:nvPr/>
        </p:nvPicPr>
        <p:blipFill>
          <a:blip r:embed="rId2"/>
          <a:srcRect/>
          <a:stretch>
            <a:fillRect/>
          </a:stretch>
        </p:blipFill>
        <p:spPr bwMode="auto">
          <a:xfrm>
            <a:off x="3886200" y="2450068"/>
            <a:ext cx="332014" cy="309880"/>
          </a:xfrm>
          <a:prstGeom prst="rect">
            <a:avLst/>
          </a:prstGeom>
          <a:noFill/>
          <a:ln w="9525">
            <a:noFill/>
            <a:miter lim="800000"/>
            <a:headEnd/>
            <a:tailEnd/>
          </a:ln>
          <a:effectLst/>
        </p:spPr>
      </p:pic>
      <p:sp>
        <p:nvSpPr>
          <p:cNvPr id="9" name="TextBox 8"/>
          <p:cNvSpPr txBox="1"/>
          <p:nvPr/>
        </p:nvSpPr>
        <p:spPr>
          <a:xfrm>
            <a:off x="3380014" y="2438400"/>
            <a:ext cx="457200" cy="369332"/>
          </a:xfrm>
          <a:prstGeom prst="rect">
            <a:avLst/>
          </a:prstGeom>
          <a:noFill/>
        </p:spPr>
        <p:txBody>
          <a:bodyPr wrap="square" rtlCol="0">
            <a:spAutoFit/>
          </a:bodyPr>
          <a:lstStyle/>
          <a:p>
            <a:r>
              <a:rPr lang="en-US" dirty="0" smtClean="0"/>
              <a:t>=</a:t>
            </a:r>
            <a:endParaRPr lang="en-US" dirty="0"/>
          </a:p>
        </p:txBody>
      </p:sp>
      <p:sp>
        <p:nvSpPr>
          <p:cNvPr id="11" name="TextBox 10"/>
          <p:cNvSpPr txBox="1"/>
          <p:nvPr/>
        </p:nvSpPr>
        <p:spPr>
          <a:xfrm>
            <a:off x="3151414" y="3124200"/>
            <a:ext cx="533400" cy="369332"/>
          </a:xfrm>
          <a:prstGeom prst="rect">
            <a:avLst/>
          </a:prstGeom>
          <a:noFill/>
        </p:spPr>
        <p:txBody>
          <a:bodyPr wrap="square" rtlCol="0">
            <a:spAutoFit/>
          </a:bodyPr>
          <a:lstStyle/>
          <a:p>
            <a:r>
              <a:rPr lang="en-US" b="1" dirty="0" err="1" smtClean="0"/>
              <a:t>xz</a:t>
            </a:r>
            <a:endParaRPr lang="en-US" b="1" dirty="0"/>
          </a:p>
        </p:txBody>
      </p:sp>
      <p:pic>
        <p:nvPicPr>
          <p:cNvPr id="12" name="Picture 2"/>
          <p:cNvPicPr>
            <a:picLocks noChangeAspect="1" noChangeArrowheads="1"/>
          </p:cNvPicPr>
          <p:nvPr/>
        </p:nvPicPr>
        <p:blipFill>
          <a:blip r:embed="rId2"/>
          <a:srcRect/>
          <a:stretch>
            <a:fillRect/>
          </a:stretch>
        </p:blipFill>
        <p:spPr bwMode="auto">
          <a:xfrm>
            <a:off x="2895600" y="2971800"/>
            <a:ext cx="332014" cy="309880"/>
          </a:xfrm>
          <a:prstGeom prst="rect">
            <a:avLst/>
          </a:prstGeom>
          <a:noFill/>
          <a:ln w="9525">
            <a:noFill/>
            <a:miter lim="800000"/>
            <a:headEnd/>
            <a:tailEnd/>
          </a:ln>
          <a:effectLst/>
        </p:spPr>
      </p:pic>
      <p:sp>
        <p:nvSpPr>
          <p:cNvPr id="13" name="TextBox 12"/>
          <p:cNvSpPr txBox="1"/>
          <p:nvPr/>
        </p:nvSpPr>
        <p:spPr>
          <a:xfrm>
            <a:off x="4218214" y="3135868"/>
            <a:ext cx="533400" cy="369332"/>
          </a:xfrm>
          <a:prstGeom prst="rect">
            <a:avLst/>
          </a:prstGeom>
          <a:noFill/>
        </p:spPr>
        <p:txBody>
          <a:bodyPr wrap="square" rtlCol="0">
            <a:spAutoFit/>
          </a:bodyPr>
          <a:lstStyle/>
          <a:p>
            <a:r>
              <a:rPr lang="en-US" b="1" dirty="0" err="1" smtClean="0"/>
              <a:t>zx</a:t>
            </a:r>
            <a:endParaRPr lang="en-US" b="1" dirty="0"/>
          </a:p>
        </p:txBody>
      </p:sp>
      <p:pic>
        <p:nvPicPr>
          <p:cNvPr id="14" name="Picture 2"/>
          <p:cNvPicPr>
            <a:picLocks noChangeAspect="1" noChangeArrowheads="1"/>
          </p:cNvPicPr>
          <p:nvPr/>
        </p:nvPicPr>
        <p:blipFill>
          <a:blip r:embed="rId2"/>
          <a:srcRect/>
          <a:stretch>
            <a:fillRect/>
          </a:stretch>
        </p:blipFill>
        <p:spPr bwMode="auto">
          <a:xfrm>
            <a:off x="3962400" y="2983468"/>
            <a:ext cx="332014" cy="309880"/>
          </a:xfrm>
          <a:prstGeom prst="rect">
            <a:avLst/>
          </a:prstGeom>
          <a:noFill/>
          <a:ln w="9525">
            <a:noFill/>
            <a:miter lim="800000"/>
            <a:headEnd/>
            <a:tailEnd/>
          </a:ln>
          <a:effectLst/>
        </p:spPr>
      </p:pic>
      <p:sp>
        <p:nvSpPr>
          <p:cNvPr id="15" name="TextBox 14"/>
          <p:cNvSpPr txBox="1"/>
          <p:nvPr/>
        </p:nvSpPr>
        <p:spPr>
          <a:xfrm>
            <a:off x="3456214" y="2971800"/>
            <a:ext cx="457200" cy="369332"/>
          </a:xfrm>
          <a:prstGeom prst="rect">
            <a:avLst/>
          </a:prstGeom>
          <a:noFill/>
        </p:spPr>
        <p:txBody>
          <a:bodyPr wrap="square" rtlCol="0">
            <a:spAutoFit/>
          </a:bodyPr>
          <a:lstStyle/>
          <a:p>
            <a:r>
              <a:rPr lang="en-US" dirty="0" smtClean="0"/>
              <a:t>=</a:t>
            </a:r>
            <a:endParaRPr lang="en-US" dirty="0"/>
          </a:p>
        </p:txBody>
      </p:sp>
      <p:sp>
        <p:nvSpPr>
          <p:cNvPr id="16" name="TextBox 15"/>
          <p:cNvSpPr txBox="1"/>
          <p:nvPr/>
        </p:nvSpPr>
        <p:spPr>
          <a:xfrm>
            <a:off x="3200400" y="3745468"/>
            <a:ext cx="533400" cy="369332"/>
          </a:xfrm>
          <a:prstGeom prst="rect">
            <a:avLst/>
          </a:prstGeom>
          <a:noFill/>
        </p:spPr>
        <p:txBody>
          <a:bodyPr wrap="square" rtlCol="0">
            <a:spAutoFit/>
          </a:bodyPr>
          <a:lstStyle/>
          <a:p>
            <a:r>
              <a:rPr lang="en-US" b="1" dirty="0" err="1" smtClean="0"/>
              <a:t>yz</a:t>
            </a:r>
            <a:endParaRPr lang="en-US" b="1" dirty="0"/>
          </a:p>
        </p:txBody>
      </p:sp>
      <p:pic>
        <p:nvPicPr>
          <p:cNvPr id="17" name="Picture 2"/>
          <p:cNvPicPr>
            <a:picLocks noChangeAspect="1" noChangeArrowheads="1"/>
          </p:cNvPicPr>
          <p:nvPr/>
        </p:nvPicPr>
        <p:blipFill>
          <a:blip r:embed="rId2"/>
          <a:srcRect/>
          <a:stretch>
            <a:fillRect/>
          </a:stretch>
        </p:blipFill>
        <p:spPr bwMode="auto">
          <a:xfrm>
            <a:off x="2944586" y="3593068"/>
            <a:ext cx="332014" cy="309880"/>
          </a:xfrm>
          <a:prstGeom prst="rect">
            <a:avLst/>
          </a:prstGeom>
          <a:noFill/>
          <a:ln w="9525">
            <a:noFill/>
            <a:miter lim="800000"/>
            <a:headEnd/>
            <a:tailEnd/>
          </a:ln>
          <a:effectLst/>
        </p:spPr>
      </p:pic>
      <p:sp>
        <p:nvSpPr>
          <p:cNvPr id="18" name="TextBox 17"/>
          <p:cNvSpPr txBox="1"/>
          <p:nvPr/>
        </p:nvSpPr>
        <p:spPr>
          <a:xfrm>
            <a:off x="4267200" y="3757136"/>
            <a:ext cx="533400" cy="369332"/>
          </a:xfrm>
          <a:prstGeom prst="rect">
            <a:avLst/>
          </a:prstGeom>
          <a:noFill/>
        </p:spPr>
        <p:txBody>
          <a:bodyPr wrap="square" rtlCol="0">
            <a:spAutoFit/>
          </a:bodyPr>
          <a:lstStyle/>
          <a:p>
            <a:r>
              <a:rPr lang="en-US" b="1" dirty="0" err="1" smtClean="0"/>
              <a:t>zy</a:t>
            </a:r>
            <a:endParaRPr lang="en-US" b="1" dirty="0"/>
          </a:p>
        </p:txBody>
      </p:sp>
      <p:pic>
        <p:nvPicPr>
          <p:cNvPr id="19" name="Picture 2"/>
          <p:cNvPicPr>
            <a:picLocks noChangeAspect="1" noChangeArrowheads="1"/>
          </p:cNvPicPr>
          <p:nvPr/>
        </p:nvPicPr>
        <p:blipFill>
          <a:blip r:embed="rId2"/>
          <a:srcRect/>
          <a:stretch>
            <a:fillRect/>
          </a:stretch>
        </p:blipFill>
        <p:spPr bwMode="auto">
          <a:xfrm>
            <a:off x="4011386" y="3604736"/>
            <a:ext cx="332014" cy="309880"/>
          </a:xfrm>
          <a:prstGeom prst="rect">
            <a:avLst/>
          </a:prstGeom>
          <a:noFill/>
          <a:ln w="9525">
            <a:noFill/>
            <a:miter lim="800000"/>
            <a:headEnd/>
            <a:tailEnd/>
          </a:ln>
          <a:effectLst/>
        </p:spPr>
      </p:pic>
      <p:sp>
        <p:nvSpPr>
          <p:cNvPr id="20" name="TextBox 19"/>
          <p:cNvSpPr txBox="1"/>
          <p:nvPr/>
        </p:nvSpPr>
        <p:spPr>
          <a:xfrm>
            <a:off x="3505200" y="3593068"/>
            <a:ext cx="457200" cy="369332"/>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228600" y="1066800"/>
            <a:ext cx="8915400" cy="954107"/>
          </a:xfrm>
          <a:prstGeom prst="rect">
            <a:avLst/>
          </a:prstGeom>
          <a:solidFill>
            <a:schemeClr val="bg2">
              <a:lumMod val="50000"/>
            </a:schemeClr>
          </a:solidFill>
        </p:spPr>
        <p:txBody>
          <a:bodyPr wrap="square" rtlCol="0">
            <a:spAutoFit/>
          </a:bodyPr>
          <a:lstStyle/>
          <a:p>
            <a:pPr algn="r" rtl="1"/>
            <a:r>
              <a:rPr lang="fa-IR" sz="2800" dirty="0" smtClean="0">
                <a:cs typeface="B Nazanin" pitchFamily="2" charset="-78"/>
              </a:rPr>
              <a:t>در مجموع برای یک المان مکعبی 18 تنش داریم. با توجه به تعادل نیرو و اصل تعادل گشتاور داریم:</a:t>
            </a:r>
            <a:endParaRPr lang="en-US" sz="2800" dirty="0">
              <a:cs typeface="B Nazanin" pitchFamily="2" charset="-78"/>
            </a:endParaRPr>
          </a:p>
        </p:txBody>
      </p:sp>
      <p:pic>
        <p:nvPicPr>
          <p:cNvPr id="35841" name="Picture 1"/>
          <p:cNvPicPr>
            <a:picLocks noChangeAspect="1" noChangeArrowheads="1"/>
          </p:cNvPicPr>
          <p:nvPr/>
        </p:nvPicPr>
        <p:blipFill>
          <a:blip r:embed="rId3"/>
          <a:srcRect/>
          <a:stretch>
            <a:fillRect/>
          </a:stretch>
        </p:blipFill>
        <p:spPr bwMode="auto">
          <a:xfrm>
            <a:off x="609600" y="4736068"/>
            <a:ext cx="276225" cy="295275"/>
          </a:xfrm>
          <a:prstGeom prst="rect">
            <a:avLst/>
          </a:prstGeom>
          <a:noFill/>
          <a:ln w="9525">
            <a:noFill/>
            <a:miter lim="800000"/>
            <a:headEnd/>
            <a:tailEnd/>
          </a:ln>
          <a:effectLst/>
        </p:spPr>
      </p:pic>
      <p:sp>
        <p:nvSpPr>
          <p:cNvPr id="24" name="TextBox 23"/>
          <p:cNvSpPr txBox="1"/>
          <p:nvPr/>
        </p:nvSpPr>
        <p:spPr>
          <a:xfrm>
            <a:off x="990600" y="4724400"/>
            <a:ext cx="457200" cy="369332"/>
          </a:xfrm>
          <a:prstGeom prst="rect">
            <a:avLst/>
          </a:prstGeom>
          <a:noFill/>
        </p:spPr>
        <p:txBody>
          <a:bodyPr wrap="square" rtlCol="0">
            <a:spAutoFit/>
          </a:bodyPr>
          <a:lstStyle/>
          <a:p>
            <a:pPr algn="ctr"/>
            <a:r>
              <a:rPr lang="en-US" dirty="0" smtClean="0"/>
              <a:t>=</a:t>
            </a:r>
            <a:endParaRPr lang="en-US" dirty="0"/>
          </a:p>
        </p:txBody>
      </p:sp>
      <p:pic>
        <p:nvPicPr>
          <p:cNvPr id="25" name="Picture 1"/>
          <p:cNvPicPr>
            <a:picLocks noChangeAspect="1" noChangeArrowheads="1"/>
          </p:cNvPicPr>
          <p:nvPr/>
        </p:nvPicPr>
        <p:blipFill>
          <a:blip r:embed="rId3"/>
          <a:srcRect/>
          <a:stretch>
            <a:fillRect/>
          </a:stretch>
        </p:blipFill>
        <p:spPr bwMode="auto">
          <a:xfrm>
            <a:off x="1356309" y="4724400"/>
            <a:ext cx="276225" cy="295275"/>
          </a:xfrm>
          <a:prstGeom prst="rect">
            <a:avLst/>
          </a:prstGeom>
          <a:noFill/>
          <a:ln w="9525">
            <a:noFill/>
            <a:miter lim="800000"/>
            <a:headEnd/>
            <a:tailEnd/>
          </a:ln>
          <a:effectLst/>
        </p:spPr>
      </p:pic>
      <p:sp>
        <p:nvSpPr>
          <p:cNvPr id="26" name="Rectangle 25"/>
          <p:cNvSpPr/>
          <p:nvPr/>
        </p:nvSpPr>
        <p:spPr>
          <a:xfrm>
            <a:off x="1600200" y="4572000"/>
            <a:ext cx="289509" cy="523220"/>
          </a:xfrm>
          <a:prstGeom prst="rect">
            <a:avLst/>
          </a:prstGeom>
        </p:spPr>
        <p:txBody>
          <a:bodyPr wrap="square">
            <a:spAutoFit/>
          </a:bodyPr>
          <a:lstStyle/>
          <a:p>
            <a:r>
              <a:rPr lang="en-US" sz="2800" dirty="0" smtClean="0">
                <a:solidFill>
                  <a:prstClr val="black"/>
                </a:solidFill>
              </a:rPr>
              <a:t>´</a:t>
            </a:r>
            <a:endParaRPr lang="en-US" sz="2800" dirty="0"/>
          </a:p>
        </p:txBody>
      </p:sp>
      <p:sp>
        <p:nvSpPr>
          <p:cNvPr id="27" name="TextBox 26"/>
          <p:cNvSpPr txBox="1"/>
          <p:nvPr/>
        </p:nvSpPr>
        <p:spPr>
          <a:xfrm>
            <a:off x="685800" y="4812268"/>
            <a:ext cx="304800" cy="369332"/>
          </a:xfrm>
          <a:prstGeom prst="rect">
            <a:avLst/>
          </a:prstGeom>
          <a:noFill/>
        </p:spPr>
        <p:txBody>
          <a:bodyPr wrap="square" rtlCol="0">
            <a:spAutoFit/>
          </a:bodyPr>
          <a:lstStyle/>
          <a:p>
            <a:r>
              <a:rPr lang="en-US" dirty="0" smtClean="0"/>
              <a:t>x</a:t>
            </a:r>
            <a:endParaRPr lang="en-US" dirty="0"/>
          </a:p>
        </p:txBody>
      </p:sp>
      <p:sp>
        <p:nvSpPr>
          <p:cNvPr id="28" name="TextBox 27"/>
          <p:cNvSpPr txBox="1"/>
          <p:nvPr/>
        </p:nvSpPr>
        <p:spPr>
          <a:xfrm>
            <a:off x="1524000" y="4800600"/>
            <a:ext cx="304800" cy="369332"/>
          </a:xfrm>
          <a:prstGeom prst="rect">
            <a:avLst/>
          </a:prstGeom>
          <a:noFill/>
        </p:spPr>
        <p:txBody>
          <a:bodyPr wrap="square" rtlCol="0">
            <a:spAutoFit/>
          </a:bodyPr>
          <a:lstStyle/>
          <a:p>
            <a:r>
              <a:rPr lang="en-US" dirty="0" smtClean="0"/>
              <a:t>x</a:t>
            </a:r>
            <a:endParaRPr lang="en-US" dirty="0"/>
          </a:p>
        </p:txBody>
      </p:sp>
      <p:pic>
        <p:nvPicPr>
          <p:cNvPr id="29" name="Picture 1"/>
          <p:cNvPicPr>
            <a:picLocks noChangeAspect="1" noChangeArrowheads="1"/>
          </p:cNvPicPr>
          <p:nvPr/>
        </p:nvPicPr>
        <p:blipFill>
          <a:blip r:embed="rId3"/>
          <a:srcRect/>
          <a:stretch>
            <a:fillRect/>
          </a:stretch>
        </p:blipFill>
        <p:spPr bwMode="auto">
          <a:xfrm>
            <a:off x="3276600" y="4800600"/>
            <a:ext cx="276225" cy="295275"/>
          </a:xfrm>
          <a:prstGeom prst="rect">
            <a:avLst/>
          </a:prstGeom>
          <a:noFill/>
          <a:ln w="9525">
            <a:noFill/>
            <a:miter lim="800000"/>
            <a:headEnd/>
            <a:tailEnd/>
          </a:ln>
          <a:effectLst/>
        </p:spPr>
      </p:pic>
      <p:pic>
        <p:nvPicPr>
          <p:cNvPr id="30" name="Picture 1"/>
          <p:cNvPicPr>
            <a:picLocks noChangeAspect="1" noChangeArrowheads="1"/>
          </p:cNvPicPr>
          <p:nvPr/>
        </p:nvPicPr>
        <p:blipFill>
          <a:blip r:embed="rId3"/>
          <a:srcRect/>
          <a:stretch>
            <a:fillRect/>
          </a:stretch>
        </p:blipFill>
        <p:spPr bwMode="auto">
          <a:xfrm>
            <a:off x="3914775" y="4800600"/>
            <a:ext cx="276225" cy="295275"/>
          </a:xfrm>
          <a:prstGeom prst="rect">
            <a:avLst/>
          </a:prstGeom>
          <a:noFill/>
          <a:ln w="9525">
            <a:noFill/>
            <a:miter lim="800000"/>
            <a:headEnd/>
            <a:tailEnd/>
          </a:ln>
          <a:effectLst/>
        </p:spPr>
      </p:pic>
      <p:sp>
        <p:nvSpPr>
          <p:cNvPr id="31" name="Rectangle 30"/>
          <p:cNvSpPr/>
          <p:nvPr/>
        </p:nvSpPr>
        <p:spPr>
          <a:xfrm>
            <a:off x="4053891" y="4648200"/>
            <a:ext cx="289509" cy="523220"/>
          </a:xfrm>
          <a:prstGeom prst="rect">
            <a:avLst/>
          </a:prstGeom>
        </p:spPr>
        <p:txBody>
          <a:bodyPr wrap="square">
            <a:spAutoFit/>
          </a:bodyPr>
          <a:lstStyle/>
          <a:p>
            <a:r>
              <a:rPr lang="en-US" sz="2800" dirty="0" smtClean="0">
                <a:solidFill>
                  <a:prstClr val="black"/>
                </a:solidFill>
              </a:rPr>
              <a:t>´</a:t>
            </a:r>
            <a:endParaRPr lang="en-US" sz="2800" dirty="0"/>
          </a:p>
        </p:txBody>
      </p:sp>
      <p:sp>
        <p:nvSpPr>
          <p:cNvPr id="32" name="TextBox 31"/>
          <p:cNvSpPr txBox="1"/>
          <p:nvPr/>
        </p:nvSpPr>
        <p:spPr>
          <a:xfrm>
            <a:off x="3352800" y="4953000"/>
            <a:ext cx="304800" cy="369332"/>
          </a:xfrm>
          <a:prstGeom prst="rect">
            <a:avLst/>
          </a:prstGeom>
          <a:noFill/>
        </p:spPr>
        <p:txBody>
          <a:bodyPr wrap="square" rtlCol="0">
            <a:spAutoFit/>
          </a:bodyPr>
          <a:lstStyle/>
          <a:p>
            <a:r>
              <a:rPr lang="en-US" dirty="0" smtClean="0"/>
              <a:t>y</a:t>
            </a:r>
            <a:endParaRPr lang="en-US" dirty="0"/>
          </a:p>
        </p:txBody>
      </p:sp>
      <p:sp>
        <p:nvSpPr>
          <p:cNvPr id="33" name="TextBox 32"/>
          <p:cNvSpPr txBox="1"/>
          <p:nvPr/>
        </p:nvSpPr>
        <p:spPr>
          <a:xfrm>
            <a:off x="4038600" y="4876800"/>
            <a:ext cx="304800" cy="369332"/>
          </a:xfrm>
          <a:prstGeom prst="rect">
            <a:avLst/>
          </a:prstGeom>
          <a:noFill/>
        </p:spPr>
        <p:txBody>
          <a:bodyPr wrap="square" rtlCol="0">
            <a:spAutoFit/>
          </a:bodyPr>
          <a:lstStyle/>
          <a:p>
            <a:r>
              <a:rPr lang="en-US" dirty="0" smtClean="0"/>
              <a:t>y</a:t>
            </a:r>
            <a:endParaRPr lang="en-US" dirty="0"/>
          </a:p>
        </p:txBody>
      </p:sp>
      <p:sp>
        <p:nvSpPr>
          <p:cNvPr id="34" name="TextBox 33"/>
          <p:cNvSpPr txBox="1"/>
          <p:nvPr/>
        </p:nvSpPr>
        <p:spPr>
          <a:xfrm>
            <a:off x="3581400" y="4812268"/>
            <a:ext cx="457200" cy="369332"/>
          </a:xfrm>
          <a:prstGeom prst="rect">
            <a:avLst/>
          </a:prstGeom>
          <a:noFill/>
        </p:spPr>
        <p:txBody>
          <a:bodyPr wrap="square" rtlCol="0">
            <a:spAutoFit/>
          </a:bodyPr>
          <a:lstStyle/>
          <a:p>
            <a:r>
              <a:rPr lang="en-US" dirty="0" smtClean="0"/>
              <a:t>=</a:t>
            </a:r>
            <a:endParaRPr lang="en-US" dirty="0"/>
          </a:p>
        </p:txBody>
      </p:sp>
      <p:pic>
        <p:nvPicPr>
          <p:cNvPr id="36" name="Picture 1"/>
          <p:cNvPicPr>
            <a:picLocks noChangeAspect="1" noChangeArrowheads="1"/>
          </p:cNvPicPr>
          <p:nvPr/>
        </p:nvPicPr>
        <p:blipFill>
          <a:blip r:embed="rId3"/>
          <a:srcRect/>
          <a:stretch>
            <a:fillRect/>
          </a:stretch>
        </p:blipFill>
        <p:spPr bwMode="auto">
          <a:xfrm>
            <a:off x="5943601" y="4800600"/>
            <a:ext cx="285134" cy="304799"/>
          </a:xfrm>
          <a:prstGeom prst="rect">
            <a:avLst/>
          </a:prstGeom>
          <a:noFill/>
          <a:ln w="9525">
            <a:noFill/>
            <a:miter lim="800000"/>
            <a:headEnd/>
            <a:tailEnd/>
          </a:ln>
          <a:effectLst/>
        </p:spPr>
      </p:pic>
      <p:sp>
        <p:nvSpPr>
          <p:cNvPr id="37" name="Rectangle 36"/>
          <p:cNvSpPr/>
          <p:nvPr/>
        </p:nvSpPr>
        <p:spPr>
          <a:xfrm>
            <a:off x="6629400" y="4648200"/>
            <a:ext cx="289509" cy="523220"/>
          </a:xfrm>
          <a:prstGeom prst="rect">
            <a:avLst/>
          </a:prstGeom>
        </p:spPr>
        <p:txBody>
          <a:bodyPr wrap="square">
            <a:spAutoFit/>
          </a:bodyPr>
          <a:lstStyle/>
          <a:p>
            <a:r>
              <a:rPr lang="en-US" sz="2800" dirty="0" smtClean="0">
                <a:solidFill>
                  <a:prstClr val="black"/>
                </a:solidFill>
              </a:rPr>
              <a:t>´</a:t>
            </a:r>
            <a:endParaRPr lang="en-US" sz="2800" dirty="0"/>
          </a:p>
        </p:txBody>
      </p:sp>
      <p:sp>
        <p:nvSpPr>
          <p:cNvPr id="38" name="TextBox 37"/>
          <p:cNvSpPr txBox="1"/>
          <p:nvPr/>
        </p:nvSpPr>
        <p:spPr>
          <a:xfrm>
            <a:off x="6019800" y="4876800"/>
            <a:ext cx="304800" cy="369332"/>
          </a:xfrm>
          <a:prstGeom prst="rect">
            <a:avLst/>
          </a:prstGeom>
          <a:noFill/>
        </p:spPr>
        <p:txBody>
          <a:bodyPr wrap="square" rtlCol="0">
            <a:spAutoFit/>
          </a:bodyPr>
          <a:lstStyle/>
          <a:p>
            <a:r>
              <a:rPr lang="en-US" dirty="0" smtClean="0"/>
              <a:t>z</a:t>
            </a:r>
            <a:endParaRPr lang="en-US" dirty="0"/>
          </a:p>
        </p:txBody>
      </p:sp>
      <p:sp>
        <p:nvSpPr>
          <p:cNvPr id="39" name="TextBox 38"/>
          <p:cNvSpPr txBox="1"/>
          <p:nvPr/>
        </p:nvSpPr>
        <p:spPr>
          <a:xfrm>
            <a:off x="6553200" y="4876800"/>
            <a:ext cx="304800" cy="369332"/>
          </a:xfrm>
          <a:prstGeom prst="rect">
            <a:avLst/>
          </a:prstGeom>
          <a:noFill/>
        </p:spPr>
        <p:txBody>
          <a:bodyPr wrap="square" rtlCol="0">
            <a:spAutoFit/>
          </a:bodyPr>
          <a:lstStyle/>
          <a:p>
            <a:r>
              <a:rPr lang="en-US" dirty="0" smtClean="0"/>
              <a:t>z</a:t>
            </a:r>
            <a:endParaRPr lang="en-US" dirty="0"/>
          </a:p>
        </p:txBody>
      </p:sp>
      <p:sp>
        <p:nvSpPr>
          <p:cNvPr id="40" name="TextBox 39"/>
          <p:cNvSpPr txBox="1"/>
          <p:nvPr/>
        </p:nvSpPr>
        <p:spPr>
          <a:xfrm>
            <a:off x="6172200" y="4800600"/>
            <a:ext cx="457200" cy="369332"/>
          </a:xfrm>
          <a:prstGeom prst="rect">
            <a:avLst/>
          </a:prstGeom>
          <a:noFill/>
        </p:spPr>
        <p:txBody>
          <a:bodyPr wrap="square" rtlCol="0">
            <a:spAutoFit/>
          </a:bodyPr>
          <a:lstStyle/>
          <a:p>
            <a:r>
              <a:rPr lang="en-US" dirty="0" smtClean="0"/>
              <a:t>=</a:t>
            </a:r>
            <a:endParaRPr lang="en-US" dirty="0"/>
          </a:p>
        </p:txBody>
      </p:sp>
      <p:pic>
        <p:nvPicPr>
          <p:cNvPr id="41" name="Picture 1"/>
          <p:cNvPicPr>
            <a:picLocks noChangeAspect="1" noChangeArrowheads="1"/>
          </p:cNvPicPr>
          <p:nvPr/>
        </p:nvPicPr>
        <p:blipFill>
          <a:blip r:embed="rId3"/>
          <a:srcRect/>
          <a:stretch>
            <a:fillRect/>
          </a:stretch>
        </p:blipFill>
        <p:spPr bwMode="auto">
          <a:xfrm>
            <a:off x="6400800" y="4800600"/>
            <a:ext cx="276225" cy="295275"/>
          </a:xfrm>
          <a:prstGeom prst="rect">
            <a:avLst/>
          </a:prstGeom>
          <a:noFill/>
          <a:ln w="9525">
            <a:noFill/>
            <a:miter lim="800000"/>
            <a:headEnd/>
            <a:tailEnd/>
          </a:ln>
          <a:effectLst/>
        </p:spPr>
      </p:pic>
      <p:pic>
        <p:nvPicPr>
          <p:cNvPr id="45" name="Picture 1"/>
          <p:cNvPicPr>
            <a:picLocks noChangeAspect="1" noChangeArrowheads="1"/>
          </p:cNvPicPr>
          <p:nvPr/>
        </p:nvPicPr>
        <p:blipFill>
          <a:blip r:embed="rId3"/>
          <a:srcRect/>
          <a:stretch>
            <a:fillRect/>
          </a:stretch>
        </p:blipFill>
        <p:spPr bwMode="auto">
          <a:xfrm>
            <a:off x="2514600" y="457200"/>
            <a:ext cx="276225" cy="295275"/>
          </a:xfrm>
          <a:prstGeom prst="rect">
            <a:avLst/>
          </a:prstGeom>
          <a:noFill/>
          <a:ln w="9525">
            <a:noFill/>
            <a:miter lim="800000"/>
            <a:headEnd/>
            <a:tailEnd/>
          </a:ln>
          <a:effectLst/>
        </p:spPr>
      </p:pic>
      <p:grpSp>
        <p:nvGrpSpPr>
          <p:cNvPr id="57" name="Group 56"/>
          <p:cNvGrpSpPr/>
          <p:nvPr/>
        </p:nvGrpSpPr>
        <p:grpSpPr>
          <a:xfrm>
            <a:off x="1981200" y="457200"/>
            <a:ext cx="5181600" cy="521732"/>
            <a:chOff x="2209800" y="457200"/>
            <a:chExt cx="5181600" cy="521732"/>
          </a:xfrm>
        </p:grpSpPr>
        <p:pic>
          <p:nvPicPr>
            <p:cNvPr id="42" name="Picture 1"/>
            <p:cNvPicPr>
              <a:picLocks noChangeAspect="1" noChangeArrowheads="1"/>
            </p:cNvPicPr>
            <p:nvPr/>
          </p:nvPicPr>
          <p:blipFill>
            <a:blip r:embed="rId3"/>
            <a:srcRect/>
            <a:stretch>
              <a:fillRect/>
            </a:stretch>
          </p:blipFill>
          <p:spPr bwMode="auto">
            <a:xfrm>
              <a:off x="2209800" y="457200"/>
              <a:ext cx="276225" cy="295275"/>
            </a:xfrm>
            <a:prstGeom prst="rect">
              <a:avLst/>
            </a:prstGeom>
            <a:noFill/>
            <a:ln w="9525">
              <a:noFill/>
              <a:miter lim="800000"/>
              <a:headEnd/>
              <a:tailEnd/>
            </a:ln>
            <a:effectLst/>
          </p:spPr>
        </p:pic>
        <p:sp>
          <p:nvSpPr>
            <p:cNvPr id="43" name="TextBox 42"/>
            <p:cNvSpPr txBox="1"/>
            <p:nvPr/>
          </p:nvSpPr>
          <p:spPr>
            <a:xfrm>
              <a:off x="2286000" y="533400"/>
              <a:ext cx="533400" cy="369332"/>
            </a:xfrm>
            <a:prstGeom prst="rect">
              <a:avLst/>
            </a:prstGeom>
            <a:noFill/>
          </p:spPr>
          <p:txBody>
            <a:bodyPr wrap="square" rtlCol="0">
              <a:spAutoFit/>
            </a:bodyPr>
            <a:lstStyle/>
            <a:p>
              <a:r>
                <a:rPr lang="en-US" dirty="0" smtClean="0"/>
                <a:t>xx</a:t>
              </a:r>
              <a:endParaRPr lang="en-US" dirty="0"/>
            </a:p>
          </p:txBody>
        </p:sp>
        <p:sp>
          <p:nvSpPr>
            <p:cNvPr id="44" name="TextBox 43"/>
            <p:cNvSpPr txBox="1"/>
            <p:nvPr/>
          </p:nvSpPr>
          <p:spPr>
            <a:xfrm>
              <a:off x="2590800" y="533400"/>
              <a:ext cx="381000" cy="369332"/>
            </a:xfrm>
            <a:prstGeom prst="rect">
              <a:avLst/>
            </a:prstGeom>
            <a:noFill/>
          </p:spPr>
          <p:txBody>
            <a:bodyPr wrap="square" rtlCol="0">
              <a:spAutoFit/>
            </a:bodyPr>
            <a:lstStyle/>
            <a:p>
              <a:r>
                <a:rPr lang="en-US" dirty="0" smtClean="0"/>
                <a:t>=</a:t>
              </a:r>
              <a:endParaRPr lang="en-US" dirty="0"/>
            </a:p>
          </p:txBody>
        </p:sp>
        <p:sp>
          <p:nvSpPr>
            <p:cNvPr id="46" name="TextBox 45"/>
            <p:cNvSpPr txBox="1"/>
            <p:nvPr/>
          </p:nvSpPr>
          <p:spPr>
            <a:xfrm>
              <a:off x="2895600" y="533400"/>
              <a:ext cx="304800" cy="369332"/>
            </a:xfrm>
            <a:prstGeom prst="rect">
              <a:avLst/>
            </a:prstGeom>
            <a:noFill/>
          </p:spPr>
          <p:txBody>
            <a:bodyPr wrap="square" rtlCol="0">
              <a:spAutoFit/>
            </a:bodyPr>
            <a:lstStyle/>
            <a:p>
              <a:r>
                <a:rPr lang="en-US" dirty="0" smtClean="0"/>
                <a:t>x</a:t>
              </a:r>
              <a:endParaRPr lang="en-US" dirty="0"/>
            </a:p>
          </p:txBody>
        </p:sp>
        <p:pic>
          <p:nvPicPr>
            <p:cNvPr id="47" name="Picture 1"/>
            <p:cNvPicPr>
              <a:picLocks noChangeAspect="1" noChangeArrowheads="1"/>
            </p:cNvPicPr>
            <p:nvPr/>
          </p:nvPicPr>
          <p:blipFill>
            <a:blip r:embed="rId3"/>
            <a:srcRect/>
            <a:stretch>
              <a:fillRect/>
            </a:stretch>
          </p:blipFill>
          <p:spPr bwMode="auto">
            <a:xfrm>
              <a:off x="4267200" y="457200"/>
              <a:ext cx="276225" cy="295275"/>
            </a:xfrm>
            <a:prstGeom prst="rect">
              <a:avLst/>
            </a:prstGeom>
            <a:noFill/>
            <a:ln w="9525">
              <a:noFill/>
              <a:miter lim="800000"/>
              <a:headEnd/>
              <a:tailEnd/>
            </a:ln>
            <a:effectLst/>
          </p:spPr>
        </p:pic>
        <p:sp>
          <p:nvSpPr>
            <p:cNvPr id="48" name="TextBox 47"/>
            <p:cNvSpPr txBox="1"/>
            <p:nvPr/>
          </p:nvSpPr>
          <p:spPr>
            <a:xfrm>
              <a:off x="4343400" y="609600"/>
              <a:ext cx="609600" cy="369332"/>
            </a:xfrm>
            <a:prstGeom prst="rect">
              <a:avLst/>
            </a:prstGeom>
            <a:noFill/>
          </p:spPr>
          <p:txBody>
            <a:bodyPr wrap="square" rtlCol="0">
              <a:spAutoFit/>
            </a:bodyPr>
            <a:lstStyle/>
            <a:p>
              <a:r>
                <a:rPr lang="en-US" dirty="0" err="1" smtClean="0"/>
                <a:t>yy</a:t>
              </a:r>
              <a:endParaRPr lang="en-US" dirty="0"/>
            </a:p>
          </p:txBody>
        </p:sp>
        <p:sp>
          <p:nvSpPr>
            <p:cNvPr id="49" name="TextBox 48"/>
            <p:cNvSpPr txBox="1"/>
            <p:nvPr/>
          </p:nvSpPr>
          <p:spPr>
            <a:xfrm>
              <a:off x="4724400" y="533400"/>
              <a:ext cx="304800" cy="369332"/>
            </a:xfrm>
            <a:prstGeom prst="rect">
              <a:avLst/>
            </a:prstGeom>
            <a:noFill/>
          </p:spPr>
          <p:txBody>
            <a:bodyPr wrap="square" rtlCol="0">
              <a:spAutoFit/>
            </a:bodyPr>
            <a:lstStyle/>
            <a:p>
              <a:r>
                <a:rPr lang="en-US" dirty="0" smtClean="0"/>
                <a:t>=</a:t>
              </a:r>
              <a:endParaRPr lang="en-US" dirty="0"/>
            </a:p>
          </p:txBody>
        </p:sp>
        <p:pic>
          <p:nvPicPr>
            <p:cNvPr id="50" name="Picture 1"/>
            <p:cNvPicPr>
              <a:picLocks noChangeAspect="1" noChangeArrowheads="1"/>
            </p:cNvPicPr>
            <p:nvPr/>
          </p:nvPicPr>
          <p:blipFill>
            <a:blip r:embed="rId3"/>
            <a:srcRect/>
            <a:stretch>
              <a:fillRect/>
            </a:stretch>
          </p:blipFill>
          <p:spPr bwMode="auto">
            <a:xfrm>
              <a:off x="5029200" y="457200"/>
              <a:ext cx="276225" cy="295275"/>
            </a:xfrm>
            <a:prstGeom prst="rect">
              <a:avLst/>
            </a:prstGeom>
            <a:noFill/>
            <a:ln w="9525">
              <a:noFill/>
              <a:miter lim="800000"/>
              <a:headEnd/>
              <a:tailEnd/>
            </a:ln>
            <a:effectLst/>
          </p:spPr>
        </p:pic>
        <p:sp>
          <p:nvSpPr>
            <p:cNvPr id="51" name="TextBox 50"/>
            <p:cNvSpPr txBox="1"/>
            <p:nvPr/>
          </p:nvSpPr>
          <p:spPr>
            <a:xfrm>
              <a:off x="5105400" y="609600"/>
              <a:ext cx="304800" cy="369332"/>
            </a:xfrm>
            <a:prstGeom prst="rect">
              <a:avLst/>
            </a:prstGeom>
            <a:noFill/>
          </p:spPr>
          <p:txBody>
            <a:bodyPr wrap="square" rtlCol="0">
              <a:spAutoFit/>
            </a:bodyPr>
            <a:lstStyle/>
            <a:p>
              <a:r>
                <a:rPr lang="en-US" dirty="0" smtClean="0"/>
                <a:t>y</a:t>
              </a:r>
              <a:endParaRPr lang="en-US" dirty="0"/>
            </a:p>
          </p:txBody>
        </p:sp>
        <p:pic>
          <p:nvPicPr>
            <p:cNvPr id="52" name="Picture 1"/>
            <p:cNvPicPr>
              <a:picLocks noChangeAspect="1" noChangeArrowheads="1"/>
            </p:cNvPicPr>
            <p:nvPr/>
          </p:nvPicPr>
          <p:blipFill>
            <a:blip r:embed="rId3"/>
            <a:srcRect/>
            <a:stretch>
              <a:fillRect/>
            </a:stretch>
          </p:blipFill>
          <p:spPr bwMode="auto">
            <a:xfrm>
              <a:off x="6324600" y="457200"/>
              <a:ext cx="276225" cy="295275"/>
            </a:xfrm>
            <a:prstGeom prst="rect">
              <a:avLst/>
            </a:prstGeom>
            <a:noFill/>
            <a:ln w="9525">
              <a:noFill/>
              <a:miter lim="800000"/>
              <a:headEnd/>
              <a:tailEnd/>
            </a:ln>
            <a:effectLst/>
          </p:spPr>
        </p:pic>
        <p:sp>
          <p:nvSpPr>
            <p:cNvPr id="53" name="TextBox 52"/>
            <p:cNvSpPr txBox="1"/>
            <p:nvPr/>
          </p:nvSpPr>
          <p:spPr>
            <a:xfrm>
              <a:off x="6400800" y="533400"/>
              <a:ext cx="457200" cy="369332"/>
            </a:xfrm>
            <a:prstGeom prst="rect">
              <a:avLst/>
            </a:prstGeom>
            <a:noFill/>
          </p:spPr>
          <p:txBody>
            <a:bodyPr wrap="square" rtlCol="0">
              <a:spAutoFit/>
            </a:bodyPr>
            <a:lstStyle/>
            <a:p>
              <a:r>
                <a:rPr lang="en-US" dirty="0" err="1" smtClean="0"/>
                <a:t>zz</a:t>
              </a:r>
              <a:endParaRPr lang="en-US" dirty="0"/>
            </a:p>
          </p:txBody>
        </p:sp>
        <p:sp>
          <p:nvSpPr>
            <p:cNvPr id="54" name="TextBox 53"/>
            <p:cNvSpPr txBox="1"/>
            <p:nvPr/>
          </p:nvSpPr>
          <p:spPr>
            <a:xfrm>
              <a:off x="6705600" y="468868"/>
              <a:ext cx="381000" cy="369332"/>
            </a:xfrm>
            <a:prstGeom prst="rect">
              <a:avLst/>
            </a:prstGeom>
            <a:noFill/>
          </p:spPr>
          <p:txBody>
            <a:bodyPr wrap="square" rtlCol="0">
              <a:spAutoFit/>
            </a:bodyPr>
            <a:lstStyle/>
            <a:p>
              <a:r>
                <a:rPr lang="en-US" dirty="0" smtClean="0"/>
                <a:t>= </a:t>
              </a:r>
              <a:endParaRPr lang="en-US" dirty="0"/>
            </a:p>
          </p:txBody>
        </p:sp>
        <p:pic>
          <p:nvPicPr>
            <p:cNvPr id="55" name="Picture 1"/>
            <p:cNvPicPr>
              <a:picLocks noChangeAspect="1" noChangeArrowheads="1"/>
            </p:cNvPicPr>
            <p:nvPr/>
          </p:nvPicPr>
          <p:blipFill>
            <a:blip r:embed="rId3"/>
            <a:srcRect/>
            <a:stretch>
              <a:fillRect/>
            </a:stretch>
          </p:blipFill>
          <p:spPr bwMode="auto">
            <a:xfrm>
              <a:off x="6934200" y="466725"/>
              <a:ext cx="276225" cy="295275"/>
            </a:xfrm>
            <a:prstGeom prst="rect">
              <a:avLst/>
            </a:prstGeom>
            <a:noFill/>
            <a:ln w="9525">
              <a:noFill/>
              <a:miter lim="800000"/>
              <a:headEnd/>
              <a:tailEnd/>
            </a:ln>
            <a:effectLst/>
          </p:spPr>
        </p:pic>
        <p:sp>
          <p:nvSpPr>
            <p:cNvPr id="56" name="TextBox 55"/>
            <p:cNvSpPr txBox="1"/>
            <p:nvPr/>
          </p:nvSpPr>
          <p:spPr>
            <a:xfrm>
              <a:off x="7086600" y="545068"/>
              <a:ext cx="304800" cy="369332"/>
            </a:xfrm>
            <a:prstGeom prst="rect">
              <a:avLst/>
            </a:prstGeom>
            <a:noFill/>
          </p:spPr>
          <p:txBody>
            <a:bodyPr wrap="square" rtlCol="0">
              <a:spAutoFit/>
            </a:bodyPr>
            <a:lstStyle/>
            <a:p>
              <a:r>
                <a:rPr lang="en-US" dirty="0" smtClean="0"/>
                <a:t>z</a:t>
              </a:r>
              <a:endParaRPr lang="en-US" dirty="0"/>
            </a:p>
          </p:txBody>
        </p:sp>
      </p:grpSp>
      <p:pic>
        <p:nvPicPr>
          <p:cNvPr id="61" name="Picture 2"/>
          <p:cNvPicPr>
            <a:picLocks noChangeAspect="1" noChangeArrowheads="1"/>
          </p:cNvPicPr>
          <p:nvPr/>
        </p:nvPicPr>
        <p:blipFill>
          <a:blip r:embed="rId2"/>
          <a:srcRect/>
          <a:stretch>
            <a:fillRect/>
          </a:stretch>
        </p:blipFill>
        <p:spPr bwMode="auto">
          <a:xfrm>
            <a:off x="5715000" y="2514600"/>
            <a:ext cx="332014" cy="309880"/>
          </a:xfrm>
          <a:prstGeom prst="rect">
            <a:avLst/>
          </a:prstGeom>
          <a:noFill/>
          <a:ln w="9525">
            <a:noFill/>
            <a:miter lim="800000"/>
            <a:headEnd/>
            <a:tailEnd/>
          </a:ln>
          <a:effectLst/>
        </p:spPr>
      </p:pic>
      <p:sp>
        <p:nvSpPr>
          <p:cNvPr id="62" name="TextBox 61"/>
          <p:cNvSpPr txBox="1"/>
          <p:nvPr/>
        </p:nvSpPr>
        <p:spPr>
          <a:xfrm>
            <a:off x="5943600" y="2667000"/>
            <a:ext cx="533400" cy="369332"/>
          </a:xfrm>
          <a:prstGeom prst="rect">
            <a:avLst/>
          </a:prstGeom>
          <a:noFill/>
        </p:spPr>
        <p:txBody>
          <a:bodyPr wrap="square" rtlCol="0">
            <a:spAutoFit/>
          </a:bodyPr>
          <a:lstStyle/>
          <a:p>
            <a:r>
              <a:rPr lang="en-US" b="1" dirty="0" smtClean="0"/>
              <a:t>xy</a:t>
            </a:r>
            <a:endParaRPr lang="en-US" b="1" dirty="0"/>
          </a:p>
        </p:txBody>
      </p:sp>
      <p:sp>
        <p:nvSpPr>
          <p:cNvPr id="63" name="TextBox 62"/>
          <p:cNvSpPr txBox="1"/>
          <p:nvPr/>
        </p:nvSpPr>
        <p:spPr>
          <a:xfrm>
            <a:off x="6248400" y="2514600"/>
            <a:ext cx="457200" cy="369332"/>
          </a:xfrm>
          <a:prstGeom prst="rect">
            <a:avLst/>
          </a:prstGeom>
          <a:noFill/>
        </p:spPr>
        <p:txBody>
          <a:bodyPr wrap="square" rtlCol="0">
            <a:spAutoFit/>
          </a:bodyPr>
          <a:lstStyle/>
          <a:p>
            <a:r>
              <a:rPr lang="en-US" dirty="0" smtClean="0"/>
              <a:t>=</a:t>
            </a:r>
            <a:endParaRPr lang="en-US" dirty="0"/>
          </a:p>
        </p:txBody>
      </p:sp>
      <p:pic>
        <p:nvPicPr>
          <p:cNvPr id="65" name="Picture 2"/>
          <p:cNvPicPr>
            <a:picLocks noChangeAspect="1" noChangeArrowheads="1"/>
          </p:cNvPicPr>
          <p:nvPr/>
        </p:nvPicPr>
        <p:blipFill>
          <a:blip r:embed="rId2"/>
          <a:srcRect/>
          <a:stretch>
            <a:fillRect/>
          </a:stretch>
        </p:blipFill>
        <p:spPr bwMode="auto">
          <a:xfrm>
            <a:off x="6400800" y="2526268"/>
            <a:ext cx="332014" cy="309880"/>
          </a:xfrm>
          <a:prstGeom prst="rect">
            <a:avLst/>
          </a:prstGeom>
          <a:noFill/>
          <a:ln w="9525">
            <a:noFill/>
            <a:miter lim="800000"/>
            <a:headEnd/>
            <a:tailEnd/>
          </a:ln>
          <a:effectLst/>
        </p:spPr>
      </p:pic>
      <p:sp>
        <p:nvSpPr>
          <p:cNvPr id="66" name="TextBox 65"/>
          <p:cNvSpPr txBox="1"/>
          <p:nvPr/>
        </p:nvSpPr>
        <p:spPr>
          <a:xfrm>
            <a:off x="6629400" y="2678668"/>
            <a:ext cx="533400" cy="369332"/>
          </a:xfrm>
          <a:prstGeom prst="rect">
            <a:avLst/>
          </a:prstGeom>
          <a:noFill/>
        </p:spPr>
        <p:txBody>
          <a:bodyPr wrap="square" rtlCol="0">
            <a:spAutoFit/>
          </a:bodyPr>
          <a:lstStyle/>
          <a:p>
            <a:r>
              <a:rPr lang="en-US" b="1" dirty="0" smtClean="0"/>
              <a:t>xy</a:t>
            </a:r>
            <a:endParaRPr lang="en-US" b="1" dirty="0"/>
          </a:p>
        </p:txBody>
      </p:sp>
      <p:sp>
        <p:nvSpPr>
          <p:cNvPr id="67" name="Rectangle 66"/>
          <p:cNvSpPr/>
          <p:nvPr/>
        </p:nvSpPr>
        <p:spPr>
          <a:xfrm>
            <a:off x="6629400" y="2362200"/>
            <a:ext cx="289509" cy="523220"/>
          </a:xfrm>
          <a:prstGeom prst="rect">
            <a:avLst/>
          </a:prstGeom>
        </p:spPr>
        <p:txBody>
          <a:bodyPr wrap="square">
            <a:spAutoFit/>
          </a:bodyPr>
          <a:lstStyle/>
          <a:p>
            <a:r>
              <a:rPr lang="en-US" sz="2800" dirty="0" smtClean="0">
                <a:solidFill>
                  <a:prstClr val="black"/>
                </a:solidFill>
              </a:rPr>
              <a:t>´</a:t>
            </a:r>
            <a:endParaRPr lang="en-US" sz="2800" dirty="0"/>
          </a:p>
        </p:txBody>
      </p:sp>
      <p:pic>
        <p:nvPicPr>
          <p:cNvPr id="68" name="Picture 2"/>
          <p:cNvPicPr>
            <a:picLocks noChangeAspect="1" noChangeArrowheads="1"/>
          </p:cNvPicPr>
          <p:nvPr/>
        </p:nvPicPr>
        <p:blipFill>
          <a:blip r:embed="rId2"/>
          <a:srcRect/>
          <a:stretch>
            <a:fillRect/>
          </a:stretch>
        </p:blipFill>
        <p:spPr bwMode="auto">
          <a:xfrm>
            <a:off x="5791200" y="3124200"/>
            <a:ext cx="332014" cy="309880"/>
          </a:xfrm>
          <a:prstGeom prst="rect">
            <a:avLst/>
          </a:prstGeom>
          <a:noFill/>
          <a:ln w="9525">
            <a:noFill/>
            <a:miter lim="800000"/>
            <a:headEnd/>
            <a:tailEnd/>
          </a:ln>
          <a:effectLst/>
        </p:spPr>
      </p:pic>
      <p:sp>
        <p:nvSpPr>
          <p:cNvPr id="69" name="TextBox 68"/>
          <p:cNvSpPr txBox="1"/>
          <p:nvPr/>
        </p:nvSpPr>
        <p:spPr>
          <a:xfrm>
            <a:off x="6019800" y="3276600"/>
            <a:ext cx="533400" cy="369332"/>
          </a:xfrm>
          <a:prstGeom prst="rect">
            <a:avLst/>
          </a:prstGeom>
          <a:noFill/>
        </p:spPr>
        <p:txBody>
          <a:bodyPr wrap="square" rtlCol="0">
            <a:spAutoFit/>
          </a:bodyPr>
          <a:lstStyle/>
          <a:p>
            <a:r>
              <a:rPr lang="en-US" b="1" dirty="0" err="1" smtClean="0"/>
              <a:t>xz</a:t>
            </a:r>
            <a:endParaRPr lang="en-US" b="1" dirty="0"/>
          </a:p>
        </p:txBody>
      </p:sp>
      <p:sp>
        <p:nvSpPr>
          <p:cNvPr id="70" name="TextBox 69"/>
          <p:cNvSpPr txBox="1"/>
          <p:nvPr/>
        </p:nvSpPr>
        <p:spPr>
          <a:xfrm>
            <a:off x="6248400" y="3124200"/>
            <a:ext cx="353786" cy="381000"/>
          </a:xfrm>
          <a:prstGeom prst="rect">
            <a:avLst/>
          </a:prstGeom>
          <a:noFill/>
        </p:spPr>
        <p:txBody>
          <a:bodyPr wrap="square" rtlCol="0">
            <a:spAutoFit/>
          </a:bodyPr>
          <a:lstStyle/>
          <a:p>
            <a:r>
              <a:rPr lang="en-US" dirty="0" smtClean="0"/>
              <a:t>=</a:t>
            </a:r>
            <a:endParaRPr lang="en-US" dirty="0"/>
          </a:p>
        </p:txBody>
      </p:sp>
      <p:pic>
        <p:nvPicPr>
          <p:cNvPr id="71" name="Picture 2"/>
          <p:cNvPicPr>
            <a:picLocks noChangeAspect="1" noChangeArrowheads="1"/>
          </p:cNvPicPr>
          <p:nvPr/>
        </p:nvPicPr>
        <p:blipFill>
          <a:blip r:embed="rId2"/>
          <a:srcRect/>
          <a:stretch>
            <a:fillRect/>
          </a:stretch>
        </p:blipFill>
        <p:spPr bwMode="auto">
          <a:xfrm>
            <a:off x="6553200" y="3124200"/>
            <a:ext cx="332014" cy="309880"/>
          </a:xfrm>
          <a:prstGeom prst="rect">
            <a:avLst/>
          </a:prstGeom>
          <a:noFill/>
          <a:ln w="9525">
            <a:noFill/>
            <a:miter lim="800000"/>
            <a:headEnd/>
            <a:tailEnd/>
          </a:ln>
          <a:effectLst/>
        </p:spPr>
      </p:pic>
      <p:sp>
        <p:nvSpPr>
          <p:cNvPr id="72" name="TextBox 71"/>
          <p:cNvSpPr txBox="1"/>
          <p:nvPr/>
        </p:nvSpPr>
        <p:spPr>
          <a:xfrm>
            <a:off x="6705600" y="3276600"/>
            <a:ext cx="533400" cy="369332"/>
          </a:xfrm>
          <a:prstGeom prst="rect">
            <a:avLst/>
          </a:prstGeom>
          <a:noFill/>
        </p:spPr>
        <p:txBody>
          <a:bodyPr wrap="square" rtlCol="0">
            <a:spAutoFit/>
          </a:bodyPr>
          <a:lstStyle/>
          <a:p>
            <a:r>
              <a:rPr lang="en-US" b="1" dirty="0" err="1" smtClean="0"/>
              <a:t>xz</a:t>
            </a:r>
            <a:endParaRPr lang="en-US" b="1" dirty="0"/>
          </a:p>
        </p:txBody>
      </p:sp>
      <p:sp>
        <p:nvSpPr>
          <p:cNvPr id="73" name="Rectangle 72"/>
          <p:cNvSpPr/>
          <p:nvPr/>
        </p:nvSpPr>
        <p:spPr>
          <a:xfrm>
            <a:off x="6781800" y="2981980"/>
            <a:ext cx="289509" cy="523220"/>
          </a:xfrm>
          <a:prstGeom prst="rect">
            <a:avLst/>
          </a:prstGeom>
        </p:spPr>
        <p:txBody>
          <a:bodyPr wrap="square">
            <a:spAutoFit/>
          </a:bodyPr>
          <a:lstStyle/>
          <a:p>
            <a:r>
              <a:rPr lang="en-US" sz="2800" dirty="0" smtClean="0">
                <a:solidFill>
                  <a:prstClr val="black"/>
                </a:solidFill>
              </a:rPr>
              <a:t>´</a:t>
            </a:r>
            <a:endParaRPr lang="en-US" sz="2800" dirty="0"/>
          </a:p>
        </p:txBody>
      </p:sp>
      <p:pic>
        <p:nvPicPr>
          <p:cNvPr id="75" name="Picture 2"/>
          <p:cNvPicPr>
            <a:picLocks noChangeAspect="1" noChangeArrowheads="1"/>
          </p:cNvPicPr>
          <p:nvPr/>
        </p:nvPicPr>
        <p:blipFill>
          <a:blip r:embed="rId2"/>
          <a:srcRect/>
          <a:stretch>
            <a:fillRect/>
          </a:stretch>
        </p:blipFill>
        <p:spPr bwMode="auto">
          <a:xfrm>
            <a:off x="5867400" y="3810000"/>
            <a:ext cx="332014" cy="309880"/>
          </a:xfrm>
          <a:prstGeom prst="rect">
            <a:avLst/>
          </a:prstGeom>
          <a:noFill/>
          <a:ln w="9525">
            <a:noFill/>
            <a:miter lim="800000"/>
            <a:headEnd/>
            <a:tailEnd/>
          </a:ln>
          <a:effectLst/>
        </p:spPr>
      </p:pic>
      <p:sp>
        <p:nvSpPr>
          <p:cNvPr id="76" name="TextBox 75"/>
          <p:cNvSpPr txBox="1"/>
          <p:nvPr/>
        </p:nvSpPr>
        <p:spPr>
          <a:xfrm>
            <a:off x="6096000" y="3962400"/>
            <a:ext cx="533400" cy="369332"/>
          </a:xfrm>
          <a:prstGeom prst="rect">
            <a:avLst/>
          </a:prstGeom>
          <a:noFill/>
        </p:spPr>
        <p:txBody>
          <a:bodyPr wrap="square" rtlCol="0">
            <a:spAutoFit/>
          </a:bodyPr>
          <a:lstStyle/>
          <a:p>
            <a:r>
              <a:rPr lang="en-US" b="1" dirty="0" err="1" smtClean="0"/>
              <a:t>yz</a:t>
            </a:r>
            <a:endParaRPr lang="en-US" b="1" dirty="0"/>
          </a:p>
        </p:txBody>
      </p:sp>
      <p:sp>
        <p:nvSpPr>
          <p:cNvPr id="77" name="TextBox 76"/>
          <p:cNvSpPr txBox="1"/>
          <p:nvPr/>
        </p:nvSpPr>
        <p:spPr>
          <a:xfrm>
            <a:off x="6324600" y="3810000"/>
            <a:ext cx="457200" cy="369332"/>
          </a:xfrm>
          <a:prstGeom prst="rect">
            <a:avLst/>
          </a:prstGeom>
          <a:noFill/>
        </p:spPr>
        <p:txBody>
          <a:bodyPr wrap="square" rtlCol="0">
            <a:spAutoFit/>
          </a:bodyPr>
          <a:lstStyle/>
          <a:p>
            <a:r>
              <a:rPr lang="en-US" dirty="0" smtClean="0"/>
              <a:t>=</a:t>
            </a:r>
            <a:endParaRPr lang="en-US" dirty="0"/>
          </a:p>
        </p:txBody>
      </p:sp>
      <p:pic>
        <p:nvPicPr>
          <p:cNvPr id="78" name="Picture 2"/>
          <p:cNvPicPr>
            <a:picLocks noChangeAspect="1" noChangeArrowheads="1"/>
          </p:cNvPicPr>
          <p:nvPr/>
        </p:nvPicPr>
        <p:blipFill>
          <a:blip r:embed="rId2"/>
          <a:srcRect/>
          <a:stretch>
            <a:fillRect/>
          </a:stretch>
        </p:blipFill>
        <p:spPr bwMode="auto">
          <a:xfrm>
            <a:off x="6553200" y="3810000"/>
            <a:ext cx="332014" cy="309880"/>
          </a:xfrm>
          <a:prstGeom prst="rect">
            <a:avLst/>
          </a:prstGeom>
          <a:noFill/>
          <a:ln w="9525">
            <a:noFill/>
            <a:miter lim="800000"/>
            <a:headEnd/>
            <a:tailEnd/>
          </a:ln>
          <a:effectLst/>
        </p:spPr>
      </p:pic>
      <p:sp>
        <p:nvSpPr>
          <p:cNvPr id="79" name="TextBox 78"/>
          <p:cNvSpPr txBox="1"/>
          <p:nvPr/>
        </p:nvSpPr>
        <p:spPr>
          <a:xfrm>
            <a:off x="6705600" y="3962400"/>
            <a:ext cx="533400" cy="369332"/>
          </a:xfrm>
          <a:prstGeom prst="rect">
            <a:avLst/>
          </a:prstGeom>
          <a:noFill/>
        </p:spPr>
        <p:txBody>
          <a:bodyPr wrap="square" rtlCol="0">
            <a:spAutoFit/>
          </a:bodyPr>
          <a:lstStyle/>
          <a:p>
            <a:r>
              <a:rPr lang="en-US" b="1" dirty="0" err="1" smtClean="0"/>
              <a:t>yz</a:t>
            </a:r>
            <a:endParaRPr lang="en-US" b="1" dirty="0"/>
          </a:p>
        </p:txBody>
      </p:sp>
      <p:sp>
        <p:nvSpPr>
          <p:cNvPr id="80" name="Rectangle 79"/>
          <p:cNvSpPr/>
          <p:nvPr/>
        </p:nvSpPr>
        <p:spPr>
          <a:xfrm>
            <a:off x="6781800" y="3581400"/>
            <a:ext cx="289509" cy="523220"/>
          </a:xfrm>
          <a:prstGeom prst="rect">
            <a:avLst/>
          </a:prstGeom>
        </p:spPr>
        <p:txBody>
          <a:bodyPr wrap="square">
            <a:spAutoFit/>
          </a:bodyPr>
          <a:lstStyle/>
          <a:p>
            <a:r>
              <a:rPr lang="en-US" sz="2800" dirty="0" smtClean="0">
                <a:solidFill>
                  <a:prstClr val="black"/>
                </a:solidFill>
              </a:rPr>
              <a:t>´</a:t>
            </a:r>
            <a:endParaRPr lang="en-US" sz="2800" dirty="0"/>
          </a:p>
        </p:txBody>
      </p:sp>
      <p:pic>
        <p:nvPicPr>
          <p:cNvPr id="74" name="Picture 23" descr="http://www.persianblog.ir/Avatar/160672.png?rnd=41439.2907401852"/>
          <p:cNvPicPr>
            <a:picLocks noChangeAspect="1" noChangeArrowheads="1"/>
          </p:cNvPicPr>
          <p:nvPr/>
        </p:nvPicPr>
        <p:blipFill>
          <a:blip r:embed="rId4"/>
          <a:srcRect/>
          <a:stretch>
            <a:fillRect/>
          </a:stretch>
        </p:blipFill>
        <p:spPr bwMode="auto">
          <a:xfrm>
            <a:off x="1" y="1"/>
            <a:ext cx="1219200" cy="103777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strVal val="#ppt_w*0.7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animEffect transition="in" filter="fade">
                                      <p:cBhvr>
                                        <p:cTn id="9" dur="1000"/>
                                        <p:tgtEl>
                                          <p:spTgt spid="57"/>
                                        </p:tgtEl>
                                      </p:cBhvr>
                                    </p:animEffect>
                                  </p:childTnLst>
                                </p:cTn>
                              </p:par>
                              <p:par>
                                <p:cTn id="10" presetID="4"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ox(i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amond(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par>
                                <p:cTn id="23" presetID="4"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par>
                                <p:cTn id="29" presetID="4"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500"/>
                                        <p:tgtEl>
                                          <p:spTgt spid="8"/>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par>
                                <p:cTn id="38" presetID="4"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500"/>
                                        <p:tgtEl>
                                          <p:spTgt spid="1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500"/>
                                        <p:tgtEl>
                                          <p:spTgt spid="13"/>
                                        </p:tgtEl>
                                      </p:cBhvr>
                                    </p:animEffect>
                                  </p:childTnLst>
                                </p:cTn>
                              </p:par>
                              <p:par>
                                <p:cTn id="44" presetID="4" presetClass="entr" presetSubtype="16"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500"/>
                                        <p:tgtEl>
                                          <p:spTgt spid="15"/>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500"/>
                                        <p:tgtEl>
                                          <p:spTgt spid="16"/>
                                        </p:tgtEl>
                                      </p:cBhvr>
                                    </p:animEffect>
                                  </p:childTnLst>
                                </p:cTn>
                              </p:par>
                              <p:par>
                                <p:cTn id="53" presetID="4"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ox(in)">
                                      <p:cBhvr>
                                        <p:cTn id="55" dur="500"/>
                                        <p:tgtEl>
                                          <p:spTgt spid="17"/>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ox(in)">
                                      <p:cBhvr>
                                        <p:cTn id="58" dur="500"/>
                                        <p:tgtEl>
                                          <p:spTgt spid="18"/>
                                        </p:tgtEl>
                                      </p:cBhvr>
                                    </p:animEffect>
                                  </p:childTnLst>
                                </p:cTn>
                              </p:par>
                              <p:par>
                                <p:cTn id="59" presetID="4" presetClass="entr" presetSubtype="16"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500"/>
                                        <p:tgtEl>
                                          <p:spTgt spid="1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in)">
                                      <p:cBhvr>
                                        <p:cTn id="64" dur="500"/>
                                        <p:tgtEl>
                                          <p:spTgt spid="20"/>
                                        </p:tgtEl>
                                      </p:cBhvr>
                                    </p:animEffect>
                                  </p:childTnLst>
                                </p:cTn>
                              </p:par>
                              <p:par>
                                <p:cTn id="65" presetID="4" presetClass="entr" presetSubtype="16" fill="hold" nodeType="withEffect">
                                  <p:stCondLst>
                                    <p:cond delay="0"/>
                                  </p:stCondLst>
                                  <p:childTnLst>
                                    <p:set>
                                      <p:cBhvr>
                                        <p:cTn id="66" dur="1" fill="hold">
                                          <p:stCondLst>
                                            <p:cond delay="0"/>
                                          </p:stCondLst>
                                        </p:cTn>
                                        <p:tgtEl>
                                          <p:spTgt spid="35841"/>
                                        </p:tgtEl>
                                        <p:attrNameLst>
                                          <p:attrName>style.visibility</p:attrName>
                                        </p:attrNameLst>
                                      </p:cBhvr>
                                      <p:to>
                                        <p:strVal val="visible"/>
                                      </p:to>
                                    </p:set>
                                    <p:animEffect transition="in" filter="box(in)">
                                      <p:cBhvr>
                                        <p:cTn id="67" dur="500"/>
                                        <p:tgtEl>
                                          <p:spTgt spid="35841"/>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ox(in)">
                                      <p:cBhvr>
                                        <p:cTn id="70" dur="500"/>
                                        <p:tgtEl>
                                          <p:spTgt spid="24"/>
                                        </p:tgtEl>
                                      </p:cBhvr>
                                    </p:animEffect>
                                  </p:childTnLst>
                                </p:cTn>
                              </p:par>
                              <p:par>
                                <p:cTn id="71" presetID="4" presetClass="entr" presetSubtype="16"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ox(in)">
                                      <p:cBhvr>
                                        <p:cTn id="73" dur="500"/>
                                        <p:tgtEl>
                                          <p:spTgt spid="25"/>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box(in)">
                                      <p:cBhvr>
                                        <p:cTn id="76" dur="500"/>
                                        <p:tgtEl>
                                          <p:spTgt spid="26"/>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box(in)">
                                      <p:cBhvr>
                                        <p:cTn id="79" dur="500"/>
                                        <p:tgtEl>
                                          <p:spTgt spid="27"/>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500"/>
                                        <p:tgtEl>
                                          <p:spTgt spid="28"/>
                                        </p:tgtEl>
                                      </p:cBhvr>
                                    </p:animEffect>
                                  </p:childTnLst>
                                </p:cTn>
                              </p:par>
                              <p:par>
                                <p:cTn id="83" presetID="4" presetClass="entr" presetSubtype="16"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box(in)">
                                      <p:cBhvr>
                                        <p:cTn id="85" dur="500"/>
                                        <p:tgtEl>
                                          <p:spTgt spid="29"/>
                                        </p:tgtEl>
                                      </p:cBhvr>
                                    </p:animEffect>
                                  </p:childTnLst>
                                </p:cTn>
                              </p:par>
                              <p:par>
                                <p:cTn id="86" presetID="4" presetClass="entr" presetSubtype="16"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ox(in)">
                                      <p:cBhvr>
                                        <p:cTn id="88" dur="500"/>
                                        <p:tgtEl>
                                          <p:spTgt spid="30"/>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ox(in)">
                                      <p:cBhvr>
                                        <p:cTn id="91" dur="500"/>
                                        <p:tgtEl>
                                          <p:spTgt spid="31"/>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box(in)">
                                      <p:cBhvr>
                                        <p:cTn id="94" dur="500"/>
                                        <p:tgtEl>
                                          <p:spTgt spid="32"/>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box(in)">
                                      <p:cBhvr>
                                        <p:cTn id="97" dur="500"/>
                                        <p:tgtEl>
                                          <p:spTgt spid="33"/>
                                        </p:tgtEl>
                                      </p:cBhvr>
                                    </p:animEffect>
                                  </p:childTnLst>
                                </p:cTn>
                              </p:par>
                              <p:par>
                                <p:cTn id="98" presetID="4" presetClass="entr" presetSubtype="16"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box(in)">
                                      <p:cBhvr>
                                        <p:cTn id="100" dur="500"/>
                                        <p:tgtEl>
                                          <p:spTgt spid="34"/>
                                        </p:tgtEl>
                                      </p:cBhvr>
                                    </p:animEffect>
                                  </p:childTnLst>
                                </p:cTn>
                              </p:par>
                              <p:par>
                                <p:cTn id="101" presetID="4" presetClass="entr" presetSubtype="16"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ox(in)">
                                      <p:cBhvr>
                                        <p:cTn id="103" dur="500"/>
                                        <p:tgtEl>
                                          <p:spTgt spid="36"/>
                                        </p:tgtEl>
                                      </p:cBhvr>
                                    </p:animEffect>
                                  </p:childTnLst>
                                </p:cTn>
                              </p:par>
                              <p:par>
                                <p:cTn id="104" presetID="4" presetClass="entr" presetSubtype="16"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box(in)">
                                      <p:cBhvr>
                                        <p:cTn id="106" dur="500"/>
                                        <p:tgtEl>
                                          <p:spTgt spid="37"/>
                                        </p:tgtEl>
                                      </p:cBhvr>
                                    </p:animEffect>
                                  </p:childTnLst>
                                </p:cTn>
                              </p:par>
                              <p:par>
                                <p:cTn id="107" presetID="4" presetClass="entr" presetSubtype="16" fill="hold" grpId="0" nodeType="with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box(in)">
                                      <p:cBhvr>
                                        <p:cTn id="109" dur="500"/>
                                        <p:tgtEl>
                                          <p:spTgt spid="38"/>
                                        </p:tgtEl>
                                      </p:cBhvr>
                                    </p:animEffect>
                                  </p:childTnLst>
                                </p:cTn>
                              </p:par>
                              <p:par>
                                <p:cTn id="110" presetID="4" presetClass="entr" presetSubtype="16" fill="hold" grpId="0" nodeType="with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box(in)">
                                      <p:cBhvr>
                                        <p:cTn id="112" dur="500"/>
                                        <p:tgtEl>
                                          <p:spTgt spid="39"/>
                                        </p:tgtEl>
                                      </p:cBhvr>
                                    </p:animEffect>
                                  </p:childTnLst>
                                </p:cTn>
                              </p:par>
                              <p:par>
                                <p:cTn id="113" presetID="4" presetClass="entr" presetSubtype="16"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box(in)">
                                      <p:cBhvr>
                                        <p:cTn id="115" dur="500"/>
                                        <p:tgtEl>
                                          <p:spTgt spid="40"/>
                                        </p:tgtEl>
                                      </p:cBhvr>
                                    </p:animEffect>
                                  </p:childTnLst>
                                </p:cTn>
                              </p:par>
                              <p:par>
                                <p:cTn id="116" presetID="4" presetClass="entr" presetSubtype="16" fill="hold" nodeType="with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box(in)">
                                      <p:cBhvr>
                                        <p:cTn id="118" dur="500"/>
                                        <p:tgtEl>
                                          <p:spTgt spid="41"/>
                                        </p:tgtEl>
                                      </p:cBhvr>
                                    </p:animEffect>
                                  </p:childTnLst>
                                </p:cTn>
                              </p:par>
                              <p:par>
                                <p:cTn id="119" presetID="4" presetClass="entr" presetSubtype="16" fill="hold" nodeType="withEffect">
                                  <p:stCondLst>
                                    <p:cond delay="0"/>
                                  </p:stCondLst>
                                  <p:childTnLst>
                                    <p:set>
                                      <p:cBhvr>
                                        <p:cTn id="120" dur="1" fill="hold">
                                          <p:stCondLst>
                                            <p:cond delay="0"/>
                                          </p:stCondLst>
                                        </p:cTn>
                                        <p:tgtEl>
                                          <p:spTgt spid="61"/>
                                        </p:tgtEl>
                                        <p:attrNameLst>
                                          <p:attrName>style.visibility</p:attrName>
                                        </p:attrNameLst>
                                      </p:cBhvr>
                                      <p:to>
                                        <p:strVal val="visible"/>
                                      </p:to>
                                    </p:set>
                                    <p:animEffect transition="in" filter="box(in)">
                                      <p:cBhvr>
                                        <p:cTn id="121" dur="500"/>
                                        <p:tgtEl>
                                          <p:spTgt spid="61"/>
                                        </p:tgtEl>
                                      </p:cBhvr>
                                    </p:animEffect>
                                  </p:childTnLst>
                                </p:cTn>
                              </p:par>
                              <p:par>
                                <p:cTn id="122" presetID="4" presetClass="entr" presetSubtype="16"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box(in)">
                                      <p:cBhvr>
                                        <p:cTn id="124" dur="500"/>
                                        <p:tgtEl>
                                          <p:spTgt spid="62"/>
                                        </p:tgtEl>
                                      </p:cBhvr>
                                    </p:animEffect>
                                  </p:childTnLst>
                                </p:cTn>
                              </p:par>
                              <p:par>
                                <p:cTn id="125" presetID="4" presetClass="entr" presetSubtype="16" fill="hold" grpId="0" nodeType="withEffect">
                                  <p:stCondLst>
                                    <p:cond delay="0"/>
                                  </p:stCondLst>
                                  <p:childTnLst>
                                    <p:set>
                                      <p:cBhvr>
                                        <p:cTn id="126" dur="1" fill="hold">
                                          <p:stCondLst>
                                            <p:cond delay="0"/>
                                          </p:stCondLst>
                                        </p:cTn>
                                        <p:tgtEl>
                                          <p:spTgt spid="63"/>
                                        </p:tgtEl>
                                        <p:attrNameLst>
                                          <p:attrName>style.visibility</p:attrName>
                                        </p:attrNameLst>
                                      </p:cBhvr>
                                      <p:to>
                                        <p:strVal val="visible"/>
                                      </p:to>
                                    </p:set>
                                    <p:animEffect transition="in" filter="box(in)">
                                      <p:cBhvr>
                                        <p:cTn id="127" dur="500"/>
                                        <p:tgtEl>
                                          <p:spTgt spid="63"/>
                                        </p:tgtEl>
                                      </p:cBhvr>
                                    </p:animEffect>
                                  </p:childTnLst>
                                </p:cTn>
                              </p:par>
                              <p:par>
                                <p:cTn id="128" presetID="4" presetClass="entr" presetSubtype="16" fill="hold" nodeType="with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box(in)">
                                      <p:cBhvr>
                                        <p:cTn id="130" dur="500"/>
                                        <p:tgtEl>
                                          <p:spTgt spid="65"/>
                                        </p:tgtEl>
                                      </p:cBhvr>
                                    </p:animEffect>
                                  </p:childTnLst>
                                </p:cTn>
                              </p:par>
                              <p:par>
                                <p:cTn id="131" presetID="4" presetClass="entr" presetSubtype="16" fill="hold" grpId="0" nodeType="withEffect">
                                  <p:stCondLst>
                                    <p:cond delay="0"/>
                                  </p:stCondLst>
                                  <p:childTnLst>
                                    <p:set>
                                      <p:cBhvr>
                                        <p:cTn id="132" dur="1" fill="hold">
                                          <p:stCondLst>
                                            <p:cond delay="0"/>
                                          </p:stCondLst>
                                        </p:cTn>
                                        <p:tgtEl>
                                          <p:spTgt spid="66"/>
                                        </p:tgtEl>
                                        <p:attrNameLst>
                                          <p:attrName>style.visibility</p:attrName>
                                        </p:attrNameLst>
                                      </p:cBhvr>
                                      <p:to>
                                        <p:strVal val="visible"/>
                                      </p:to>
                                    </p:set>
                                    <p:animEffect transition="in" filter="box(in)">
                                      <p:cBhvr>
                                        <p:cTn id="133" dur="500"/>
                                        <p:tgtEl>
                                          <p:spTgt spid="66"/>
                                        </p:tgtEl>
                                      </p:cBhvr>
                                    </p:animEffect>
                                  </p:childTnLst>
                                </p:cTn>
                              </p:par>
                              <p:par>
                                <p:cTn id="134" presetID="4" presetClass="entr" presetSubtype="16" fill="hold" grpId="0" nodeType="withEffect">
                                  <p:stCondLst>
                                    <p:cond delay="0"/>
                                  </p:stCondLst>
                                  <p:childTnLst>
                                    <p:set>
                                      <p:cBhvr>
                                        <p:cTn id="135" dur="1" fill="hold">
                                          <p:stCondLst>
                                            <p:cond delay="0"/>
                                          </p:stCondLst>
                                        </p:cTn>
                                        <p:tgtEl>
                                          <p:spTgt spid="67"/>
                                        </p:tgtEl>
                                        <p:attrNameLst>
                                          <p:attrName>style.visibility</p:attrName>
                                        </p:attrNameLst>
                                      </p:cBhvr>
                                      <p:to>
                                        <p:strVal val="visible"/>
                                      </p:to>
                                    </p:set>
                                    <p:animEffect transition="in" filter="box(in)">
                                      <p:cBhvr>
                                        <p:cTn id="136" dur="500"/>
                                        <p:tgtEl>
                                          <p:spTgt spid="67"/>
                                        </p:tgtEl>
                                      </p:cBhvr>
                                    </p:animEffect>
                                  </p:childTnLst>
                                </p:cTn>
                              </p:par>
                              <p:par>
                                <p:cTn id="137" presetID="4" presetClass="entr" presetSubtype="16" fill="hold" nodeType="with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box(in)">
                                      <p:cBhvr>
                                        <p:cTn id="139" dur="500"/>
                                        <p:tgtEl>
                                          <p:spTgt spid="68"/>
                                        </p:tgtEl>
                                      </p:cBhvr>
                                    </p:animEffect>
                                  </p:childTnLst>
                                </p:cTn>
                              </p:par>
                              <p:par>
                                <p:cTn id="140" presetID="4" presetClass="entr" presetSubtype="16" fill="hold" grpId="0" nodeType="withEffect">
                                  <p:stCondLst>
                                    <p:cond delay="0"/>
                                  </p:stCondLst>
                                  <p:childTnLst>
                                    <p:set>
                                      <p:cBhvr>
                                        <p:cTn id="141" dur="1" fill="hold">
                                          <p:stCondLst>
                                            <p:cond delay="0"/>
                                          </p:stCondLst>
                                        </p:cTn>
                                        <p:tgtEl>
                                          <p:spTgt spid="69"/>
                                        </p:tgtEl>
                                        <p:attrNameLst>
                                          <p:attrName>style.visibility</p:attrName>
                                        </p:attrNameLst>
                                      </p:cBhvr>
                                      <p:to>
                                        <p:strVal val="visible"/>
                                      </p:to>
                                    </p:set>
                                    <p:animEffect transition="in" filter="box(in)">
                                      <p:cBhvr>
                                        <p:cTn id="142" dur="500"/>
                                        <p:tgtEl>
                                          <p:spTgt spid="69"/>
                                        </p:tgtEl>
                                      </p:cBhvr>
                                    </p:animEffect>
                                  </p:childTnLst>
                                </p:cTn>
                              </p:par>
                              <p:par>
                                <p:cTn id="143" presetID="4" presetClass="entr" presetSubtype="16" fill="hold" grpId="0" nodeType="withEffect">
                                  <p:stCondLst>
                                    <p:cond delay="0"/>
                                  </p:stCondLst>
                                  <p:childTnLst>
                                    <p:set>
                                      <p:cBhvr>
                                        <p:cTn id="144" dur="1" fill="hold">
                                          <p:stCondLst>
                                            <p:cond delay="0"/>
                                          </p:stCondLst>
                                        </p:cTn>
                                        <p:tgtEl>
                                          <p:spTgt spid="70"/>
                                        </p:tgtEl>
                                        <p:attrNameLst>
                                          <p:attrName>style.visibility</p:attrName>
                                        </p:attrNameLst>
                                      </p:cBhvr>
                                      <p:to>
                                        <p:strVal val="visible"/>
                                      </p:to>
                                    </p:set>
                                    <p:animEffect transition="in" filter="box(in)">
                                      <p:cBhvr>
                                        <p:cTn id="145" dur="500"/>
                                        <p:tgtEl>
                                          <p:spTgt spid="70"/>
                                        </p:tgtEl>
                                      </p:cBhvr>
                                    </p:animEffect>
                                  </p:childTnLst>
                                </p:cTn>
                              </p:par>
                              <p:par>
                                <p:cTn id="146" presetID="4" presetClass="entr" presetSubtype="16" fill="hold" nodeType="withEffect">
                                  <p:stCondLst>
                                    <p:cond delay="0"/>
                                  </p:stCondLst>
                                  <p:childTnLst>
                                    <p:set>
                                      <p:cBhvr>
                                        <p:cTn id="147" dur="1" fill="hold">
                                          <p:stCondLst>
                                            <p:cond delay="0"/>
                                          </p:stCondLst>
                                        </p:cTn>
                                        <p:tgtEl>
                                          <p:spTgt spid="71"/>
                                        </p:tgtEl>
                                        <p:attrNameLst>
                                          <p:attrName>style.visibility</p:attrName>
                                        </p:attrNameLst>
                                      </p:cBhvr>
                                      <p:to>
                                        <p:strVal val="visible"/>
                                      </p:to>
                                    </p:set>
                                    <p:animEffect transition="in" filter="box(in)">
                                      <p:cBhvr>
                                        <p:cTn id="148" dur="500"/>
                                        <p:tgtEl>
                                          <p:spTgt spid="71"/>
                                        </p:tgtEl>
                                      </p:cBhvr>
                                    </p:animEffect>
                                  </p:childTnLst>
                                </p:cTn>
                              </p:par>
                              <p:par>
                                <p:cTn id="149" presetID="4" presetClass="entr" presetSubtype="16" fill="hold" grpId="0" nodeType="withEffect">
                                  <p:stCondLst>
                                    <p:cond delay="0"/>
                                  </p:stCondLst>
                                  <p:childTnLst>
                                    <p:set>
                                      <p:cBhvr>
                                        <p:cTn id="150" dur="1" fill="hold">
                                          <p:stCondLst>
                                            <p:cond delay="0"/>
                                          </p:stCondLst>
                                        </p:cTn>
                                        <p:tgtEl>
                                          <p:spTgt spid="72"/>
                                        </p:tgtEl>
                                        <p:attrNameLst>
                                          <p:attrName>style.visibility</p:attrName>
                                        </p:attrNameLst>
                                      </p:cBhvr>
                                      <p:to>
                                        <p:strVal val="visible"/>
                                      </p:to>
                                    </p:set>
                                    <p:animEffect transition="in" filter="box(in)">
                                      <p:cBhvr>
                                        <p:cTn id="151" dur="500"/>
                                        <p:tgtEl>
                                          <p:spTgt spid="72"/>
                                        </p:tgtEl>
                                      </p:cBhvr>
                                    </p:animEffect>
                                  </p:childTnLst>
                                </p:cTn>
                              </p:par>
                              <p:par>
                                <p:cTn id="152" presetID="4" presetClass="entr" presetSubtype="16" fill="hold" grpId="0" nodeType="withEffect">
                                  <p:stCondLst>
                                    <p:cond delay="0"/>
                                  </p:stCondLst>
                                  <p:childTnLst>
                                    <p:set>
                                      <p:cBhvr>
                                        <p:cTn id="153" dur="1" fill="hold">
                                          <p:stCondLst>
                                            <p:cond delay="0"/>
                                          </p:stCondLst>
                                        </p:cTn>
                                        <p:tgtEl>
                                          <p:spTgt spid="73"/>
                                        </p:tgtEl>
                                        <p:attrNameLst>
                                          <p:attrName>style.visibility</p:attrName>
                                        </p:attrNameLst>
                                      </p:cBhvr>
                                      <p:to>
                                        <p:strVal val="visible"/>
                                      </p:to>
                                    </p:set>
                                    <p:animEffect transition="in" filter="box(in)">
                                      <p:cBhvr>
                                        <p:cTn id="154" dur="500"/>
                                        <p:tgtEl>
                                          <p:spTgt spid="73"/>
                                        </p:tgtEl>
                                      </p:cBhvr>
                                    </p:animEffect>
                                  </p:childTnLst>
                                </p:cTn>
                              </p:par>
                              <p:par>
                                <p:cTn id="155" presetID="4" presetClass="entr" presetSubtype="16" fill="hold" nodeType="withEffect">
                                  <p:stCondLst>
                                    <p:cond delay="0"/>
                                  </p:stCondLst>
                                  <p:childTnLst>
                                    <p:set>
                                      <p:cBhvr>
                                        <p:cTn id="156" dur="1" fill="hold">
                                          <p:stCondLst>
                                            <p:cond delay="0"/>
                                          </p:stCondLst>
                                        </p:cTn>
                                        <p:tgtEl>
                                          <p:spTgt spid="75"/>
                                        </p:tgtEl>
                                        <p:attrNameLst>
                                          <p:attrName>style.visibility</p:attrName>
                                        </p:attrNameLst>
                                      </p:cBhvr>
                                      <p:to>
                                        <p:strVal val="visible"/>
                                      </p:to>
                                    </p:set>
                                    <p:animEffect transition="in" filter="box(in)">
                                      <p:cBhvr>
                                        <p:cTn id="157" dur="500"/>
                                        <p:tgtEl>
                                          <p:spTgt spid="75"/>
                                        </p:tgtEl>
                                      </p:cBhvr>
                                    </p:animEffect>
                                  </p:childTnLst>
                                </p:cTn>
                              </p:par>
                              <p:par>
                                <p:cTn id="158" presetID="4" presetClass="entr" presetSubtype="16" fill="hold" grpId="0" nodeType="withEffect">
                                  <p:stCondLst>
                                    <p:cond delay="0"/>
                                  </p:stCondLst>
                                  <p:childTnLst>
                                    <p:set>
                                      <p:cBhvr>
                                        <p:cTn id="159" dur="1" fill="hold">
                                          <p:stCondLst>
                                            <p:cond delay="0"/>
                                          </p:stCondLst>
                                        </p:cTn>
                                        <p:tgtEl>
                                          <p:spTgt spid="76"/>
                                        </p:tgtEl>
                                        <p:attrNameLst>
                                          <p:attrName>style.visibility</p:attrName>
                                        </p:attrNameLst>
                                      </p:cBhvr>
                                      <p:to>
                                        <p:strVal val="visible"/>
                                      </p:to>
                                    </p:set>
                                    <p:animEffect transition="in" filter="box(in)">
                                      <p:cBhvr>
                                        <p:cTn id="160" dur="500"/>
                                        <p:tgtEl>
                                          <p:spTgt spid="76"/>
                                        </p:tgtEl>
                                      </p:cBhvr>
                                    </p:animEffect>
                                  </p:childTnLst>
                                </p:cTn>
                              </p:par>
                              <p:par>
                                <p:cTn id="161" presetID="4" presetClass="entr" presetSubtype="16" fill="hold" grpId="0" nodeType="withEffect">
                                  <p:stCondLst>
                                    <p:cond delay="0"/>
                                  </p:stCondLst>
                                  <p:childTnLst>
                                    <p:set>
                                      <p:cBhvr>
                                        <p:cTn id="162" dur="1" fill="hold">
                                          <p:stCondLst>
                                            <p:cond delay="0"/>
                                          </p:stCondLst>
                                        </p:cTn>
                                        <p:tgtEl>
                                          <p:spTgt spid="77"/>
                                        </p:tgtEl>
                                        <p:attrNameLst>
                                          <p:attrName>style.visibility</p:attrName>
                                        </p:attrNameLst>
                                      </p:cBhvr>
                                      <p:to>
                                        <p:strVal val="visible"/>
                                      </p:to>
                                    </p:set>
                                    <p:animEffect transition="in" filter="box(in)">
                                      <p:cBhvr>
                                        <p:cTn id="163" dur="500"/>
                                        <p:tgtEl>
                                          <p:spTgt spid="77"/>
                                        </p:tgtEl>
                                      </p:cBhvr>
                                    </p:animEffect>
                                  </p:childTnLst>
                                </p:cTn>
                              </p:par>
                              <p:par>
                                <p:cTn id="164" presetID="4" presetClass="entr" presetSubtype="16" fill="hold" nodeType="withEffect">
                                  <p:stCondLst>
                                    <p:cond delay="0"/>
                                  </p:stCondLst>
                                  <p:childTnLst>
                                    <p:set>
                                      <p:cBhvr>
                                        <p:cTn id="165" dur="1" fill="hold">
                                          <p:stCondLst>
                                            <p:cond delay="0"/>
                                          </p:stCondLst>
                                        </p:cTn>
                                        <p:tgtEl>
                                          <p:spTgt spid="78"/>
                                        </p:tgtEl>
                                        <p:attrNameLst>
                                          <p:attrName>style.visibility</p:attrName>
                                        </p:attrNameLst>
                                      </p:cBhvr>
                                      <p:to>
                                        <p:strVal val="visible"/>
                                      </p:to>
                                    </p:set>
                                    <p:animEffect transition="in" filter="box(in)">
                                      <p:cBhvr>
                                        <p:cTn id="166" dur="500"/>
                                        <p:tgtEl>
                                          <p:spTgt spid="78"/>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79"/>
                                        </p:tgtEl>
                                        <p:attrNameLst>
                                          <p:attrName>style.visibility</p:attrName>
                                        </p:attrNameLst>
                                      </p:cBhvr>
                                      <p:to>
                                        <p:strVal val="visible"/>
                                      </p:to>
                                    </p:set>
                                    <p:animEffect transition="in" filter="box(in)">
                                      <p:cBhvr>
                                        <p:cTn id="169" dur="500"/>
                                        <p:tgtEl>
                                          <p:spTgt spid="79"/>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80"/>
                                        </p:tgtEl>
                                        <p:attrNameLst>
                                          <p:attrName>style.visibility</p:attrName>
                                        </p:attrNameLst>
                                      </p:cBhvr>
                                      <p:to>
                                        <p:strVal val="visible"/>
                                      </p:to>
                                    </p:set>
                                    <p:animEffect transition="in" filter="box(in)">
                                      <p:cBhvr>
                                        <p:cTn id="17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6" grpId="0"/>
      <p:bldP spid="18" grpId="0"/>
      <p:bldP spid="20" grpId="0"/>
      <p:bldP spid="21" grpId="0" animBg="1"/>
      <p:bldP spid="24" grpId="0"/>
      <p:bldP spid="26" grpId="0"/>
      <p:bldP spid="27" grpId="0"/>
      <p:bldP spid="28" grpId="0"/>
      <p:bldP spid="31" grpId="0"/>
      <p:bldP spid="32" grpId="0"/>
      <p:bldP spid="33" grpId="0"/>
      <p:bldP spid="34" grpId="0"/>
      <p:bldP spid="37" grpId="0"/>
      <p:bldP spid="38" grpId="0"/>
      <p:bldP spid="39" grpId="0"/>
      <p:bldP spid="40" grpId="0"/>
      <p:bldP spid="62" grpId="0"/>
      <p:bldP spid="63" grpId="0"/>
      <p:bldP spid="66" grpId="0"/>
      <p:bldP spid="67" grpId="0"/>
      <p:bldP spid="69" grpId="0"/>
      <p:bldP spid="70" grpId="0"/>
      <p:bldP spid="72" grpId="0"/>
      <p:bldP spid="73" grpId="0"/>
      <p:bldP spid="76" grpId="0"/>
      <p:bldP spid="77" grpId="0"/>
      <p:bldP spid="79" grpId="0"/>
      <p:bldP spid="8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2514600" y="381000"/>
            <a:ext cx="6248400" cy="584775"/>
          </a:xfrm>
          <a:prstGeom prst="rect">
            <a:avLst/>
          </a:prstGeom>
          <a:solidFill>
            <a:schemeClr val="bg2">
              <a:lumMod val="50000"/>
            </a:schemeClr>
          </a:solidFill>
        </p:spPr>
        <p:txBody>
          <a:bodyPr wrap="square" rtlCol="0">
            <a:spAutoFit/>
          </a:bodyPr>
          <a:lstStyle/>
          <a:p>
            <a:pPr algn="r" rtl="1"/>
            <a:r>
              <a:rPr lang="fa-IR" sz="3200" dirty="0" smtClean="0">
                <a:cs typeface="B Nazanin" pitchFamily="2" charset="-78"/>
              </a:rPr>
              <a:t>در نهایت شش تنش مستقل  زیر باقی می ماند</a:t>
            </a:r>
            <a:r>
              <a:rPr lang="fa-IR" sz="2800" dirty="0" smtClean="0">
                <a:cs typeface="B Nazanin" pitchFamily="2" charset="-78"/>
              </a:rPr>
              <a:t>:                                                                                                                     </a:t>
            </a:r>
            <a:endParaRPr lang="en-US" sz="2800" dirty="0">
              <a:cs typeface="B Nazanin" pitchFamily="2" charset="-78"/>
            </a:endParaRPr>
          </a:p>
        </p:txBody>
      </p:sp>
      <p:grpSp>
        <p:nvGrpSpPr>
          <p:cNvPr id="24" name="Group 23"/>
          <p:cNvGrpSpPr/>
          <p:nvPr/>
        </p:nvGrpSpPr>
        <p:grpSpPr>
          <a:xfrm>
            <a:off x="3200400" y="1447800"/>
            <a:ext cx="4114800" cy="533400"/>
            <a:chOff x="3048000" y="457200"/>
            <a:chExt cx="4114800" cy="533400"/>
          </a:xfrm>
        </p:grpSpPr>
        <p:pic>
          <p:nvPicPr>
            <p:cNvPr id="5" name="Picture 1"/>
            <p:cNvPicPr>
              <a:picLocks noChangeAspect="1" noChangeArrowheads="1"/>
            </p:cNvPicPr>
            <p:nvPr/>
          </p:nvPicPr>
          <p:blipFill>
            <a:blip r:embed="rId3"/>
            <a:srcRect/>
            <a:stretch>
              <a:fillRect/>
            </a:stretch>
          </p:blipFill>
          <p:spPr bwMode="auto">
            <a:xfrm>
              <a:off x="6705600" y="457200"/>
              <a:ext cx="276225" cy="295275"/>
            </a:xfrm>
            <a:prstGeom prst="rect">
              <a:avLst/>
            </a:prstGeom>
            <a:noFill/>
            <a:ln w="9525">
              <a:noFill/>
              <a:miter lim="800000"/>
              <a:headEnd/>
              <a:tailEnd/>
            </a:ln>
            <a:effectLst/>
          </p:spPr>
        </p:pic>
        <p:sp>
          <p:nvSpPr>
            <p:cNvPr id="6" name="TextBox 5"/>
            <p:cNvSpPr txBox="1"/>
            <p:nvPr/>
          </p:nvSpPr>
          <p:spPr>
            <a:xfrm>
              <a:off x="6858000" y="545068"/>
              <a:ext cx="304800" cy="369332"/>
            </a:xfrm>
            <a:prstGeom prst="rect">
              <a:avLst/>
            </a:prstGeom>
            <a:noFill/>
          </p:spPr>
          <p:txBody>
            <a:bodyPr wrap="square" rtlCol="0">
              <a:spAutoFit/>
            </a:bodyPr>
            <a:lstStyle/>
            <a:p>
              <a:r>
                <a:rPr lang="en-US" dirty="0" smtClean="0"/>
                <a:t>x</a:t>
              </a:r>
              <a:endParaRPr lang="en-US" dirty="0"/>
            </a:p>
          </p:txBody>
        </p:sp>
        <p:sp>
          <p:nvSpPr>
            <p:cNvPr id="7" name="TextBox 6"/>
            <p:cNvSpPr txBox="1"/>
            <p:nvPr/>
          </p:nvSpPr>
          <p:spPr>
            <a:xfrm>
              <a:off x="6324600" y="457200"/>
              <a:ext cx="304800" cy="369332"/>
            </a:xfrm>
            <a:prstGeom prst="rect">
              <a:avLst/>
            </a:prstGeom>
            <a:noFill/>
          </p:spPr>
          <p:txBody>
            <a:bodyPr wrap="square" rtlCol="0">
              <a:spAutoFit/>
            </a:bodyPr>
            <a:lstStyle/>
            <a:p>
              <a:pPr algn="r" rtl="1"/>
              <a:r>
                <a:rPr lang="fa-IR" dirty="0" smtClean="0"/>
                <a:t>،</a:t>
              </a:r>
              <a:endParaRPr lang="en-US" dirty="0"/>
            </a:p>
          </p:txBody>
        </p:sp>
        <p:pic>
          <p:nvPicPr>
            <p:cNvPr id="10" name="Picture 1"/>
            <p:cNvPicPr>
              <a:picLocks noChangeAspect="1" noChangeArrowheads="1"/>
            </p:cNvPicPr>
            <p:nvPr/>
          </p:nvPicPr>
          <p:blipFill>
            <a:blip r:embed="rId3"/>
            <a:srcRect/>
            <a:stretch>
              <a:fillRect/>
            </a:stretch>
          </p:blipFill>
          <p:spPr bwMode="auto">
            <a:xfrm>
              <a:off x="6019800" y="468868"/>
              <a:ext cx="276225" cy="295275"/>
            </a:xfrm>
            <a:prstGeom prst="rect">
              <a:avLst/>
            </a:prstGeom>
            <a:noFill/>
            <a:ln w="9525">
              <a:noFill/>
              <a:miter lim="800000"/>
              <a:headEnd/>
              <a:tailEnd/>
            </a:ln>
            <a:effectLst/>
          </p:spPr>
        </p:pic>
        <p:sp>
          <p:nvSpPr>
            <p:cNvPr id="11" name="TextBox 10"/>
            <p:cNvSpPr txBox="1"/>
            <p:nvPr/>
          </p:nvSpPr>
          <p:spPr>
            <a:xfrm>
              <a:off x="6096000" y="621268"/>
              <a:ext cx="304800" cy="369332"/>
            </a:xfrm>
            <a:prstGeom prst="rect">
              <a:avLst/>
            </a:prstGeom>
            <a:noFill/>
          </p:spPr>
          <p:txBody>
            <a:bodyPr wrap="square" rtlCol="0">
              <a:spAutoFit/>
            </a:bodyPr>
            <a:lstStyle/>
            <a:p>
              <a:r>
                <a:rPr lang="en-US" dirty="0" smtClean="0"/>
                <a:t>y</a:t>
              </a:r>
              <a:endParaRPr lang="en-US" dirty="0"/>
            </a:p>
          </p:txBody>
        </p:sp>
        <p:pic>
          <p:nvPicPr>
            <p:cNvPr id="12" name="Picture 1"/>
            <p:cNvPicPr>
              <a:picLocks noChangeAspect="1" noChangeArrowheads="1"/>
            </p:cNvPicPr>
            <p:nvPr/>
          </p:nvPicPr>
          <p:blipFill>
            <a:blip r:embed="rId3"/>
            <a:srcRect/>
            <a:stretch>
              <a:fillRect/>
            </a:stretch>
          </p:blipFill>
          <p:spPr bwMode="auto">
            <a:xfrm>
              <a:off x="5486400" y="457200"/>
              <a:ext cx="276225" cy="295275"/>
            </a:xfrm>
            <a:prstGeom prst="rect">
              <a:avLst/>
            </a:prstGeom>
            <a:noFill/>
            <a:ln w="9525">
              <a:noFill/>
              <a:miter lim="800000"/>
              <a:headEnd/>
              <a:tailEnd/>
            </a:ln>
            <a:effectLst/>
          </p:spPr>
        </p:pic>
        <p:sp>
          <p:nvSpPr>
            <p:cNvPr id="13" name="TextBox 12"/>
            <p:cNvSpPr txBox="1"/>
            <p:nvPr/>
          </p:nvSpPr>
          <p:spPr>
            <a:xfrm>
              <a:off x="5562600" y="609600"/>
              <a:ext cx="304800" cy="369332"/>
            </a:xfrm>
            <a:prstGeom prst="rect">
              <a:avLst/>
            </a:prstGeom>
            <a:noFill/>
          </p:spPr>
          <p:txBody>
            <a:bodyPr wrap="square" rtlCol="0">
              <a:spAutoFit/>
            </a:bodyPr>
            <a:lstStyle/>
            <a:p>
              <a:r>
                <a:rPr lang="en-US" dirty="0" smtClean="0"/>
                <a:t>z</a:t>
              </a:r>
              <a:endParaRPr lang="en-US" dirty="0"/>
            </a:p>
          </p:txBody>
        </p:sp>
        <p:sp>
          <p:nvSpPr>
            <p:cNvPr id="14" name="TextBox 13"/>
            <p:cNvSpPr txBox="1"/>
            <p:nvPr/>
          </p:nvSpPr>
          <p:spPr>
            <a:xfrm>
              <a:off x="5791200" y="457200"/>
              <a:ext cx="304800" cy="369332"/>
            </a:xfrm>
            <a:prstGeom prst="rect">
              <a:avLst/>
            </a:prstGeom>
            <a:noFill/>
          </p:spPr>
          <p:txBody>
            <a:bodyPr wrap="square" rtlCol="0">
              <a:spAutoFit/>
            </a:bodyPr>
            <a:lstStyle/>
            <a:p>
              <a:pPr algn="r" rtl="1"/>
              <a:r>
                <a:rPr lang="fa-IR" dirty="0" smtClean="0"/>
                <a:t>،</a:t>
              </a:r>
              <a:endParaRPr lang="en-US" dirty="0"/>
            </a:p>
          </p:txBody>
        </p:sp>
        <p:sp>
          <p:nvSpPr>
            <p:cNvPr id="15" name="TextBox 14"/>
            <p:cNvSpPr txBox="1"/>
            <p:nvPr/>
          </p:nvSpPr>
          <p:spPr>
            <a:xfrm>
              <a:off x="4904014" y="609600"/>
              <a:ext cx="533400" cy="369332"/>
            </a:xfrm>
            <a:prstGeom prst="rect">
              <a:avLst/>
            </a:prstGeom>
            <a:noFill/>
          </p:spPr>
          <p:txBody>
            <a:bodyPr wrap="square" rtlCol="0">
              <a:spAutoFit/>
            </a:bodyPr>
            <a:lstStyle/>
            <a:p>
              <a:r>
                <a:rPr lang="en-US" b="1" dirty="0" smtClean="0"/>
                <a:t>xy</a:t>
              </a:r>
              <a:endParaRPr lang="en-US" b="1" dirty="0"/>
            </a:p>
          </p:txBody>
        </p:sp>
        <p:pic>
          <p:nvPicPr>
            <p:cNvPr id="16" name="Picture 2"/>
            <p:cNvPicPr>
              <a:picLocks noChangeAspect="1" noChangeArrowheads="1"/>
            </p:cNvPicPr>
            <p:nvPr/>
          </p:nvPicPr>
          <p:blipFill>
            <a:blip r:embed="rId4"/>
            <a:srcRect/>
            <a:stretch>
              <a:fillRect/>
            </a:stretch>
          </p:blipFill>
          <p:spPr bwMode="auto">
            <a:xfrm>
              <a:off x="4648200" y="457200"/>
              <a:ext cx="332014" cy="309880"/>
            </a:xfrm>
            <a:prstGeom prst="rect">
              <a:avLst/>
            </a:prstGeom>
            <a:noFill/>
            <a:ln w="9525">
              <a:noFill/>
              <a:miter lim="800000"/>
              <a:headEnd/>
              <a:tailEnd/>
            </a:ln>
            <a:effectLst/>
          </p:spPr>
        </p:pic>
        <p:sp>
          <p:nvSpPr>
            <p:cNvPr id="17" name="TextBox 16"/>
            <p:cNvSpPr txBox="1"/>
            <p:nvPr/>
          </p:nvSpPr>
          <p:spPr>
            <a:xfrm>
              <a:off x="4065814" y="609600"/>
              <a:ext cx="533400" cy="369332"/>
            </a:xfrm>
            <a:prstGeom prst="rect">
              <a:avLst/>
            </a:prstGeom>
            <a:noFill/>
          </p:spPr>
          <p:txBody>
            <a:bodyPr wrap="square" rtlCol="0">
              <a:spAutoFit/>
            </a:bodyPr>
            <a:lstStyle/>
            <a:p>
              <a:r>
                <a:rPr lang="en-US" b="1" dirty="0" err="1" smtClean="0"/>
                <a:t>xz</a:t>
              </a:r>
              <a:endParaRPr lang="en-US" b="1" dirty="0"/>
            </a:p>
          </p:txBody>
        </p:sp>
        <p:pic>
          <p:nvPicPr>
            <p:cNvPr id="18" name="Picture 2"/>
            <p:cNvPicPr>
              <a:picLocks noChangeAspect="1" noChangeArrowheads="1"/>
            </p:cNvPicPr>
            <p:nvPr/>
          </p:nvPicPr>
          <p:blipFill>
            <a:blip r:embed="rId4"/>
            <a:srcRect/>
            <a:stretch>
              <a:fillRect/>
            </a:stretch>
          </p:blipFill>
          <p:spPr bwMode="auto">
            <a:xfrm>
              <a:off x="3810000" y="457200"/>
              <a:ext cx="332014" cy="309880"/>
            </a:xfrm>
            <a:prstGeom prst="rect">
              <a:avLst/>
            </a:prstGeom>
            <a:noFill/>
            <a:ln w="9525">
              <a:noFill/>
              <a:miter lim="800000"/>
              <a:headEnd/>
              <a:tailEnd/>
            </a:ln>
            <a:effectLst/>
          </p:spPr>
        </p:pic>
        <p:sp>
          <p:nvSpPr>
            <p:cNvPr id="19" name="TextBox 18"/>
            <p:cNvSpPr txBox="1"/>
            <p:nvPr/>
          </p:nvSpPr>
          <p:spPr>
            <a:xfrm>
              <a:off x="3303814" y="609600"/>
              <a:ext cx="533400" cy="369332"/>
            </a:xfrm>
            <a:prstGeom prst="rect">
              <a:avLst/>
            </a:prstGeom>
            <a:noFill/>
          </p:spPr>
          <p:txBody>
            <a:bodyPr wrap="square" rtlCol="0">
              <a:spAutoFit/>
            </a:bodyPr>
            <a:lstStyle/>
            <a:p>
              <a:r>
                <a:rPr lang="en-US" b="1" dirty="0" err="1" smtClean="0"/>
                <a:t>yz</a:t>
              </a:r>
              <a:endParaRPr lang="en-US" b="1" dirty="0"/>
            </a:p>
          </p:txBody>
        </p:sp>
        <p:pic>
          <p:nvPicPr>
            <p:cNvPr id="20" name="Picture 2"/>
            <p:cNvPicPr>
              <a:picLocks noChangeAspect="1" noChangeArrowheads="1"/>
            </p:cNvPicPr>
            <p:nvPr/>
          </p:nvPicPr>
          <p:blipFill>
            <a:blip r:embed="rId4"/>
            <a:srcRect/>
            <a:stretch>
              <a:fillRect/>
            </a:stretch>
          </p:blipFill>
          <p:spPr bwMode="auto">
            <a:xfrm>
              <a:off x="3048000" y="457200"/>
              <a:ext cx="332014" cy="309880"/>
            </a:xfrm>
            <a:prstGeom prst="rect">
              <a:avLst/>
            </a:prstGeom>
            <a:noFill/>
            <a:ln w="9525">
              <a:noFill/>
              <a:miter lim="800000"/>
              <a:headEnd/>
              <a:tailEnd/>
            </a:ln>
            <a:effectLst/>
          </p:spPr>
        </p:pic>
        <p:sp>
          <p:nvSpPr>
            <p:cNvPr id="21" name="TextBox 20"/>
            <p:cNvSpPr txBox="1"/>
            <p:nvPr/>
          </p:nvSpPr>
          <p:spPr>
            <a:xfrm>
              <a:off x="5181600" y="457200"/>
              <a:ext cx="304800" cy="369332"/>
            </a:xfrm>
            <a:prstGeom prst="rect">
              <a:avLst/>
            </a:prstGeom>
            <a:noFill/>
          </p:spPr>
          <p:txBody>
            <a:bodyPr wrap="square" rtlCol="0">
              <a:spAutoFit/>
            </a:bodyPr>
            <a:lstStyle/>
            <a:p>
              <a:pPr algn="r" rtl="1"/>
              <a:r>
                <a:rPr lang="fa-IR" dirty="0" smtClean="0"/>
                <a:t>،</a:t>
              </a:r>
              <a:endParaRPr lang="en-US" dirty="0"/>
            </a:p>
          </p:txBody>
        </p:sp>
        <p:sp>
          <p:nvSpPr>
            <p:cNvPr id="22" name="TextBox 21"/>
            <p:cNvSpPr txBox="1"/>
            <p:nvPr/>
          </p:nvSpPr>
          <p:spPr>
            <a:xfrm>
              <a:off x="4495800" y="457200"/>
              <a:ext cx="304800" cy="369332"/>
            </a:xfrm>
            <a:prstGeom prst="rect">
              <a:avLst/>
            </a:prstGeom>
            <a:noFill/>
          </p:spPr>
          <p:txBody>
            <a:bodyPr wrap="square" rtlCol="0">
              <a:spAutoFit/>
            </a:bodyPr>
            <a:lstStyle/>
            <a:p>
              <a:pPr algn="r" rtl="1"/>
              <a:r>
                <a:rPr lang="fa-IR" dirty="0" smtClean="0"/>
                <a:t>،</a:t>
              </a:r>
              <a:endParaRPr lang="en-US" dirty="0"/>
            </a:p>
          </p:txBody>
        </p:sp>
        <p:sp>
          <p:nvSpPr>
            <p:cNvPr id="23" name="TextBox 22"/>
            <p:cNvSpPr txBox="1"/>
            <p:nvPr/>
          </p:nvSpPr>
          <p:spPr>
            <a:xfrm>
              <a:off x="3581400" y="457200"/>
              <a:ext cx="304800" cy="369332"/>
            </a:xfrm>
            <a:prstGeom prst="rect">
              <a:avLst/>
            </a:prstGeom>
            <a:noFill/>
          </p:spPr>
          <p:txBody>
            <a:bodyPr wrap="square" rtlCol="0">
              <a:spAutoFit/>
            </a:bodyPr>
            <a:lstStyle/>
            <a:p>
              <a:pPr algn="r" rtl="1"/>
              <a:r>
                <a:rPr lang="fa-IR" dirty="0" smtClean="0"/>
                <a:t>،</a:t>
              </a:r>
              <a:endParaRPr lang="en-US" dirty="0"/>
            </a:p>
          </p:txBody>
        </p:sp>
      </p:grpSp>
      <p:sp>
        <p:nvSpPr>
          <p:cNvPr id="25" name="TextBox 24"/>
          <p:cNvSpPr txBox="1"/>
          <p:nvPr/>
        </p:nvSpPr>
        <p:spPr>
          <a:xfrm>
            <a:off x="1066800" y="2362200"/>
            <a:ext cx="5638800" cy="584775"/>
          </a:xfrm>
          <a:prstGeom prst="rect">
            <a:avLst/>
          </a:prstGeom>
          <a:solidFill>
            <a:schemeClr val="accent1"/>
          </a:solidFill>
        </p:spPr>
        <p:txBody>
          <a:bodyPr wrap="square" rtlCol="0">
            <a:spAutoFit/>
          </a:bodyPr>
          <a:lstStyle/>
          <a:p>
            <a:pPr algn="r" rtl="1"/>
            <a:r>
              <a:rPr lang="fa-IR" sz="3200" b="1" dirty="0" smtClean="0">
                <a:cs typeface="B Nazanin" pitchFamily="2" charset="-78"/>
              </a:rPr>
              <a:t>تنش نهایی، تنش مجاز، ضریب ایمنی</a:t>
            </a:r>
            <a:endParaRPr lang="en-US" sz="3200" b="1" dirty="0">
              <a:cs typeface="B Nazanin" pitchFamily="2" charset="-78"/>
            </a:endParaRPr>
          </a:p>
        </p:txBody>
      </p:sp>
      <p:sp>
        <p:nvSpPr>
          <p:cNvPr id="26" name="TextBox 25"/>
          <p:cNvSpPr txBox="1"/>
          <p:nvPr/>
        </p:nvSpPr>
        <p:spPr>
          <a:xfrm>
            <a:off x="6019800" y="3048000"/>
            <a:ext cx="3048000" cy="523220"/>
          </a:xfrm>
          <a:prstGeom prst="rect">
            <a:avLst/>
          </a:prstGeom>
          <a:solidFill>
            <a:schemeClr val="accent1"/>
          </a:solidFill>
        </p:spPr>
        <p:txBody>
          <a:bodyPr wrap="square" rtlCol="0">
            <a:spAutoFit/>
          </a:bodyPr>
          <a:lstStyle/>
          <a:p>
            <a:pPr algn="r" rtl="1"/>
            <a:r>
              <a:rPr lang="fa-IR" sz="2800" b="1" dirty="0" smtClean="0">
                <a:cs typeface="B Nazanin" pitchFamily="2" charset="-78"/>
              </a:rPr>
              <a:t>اهمیت دانستن تنش:</a:t>
            </a:r>
            <a:endParaRPr lang="en-US" sz="2800" b="1" dirty="0">
              <a:cs typeface="B Nazanin" pitchFamily="2" charset="-78"/>
            </a:endParaRPr>
          </a:p>
        </p:txBody>
      </p:sp>
      <p:sp>
        <p:nvSpPr>
          <p:cNvPr id="27" name="TextBox 26"/>
          <p:cNvSpPr txBox="1"/>
          <p:nvPr/>
        </p:nvSpPr>
        <p:spPr>
          <a:xfrm>
            <a:off x="6828183" y="3805535"/>
            <a:ext cx="2087217" cy="461665"/>
          </a:xfrm>
          <a:prstGeom prst="rect">
            <a:avLst/>
          </a:prstGeom>
          <a:noFill/>
        </p:spPr>
        <p:txBody>
          <a:bodyPr wrap="square" rtlCol="0">
            <a:spAutoFit/>
          </a:bodyPr>
          <a:lstStyle/>
          <a:p>
            <a:pPr algn="r" rtl="1"/>
            <a:r>
              <a:rPr lang="fa-IR" sz="2400" b="1" dirty="0" smtClean="0">
                <a:cs typeface="B Nazanin" pitchFamily="2" charset="-78"/>
              </a:rPr>
              <a:t>تحلیل سازه ها</a:t>
            </a:r>
            <a:endParaRPr lang="en-US" sz="2400" b="1" dirty="0">
              <a:cs typeface="B Nazanin" pitchFamily="2" charset="-78"/>
            </a:endParaRPr>
          </a:p>
        </p:txBody>
      </p:sp>
      <p:sp>
        <p:nvSpPr>
          <p:cNvPr id="28" name="TextBox 27"/>
          <p:cNvSpPr txBox="1"/>
          <p:nvPr/>
        </p:nvSpPr>
        <p:spPr>
          <a:xfrm>
            <a:off x="2769704" y="4567535"/>
            <a:ext cx="6145696" cy="461665"/>
          </a:xfrm>
          <a:prstGeom prst="rect">
            <a:avLst/>
          </a:prstGeom>
          <a:noFill/>
        </p:spPr>
        <p:txBody>
          <a:bodyPr wrap="square" rtlCol="0">
            <a:spAutoFit/>
          </a:bodyPr>
          <a:lstStyle/>
          <a:p>
            <a:pPr algn="r" rtl="1"/>
            <a:r>
              <a:rPr lang="fa-IR" sz="2400" b="1" dirty="0" smtClean="0">
                <a:cs typeface="B Nazanin" pitchFamily="2" charset="-78"/>
              </a:rPr>
              <a:t>پیش بینی رفتار سازه ها در شرایط بارگذاری معین</a:t>
            </a:r>
            <a:endParaRPr lang="en-US" sz="2400" b="1" dirty="0">
              <a:cs typeface="B Nazanin" pitchFamily="2" charset="-78"/>
            </a:endParaRPr>
          </a:p>
        </p:txBody>
      </p:sp>
      <p:sp>
        <p:nvSpPr>
          <p:cNvPr id="29" name="TextBox 28"/>
          <p:cNvSpPr txBox="1"/>
          <p:nvPr/>
        </p:nvSpPr>
        <p:spPr>
          <a:xfrm>
            <a:off x="2266122" y="5481935"/>
            <a:ext cx="6725478" cy="461665"/>
          </a:xfrm>
          <a:prstGeom prst="rect">
            <a:avLst/>
          </a:prstGeom>
          <a:noFill/>
        </p:spPr>
        <p:txBody>
          <a:bodyPr wrap="square" rtlCol="0">
            <a:spAutoFit/>
          </a:bodyPr>
          <a:lstStyle/>
          <a:p>
            <a:pPr algn="r" rtl="1"/>
            <a:r>
              <a:rPr lang="fa-IR" sz="2400" b="1" dirty="0" smtClean="0">
                <a:cs typeface="B Nazanin" pitchFamily="2" charset="-78"/>
              </a:rPr>
              <a:t>طراحی سازه ها و ماشین های جدید با ایمنی بالا </a:t>
            </a:r>
            <a:endParaRPr lang="en-US" sz="24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ox(i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ox(in)">
                                      <p:cBhvr>
                                        <p:cTn id="20" dur="500"/>
                                        <p:tgtEl>
                                          <p:spTgt spid="2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ox(in)">
                                      <p:cBhvr>
                                        <p:cTn id="23" dur="500"/>
                                        <p:tgtEl>
                                          <p:spTgt spid="27"/>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ox(in)">
                                      <p:cBhvr>
                                        <p:cTn id="26" dur="500"/>
                                        <p:tgtEl>
                                          <p:spTgt spid="28"/>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ox(in)">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p:bldP spid="28"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6400800" y="304800"/>
            <a:ext cx="2590800" cy="584775"/>
          </a:xfrm>
          <a:prstGeom prst="rect">
            <a:avLst/>
          </a:prstGeom>
          <a:solidFill>
            <a:schemeClr val="accent3">
              <a:lumMod val="75000"/>
            </a:schemeClr>
          </a:solidFill>
        </p:spPr>
        <p:txBody>
          <a:bodyPr wrap="square" rtlCol="0">
            <a:spAutoFit/>
          </a:bodyPr>
          <a:lstStyle/>
          <a:p>
            <a:pPr algn="r" rtl="1"/>
            <a:r>
              <a:rPr lang="fa-IR" sz="3200" b="1" dirty="0" smtClean="0">
                <a:cs typeface="B Nazanin" pitchFamily="2" charset="-78"/>
              </a:rPr>
              <a:t>تنش حد نهایی</a:t>
            </a:r>
            <a:endParaRPr lang="en-US" sz="3200" b="1" dirty="0">
              <a:cs typeface="B Nazanin" pitchFamily="2" charset="-78"/>
            </a:endParaRPr>
          </a:p>
        </p:txBody>
      </p:sp>
      <p:sp>
        <p:nvSpPr>
          <p:cNvPr id="5" name="TextBox 4"/>
          <p:cNvSpPr txBox="1"/>
          <p:nvPr/>
        </p:nvSpPr>
        <p:spPr>
          <a:xfrm>
            <a:off x="2743200" y="990600"/>
            <a:ext cx="6172200" cy="584775"/>
          </a:xfrm>
          <a:prstGeom prst="rect">
            <a:avLst/>
          </a:prstGeom>
          <a:noFill/>
        </p:spPr>
        <p:txBody>
          <a:bodyPr wrap="square" rtlCol="0">
            <a:spAutoFit/>
          </a:bodyPr>
          <a:lstStyle/>
          <a:p>
            <a:pPr algn="r" rtl="1"/>
            <a:r>
              <a:rPr lang="fa-IR" sz="3200" dirty="0" smtClean="0">
                <a:cs typeface="B Nazanin" pitchFamily="2" charset="-78"/>
              </a:rPr>
              <a:t>بالاترین تنشی که یک ماده می تواند تحمل کند.</a:t>
            </a:r>
            <a:endParaRPr lang="en-US" sz="3200" dirty="0">
              <a:cs typeface="B Nazanin" pitchFamily="2" charset="-78"/>
            </a:endParaRPr>
          </a:p>
        </p:txBody>
      </p:sp>
      <p:sp>
        <p:nvSpPr>
          <p:cNvPr id="6" name="TextBox 5"/>
          <p:cNvSpPr txBox="1"/>
          <p:nvPr/>
        </p:nvSpPr>
        <p:spPr>
          <a:xfrm>
            <a:off x="152400" y="2057400"/>
            <a:ext cx="1447800" cy="461665"/>
          </a:xfrm>
          <a:prstGeom prst="rect">
            <a:avLst/>
          </a:prstGeom>
          <a:noFill/>
        </p:spPr>
        <p:txBody>
          <a:bodyPr wrap="square" rtlCol="0">
            <a:spAutoFit/>
          </a:bodyPr>
          <a:lstStyle/>
          <a:p>
            <a:r>
              <a:rPr lang="fa-IR" sz="2400" b="1" dirty="0" smtClean="0">
                <a:cs typeface="B Nazanin" pitchFamily="2" charset="-78"/>
              </a:rPr>
              <a:t>تنش مجاز</a:t>
            </a:r>
            <a:endParaRPr lang="en-US" sz="2400" b="1" dirty="0">
              <a:cs typeface="B Nazanin" pitchFamily="2" charset="-78"/>
            </a:endParaRPr>
          </a:p>
        </p:txBody>
      </p:sp>
      <p:sp>
        <p:nvSpPr>
          <p:cNvPr id="7" name="TextBox 6"/>
          <p:cNvSpPr txBox="1"/>
          <p:nvPr/>
        </p:nvSpPr>
        <p:spPr>
          <a:xfrm>
            <a:off x="1447800" y="2133600"/>
            <a:ext cx="381000" cy="369332"/>
          </a:xfrm>
          <a:prstGeom prst="rect">
            <a:avLst/>
          </a:prstGeom>
          <a:noFill/>
        </p:spPr>
        <p:txBody>
          <a:bodyPr wrap="square" rtlCol="0">
            <a:spAutoFit/>
          </a:bodyPr>
          <a:lstStyle/>
          <a:p>
            <a:r>
              <a:rPr lang="fa-IR" dirty="0" smtClean="0"/>
              <a:t>=</a:t>
            </a:r>
            <a:endParaRPr lang="en-US" dirty="0"/>
          </a:p>
        </p:txBody>
      </p:sp>
      <p:sp>
        <p:nvSpPr>
          <p:cNvPr id="8" name="TextBox 7"/>
          <p:cNvSpPr txBox="1"/>
          <p:nvPr/>
        </p:nvSpPr>
        <p:spPr>
          <a:xfrm>
            <a:off x="1600200" y="1748135"/>
            <a:ext cx="2133600" cy="461665"/>
          </a:xfrm>
          <a:prstGeom prst="rect">
            <a:avLst/>
          </a:prstGeom>
          <a:noFill/>
        </p:spPr>
        <p:txBody>
          <a:bodyPr wrap="square" rtlCol="0">
            <a:spAutoFit/>
          </a:bodyPr>
          <a:lstStyle/>
          <a:p>
            <a:pPr algn="ctr"/>
            <a:r>
              <a:rPr lang="fa-IR" sz="2400" b="1" dirty="0" smtClean="0">
                <a:cs typeface="B Nazanin" pitchFamily="2" charset="-78"/>
              </a:rPr>
              <a:t>تنش حدنهایی</a:t>
            </a:r>
            <a:endParaRPr lang="en-US" sz="2400" b="1" dirty="0">
              <a:cs typeface="B Nazanin" pitchFamily="2" charset="-78"/>
            </a:endParaRPr>
          </a:p>
        </p:txBody>
      </p:sp>
      <p:pic>
        <p:nvPicPr>
          <p:cNvPr id="9" name="Picture 3"/>
          <p:cNvPicPr>
            <a:picLocks noChangeAspect="1" noChangeArrowheads="1"/>
          </p:cNvPicPr>
          <p:nvPr/>
        </p:nvPicPr>
        <p:blipFill>
          <a:blip r:embed="rId3"/>
          <a:srcRect/>
          <a:stretch>
            <a:fillRect/>
          </a:stretch>
        </p:blipFill>
        <p:spPr bwMode="auto">
          <a:xfrm>
            <a:off x="1981200" y="2133600"/>
            <a:ext cx="1295400" cy="396240"/>
          </a:xfrm>
          <a:prstGeom prst="rect">
            <a:avLst/>
          </a:prstGeom>
          <a:noFill/>
          <a:ln w="9525">
            <a:noFill/>
            <a:miter lim="800000"/>
            <a:headEnd/>
            <a:tailEnd/>
          </a:ln>
          <a:effectLst/>
        </p:spPr>
      </p:pic>
      <p:sp>
        <p:nvSpPr>
          <p:cNvPr id="10" name="TextBox 9"/>
          <p:cNvSpPr txBox="1"/>
          <p:nvPr/>
        </p:nvSpPr>
        <p:spPr>
          <a:xfrm>
            <a:off x="1828800" y="2362200"/>
            <a:ext cx="1905000" cy="461665"/>
          </a:xfrm>
          <a:prstGeom prst="rect">
            <a:avLst/>
          </a:prstGeom>
          <a:noFill/>
        </p:spPr>
        <p:txBody>
          <a:bodyPr wrap="square" rtlCol="0">
            <a:spAutoFit/>
          </a:bodyPr>
          <a:lstStyle/>
          <a:p>
            <a:r>
              <a:rPr lang="fa-IR" sz="2400" b="1" dirty="0" smtClean="0">
                <a:cs typeface="B Nazanin" pitchFamily="2" charset="-78"/>
              </a:rPr>
              <a:t>ضریب ایمنی</a:t>
            </a:r>
            <a:endParaRPr lang="en-US" sz="2400" b="1" dirty="0">
              <a:cs typeface="B Nazanin" pitchFamily="2" charset="-78"/>
            </a:endParaRPr>
          </a:p>
        </p:txBody>
      </p:sp>
      <p:cxnSp>
        <p:nvCxnSpPr>
          <p:cNvPr id="12" name="Straight Arrow Connector 11"/>
          <p:cNvCxnSpPr/>
          <p:nvPr/>
        </p:nvCxnSpPr>
        <p:spPr>
          <a:xfrm rot="16200000" flipH="1">
            <a:off x="381000" y="2895600"/>
            <a:ext cx="685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429000"/>
            <a:ext cx="1981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Allowable Stress</a:t>
            </a:r>
            <a:endParaRPr lang="en-US" dirty="0">
              <a:latin typeface="Times New Roman" pitchFamily="18" charset="0"/>
              <a:cs typeface="Times New Roman" pitchFamily="18" charset="0"/>
            </a:endParaRPr>
          </a:p>
        </p:txBody>
      </p:sp>
      <p:cxnSp>
        <p:nvCxnSpPr>
          <p:cNvPr id="15" name="Straight Arrow Connector 14"/>
          <p:cNvCxnSpPr/>
          <p:nvPr/>
        </p:nvCxnSpPr>
        <p:spPr>
          <a:xfrm>
            <a:off x="3352800" y="1981200"/>
            <a:ext cx="1143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0" y="1828800"/>
            <a:ext cx="1828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Ultimate Stress</a:t>
            </a:r>
            <a:endParaRPr lang="en-US" dirty="0">
              <a:latin typeface="Times New Roman" pitchFamily="18" charset="0"/>
              <a:cs typeface="Times New Roman" pitchFamily="18" charset="0"/>
            </a:endParaRPr>
          </a:p>
        </p:txBody>
      </p:sp>
      <p:cxnSp>
        <p:nvCxnSpPr>
          <p:cNvPr id="18" name="Straight Arrow Connector 17"/>
          <p:cNvCxnSpPr/>
          <p:nvPr/>
        </p:nvCxnSpPr>
        <p:spPr>
          <a:xfrm>
            <a:off x="3505200" y="2667000"/>
            <a:ext cx="762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19600" y="2819400"/>
            <a:ext cx="1676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Factor of Safety</a:t>
            </a:r>
            <a:endParaRPr lang="en-US" dirty="0">
              <a:latin typeface="Times New Roman" pitchFamily="18" charset="0"/>
              <a:cs typeface="Times New Roman" pitchFamily="18" charset="0"/>
            </a:endParaRPr>
          </a:p>
        </p:txBody>
      </p:sp>
      <p:sp>
        <p:nvSpPr>
          <p:cNvPr id="20" name="TextBox 19"/>
          <p:cNvSpPr txBox="1"/>
          <p:nvPr/>
        </p:nvSpPr>
        <p:spPr>
          <a:xfrm>
            <a:off x="3124200" y="3886200"/>
            <a:ext cx="1524000" cy="461665"/>
          </a:xfrm>
          <a:prstGeom prst="rect">
            <a:avLst/>
          </a:prstGeom>
          <a:noFill/>
        </p:spPr>
        <p:txBody>
          <a:bodyPr wrap="square" rtlCol="0">
            <a:spAutoFit/>
          </a:bodyPr>
          <a:lstStyle/>
          <a:p>
            <a:pPr algn="ctr"/>
            <a:r>
              <a:rPr lang="fa-IR" sz="2400" b="1" dirty="0" smtClean="0">
                <a:cs typeface="B Nazanin" pitchFamily="2" charset="-78"/>
              </a:rPr>
              <a:t>ضریب ایمنی</a:t>
            </a:r>
            <a:endParaRPr lang="en-US" sz="2400" b="1" dirty="0">
              <a:cs typeface="B Nazanin" pitchFamily="2" charset="-78"/>
            </a:endParaRPr>
          </a:p>
        </p:txBody>
      </p:sp>
      <p:sp>
        <p:nvSpPr>
          <p:cNvPr id="21" name="TextBox 20"/>
          <p:cNvSpPr txBox="1"/>
          <p:nvPr/>
        </p:nvSpPr>
        <p:spPr>
          <a:xfrm>
            <a:off x="4648200" y="3886200"/>
            <a:ext cx="381000" cy="381000"/>
          </a:xfrm>
          <a:prstGeom prst="rect">
            <a:avLst/>
          </a:prstGeom>
          <a:noFill/>
        </p:spPr>
        <p:txBody>
          <a:bodyPr wrap="square" rtlCol="0">
            <a:spAutoFit/>
          </a:bodyPr>
          <a:lstStyle/>
          <a:p>
            <a:r>
              <a:rPr lang="fa-IR" dirty="0" smtClean="0"/>
              <a:t>=</a:t>
            </a:r>
            <a:endParaRPr lang="en-US" dirty="0"/>
          </a:p>
        </p:txBody>
      </p:sp>
      <p:sp>
        <p:nvSpPr>
          <p:cNvPr id="22" name="TextBox 21"/>
          <p:cNvSpPr txBox="1"/>
          <p:nvPr/>
        </p:nvSpPr>
        <p:spPr>
          <a:xfrm>
            <a:off x="4953000" y="3429000"/>
            <a:ext cx="1524000" cy="461665"/>
          </a:xfrm>
          <a:prstGeom prst="rect">
            <a:avLst/>
          </a:prstGeom>
          <a:noFill/>
        </p:spPr>
        <p:txBody>
          <a:bodyPr wrap="square" rtlCol="0">
            <a:spAutoFit/>
          </a:bodyPr>
          <a:lstStyle/>
          <a:p>
            <a:pPr algn="ctr"/>
            <a:r>
              <a:rPr lang="fa-IR" sz="2400" b="1" dirty="0" smtClean="0">
                <a:cs typeface="B Nazanin" pitchFamily="2" charset="-78"/>
              </a:rPr>
              <a:t>بار نهایی</a:t>
            </a:r>
            <a:endParaRPr lang="en-US" sz="2400" b="1" dirty="0" smtClean="0">
              <a:cs typeface="B Nazanin" pitchFamily="2" charset="-78"/>
            </a:endParaRPr>
          </a:p>
        </p:txBody>
      </p:sp>
      <p:sp>
        <p:nvSpPr>
          <p:cNvPr id="23" name="TextBox 22"/>
          <p:cNvSpPr txBox="1"/>
          <p:nvPr/>
        </p:nvSpPr>
        <p:spPr>
          <a:xfrm>
            <a:off x="5257800" y="4114800"/>
            <a:ext cx="1143000" cy="461665"/>
          </a:xfrm>
          <a:prstGeom prst="rect">
            <a:avLst/>
          </a:prstGeom>
          <a:noFill/>
        </p:spPr>
        <p:txBody>
          <a:bodyPr wrap="square" rtlCol="0">
            <a:spAutoFit/>
          </a:bodyPr>
          <a:lstStyle/>
          <a:p>
            <a:r>
              <a:rPr lang="fa-IR" sz="2400" b="1" dirty="0" smtClean="0">
                <a:cs typeface="B Nazanin" pitchFamily="2" charset="-78"/>
              </a:rPr>
              <a:t>بار مجاز</a:t>
            </a:r>
            <a:endParaRPr lang="en-US" sz="2400" b="1" dirty="0" smtClean="0">
              <a:cs typeface="B Nazanin" pitchFamily="2" charset="-78"/>
            </a:endParaRPr>
          </a:p>
        </p:txBody>
      </p:sp>
      <p:pic>
        <p:nvPicPr>
          <p:cNvPr id="24" name="Picture 3"/>
          <p:cNvPicPr>
            <a:picLocks noChangeAspect="1" noChangeArrowheads="1"/>
          </p:cNvPicPr>
          <p:nvPr/>
        </p:nvPicPr>
        <p:blipFill>
          <a:blip r:embed="rId3"/>
          <a:srcRect/>
          <a:stretch>
            <a:fillRect/>
          </a:stretch>
        </p:blipFill>
        <p:spPr bwMode="auto">
          <a:xfrm>
            <a:off x="5105400" y="3886200"/>
            <a:ext cx="1295400" cy="396240"/>
          </a:xfrm>
          <a:prstGeom prst="rect">
            <a:avLst/>
          </a:prstGeom>
          <a:noFill/>
          <a:ln w="9525">
            <a:noFill/>
            <a:miter lim="800000"/>
            <a:headEnd/>
            <a:tailEnd/>
          </a:ln>
          <a:effectLst/>
        </p:spPr>
      </p:pic>
      <p:sp>
        <p:nvSpPr>
          <p:cNvPr id="25" name="TextBox 24"/>
          <p:cNvSpPr txBox="1"/>
          <p:nvPr/>
        </p:nvSpPr>
        <p:spPr>
          <a:xfrm>
            <a:off x="6477000" y="3810000"/>
            <a:ext cx="381000" cy="381000"/>
          </a:xfrm>
          <a:prstGeom prst="rect">
            <a:avLst/>
          </a:prstGeom>
          <a:noFill/>
        </p:spPr>
        <p:txBody>
          <a:bodyPr wrap="square" rtlCol="0">
            <a:spAutoFit/>
          </a:bodyPr>
          <a:lstStyle/>
          <a:p>
            <a:r>
              <a:rPr lang="fa-IR" dirty="0" smtClean="0"/>
              <a:t>=</a:t>
            </a:r>
            <a:endParaRPr lang="en-US" dirty="0"/>
          </a:p>
        </p:txBody>
      </p:sp>
      <p:sp>
        <p:nvSpPr>
          <p:cNvPr id="26" name="TextBox 25"/>
          <p:cNvSpPr txBox="1"/>
          <p:nvPr/>
        </p:nvSpPr>
        <p:spPr>
          <a:xfrm>
            <a:off x="6553200" y="3352800"/>
            <a:ext cx="1524000" cy="461665"/>
          </a:xfrm>
          <a:prstGeom prst="rect">
            <a:avLst/>
          </a:prstGeom>
          <a:noFill/>
        </p:spPr>
        <p:txBody>
          <a:bodyPr wrap="square" rtlCol="0">
            <a:spAutoFit/>
          </a:bodyPr>
          <a:lstStyle/>
          <a:p>
            <a:pPr algn="ctr"/>
            <a:r>
              <a:rPr lang="fa-IR" sz="2400" b="1" dirty="0" smtClean="0">
                <a:cs typeface="B Nazanin" pitchFamily="2" charset="-78"/>
              </a:rPr>
              <a:t>تنش نهایی</a:t>
            </a:r>
            <a:endParaRPr lang="en-US" sz="2400" b="1" dirty="0" smtClean="0">
              <a:cs typeface="B Nazanin" pitchFamily="2" charset="-78"/>
            </a:endParaRPr>
          </a:p>
        </p:txBody>
      </p:sp>
      <p:sp>
        <p:nvSpPr>
          <p:cNvPr id="27" name="TextBox 26"/>
          <p:cNvSpPr txBox="1"/>
          <p:nvPr/>
        </p:nvSpPr>
        <p:spPr>
          <a:xfrm>
            <a:off x="6858000" y="4110335"/>
            <a:ext cx="1371600" cy="461665"/>
          </a:xfrm>
          <a:prstGeom prst="rect">
            <a:avLst/>
          </a:prstGeom>
          <a:noFill/>
        </p:spPr>
        <p:txBody>
          <a:bodyPr wrap="square" rtlCol="0">
            <a:spAutoFit/>
          </a:bodyPr>
          <a:lstStyle/>
          <a:p>
            <a:r>
              <a:rPr lang="fa-IR" sz="2400" b="1" dirty="0" smtClean="0">
                <a:cs typeface="B Nazanin" pitchFamily="2" charset="-78"/>
              </a:rPr>
              <a:t>تنش مجاز</a:t>
            </a:r>
            <a:endParaRPr lang="en-US" sz="2400" b="1" dirty="0" smtClean="0">
              <a:cs typeface="B Nazanin" pitchFamily="2" charset="-78"/>
            </a:endParaRPr>
          </a:p>
        </p:txBody>
      </p:sp>
      <p:pic>
        <p:nvPicPr>
          <p:cNvPr id="28" name="Picture 3"/>
          <p:cNvPicPr>
            <a:picLocks noChangeAspect="1" noChangeArrowheads="1"/>
          </p:cNvPicPr>
          <p:nvPr/>
        </p:nvPicPr>
        <p:blipFill>
          <a:blip r:embed="rId3"/>
          <a:srcRect/>
          <a:stretch>
            <a:fillRect/>
          </a:stretch>
        </p:blipFill>
        <p:spPr bwMode="auto">
          <a:xfrm>
            <a:off x="6705600" y="3810000"/>
            <a:ext cx="1295400" cy="396240"/>
          </a:xfrm>
          <a:prstGeom prst="rect">
            <a:avLst/>
          </a:prstGeom>
          <a:noFill/>
          <a:ln w="9525">
            <a:noFill/>
            <a:miter lim="800000"/>
            <a:headEnd/>
            <a:tailEnd/>
          </a:ln>
          <a:effectLst/>
        </p:spPr>
      </p:pic>
      <p:pic>
        <p:nvPicPr>
          <p:cNvPr id="15362" name="Picture 2"/>
          <p:cNvPicPr>
            <a:picLocks noChangeAspect="1" noChangeArrowheads="1"/>
          </p:cNvPicPr>
          <p:nvPr/>
        </p:nvPicPr>
        <p:blipFill>
          <a:blip r:embed="rId4"/>
          <a:srcRect/>
          <a:stretch>
            <a:fillRect/>
          </a:stretch>
        </p:blipFill>
        <p:spPr bwMode="auto">
          <a:xfrm>
            <a:off x="295275" y="4743450"/>
            <a:ext cx="8848725" cy="21145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par>
                                <p:cTn id="19" presetID="5"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par>
                                <p:cTn id="25" presetID="5"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par>
                                <p:cTn id="40" presetID="5" presetClass="entr" presetSubtype="1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heckerboard(across)">
                                      <p:cBhvr>
                                        <p:cTn id="42" dur="500"/>
                                        <p:tgtEl>
                                          <p:spTgt spid="18"/>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7"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1000" fill="hold"/>
                                        <p:tgtEl>
                                          <p:spTgt spid="20"/>
                                        </p:tgtEl>
                                        <p:attrNameLst>
                                          <p:attrName>ppt_x</p:attrName>
                                        </p:attrNameLst>
                                      </p:cBhvr>
                                      <p:tavLst>
                                        <p:tav tm="0">
                                          <p:val>
                                            <p:strVal val="#ppt_x"/>
                                          </p:val>
                                        </p:tav>
                                        <p:tav tm="100000">
                                          <p:val>
                                            <p:strVal val="#ppt_x"/>
                                          </p:val>
                                        </p:tav>
                                      </p:tavLst>
                                    </p:anim>
                                    <p:anim calcmode="lin" valueType="num">
                                      <p:cBhvr additive="base">
                                        <p:cTn id="51" dur="1000" fill="hold"/>
                                        <p:tgtEl>
                                          <p:spTgt spid="20"/>
                                        </p:tgtEl>
                                        <p:attrNameLst>
                                          <p:attrName>ppt_y</p:attrName>
                                        </p:attrNameLst>
                                      </p:cBhvr>
                                      <p:tavLst>
                                        <p:tav tm="0">
                                          <p:val>
                                            <p:strVal val="1+#ppt_h/2"/>
                                          </p:val>
                                        </p:tav>
                                        <p:tav tm="100000">
                                          <p:val>
                                            <p:strVal val="#ppt_y"/>
                                          </p:val>
                                        </p:tav>
                                      </p:tavLst>
                                    </p:anim>
                                  </p:childTnLst>
                                </p:cTn>
                              </p:par>
                              <p:par>
                                <p:cTn id="52" presetID="7" presetClass="entr" presetSubtype="4"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000" fill="hold"/>
                                        <p:tgtEl>
                                          <p:spTgt spid="21"/>
                                        </p:tgtEl>
                                        <p:attrNameLst>
                                          <p:attrName>ppt_x</p:attrName>
                                        </p:attrNameLst>
                                      </p:cBhvr>
                                      <p:tavLst>
                                        <p:tav tm="0">
                                          <p:val>
                                            <p:strVal val="#ppt_x"/>
                                          </p:val>
                                        </p:tav>
                                        <p:tav tm="100000">
                                          <p:val>
                                            <p:strVal val="#ppt_x"/>
                                          </p:val>
                                        </p:tav>
                                      </p:tavLst>
                                    </p:anim>
                                    <p:anim calcmode="lin" valueType="num">
                                      <p:cBhvr additive="base">
                                        <p:cTn id="55" dur="1000" fill="hold"/>
                                        <p:tgtEl>
                                          <p:spTgt spid="21"/>
                                        </p:tgtEl>
                                        <p:attrNameLst>
                                          <p:attrName>ppt_y</p:attrName>
                                        </p:attrNameLst>
                                      </p:cBhvr>
                                      <p:tavLst>
                                        <p:tav tm="0">
                                          <p:val>
                                            <p:strVal val="1+#ppt_h/2"/>
                                          </p:val>
                                        </p:tav>
                                        <p:tav tm="100000">
                                          <p:val>
                                            <p:strVal val="#ppt_y"/>
                                          </p:val>
                                        </p:tav>
                                      </p:tavLst>
                                    </p:anim>
                                  </p:childTnLst>
                                </p:cTn>
                              </p:par>
                              <p:par>
                                <p:cTn id="56" presetID="7" presetClass="entr" presetSubtype="4"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ppt_x"/>
                                          </p:val>
                                        </p:tav>
                                        <p:tav tm="100000">
                                          <p:val>
                                            <p:strVal val="#ppt_x"/>
                                          </p:val>
                                        </p:tav>
                                      </p:tavLst>
                                    </p:anim>
                                    <p:anim calcmode="lin" valueType="num">
                                      <p:cBhvr additive="base">
                                        <p:cTn id="59" dur="1000" fill="hold"/>
                                        <p:tgtEl>
                                          <p:spTgt spid="22"/>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1000" fill="hold"/>
                                        <p:tgtEl>
                                          <p:spTgt spid="23"/>
                                        </p:tgtEl>
                                        <p:attrNameLst>
                                          <p:attrName>ppt_x</p:attrName>
                                        </p:attrNameLst>
                                      </p:cBhvr>
                                      <p:tavLst>
                                        <p:tav tm="0">
                                          <p:val>
                                            <p:strVal val="#ppt_x"/>
                                          </p:val>
                                        </p:tav>
                                        <p:tav tm="100000">
                                          <p:val>
                                            <p:strVal val="#ppt_x"/>
                                          </p:val>
                                        </p:tav>
                                      </p:tavLst>
                                    </p:anim>
                                    <p:anim calcmode="lin" valueType="num">
                                      <p:cBhvr additive="base">
                                        <p:cTn id="63" dur="1000" fill="hold"/>
                                        <p:tgtEl>
                                          <p:spTgt spid="23"/>
                                        </p:tgtEl>
                                        <p:attrNameLst>
                                          <p:attrName>ppt_y</p:attrName>
                                        </p:attrNameLst>
                                      </p:cBhvr>
                                      <p:tavLst>
                                        <p:tav tm="0">
                                          <p:val>
                                            <p:strVal val="1+#ppt_h/2"/>
                                          </p:val>
                                        </p:tav>
                                        <p:tav tm="100000">
                                          <p:val>
                                            <p:strVal val="#ppt_y"/>
                                          </p:val>
                                        </p:tav>
                                      </p:tavLst>
                                    </p:anim>
                                  </p:childTnLst>
                                </p:cTn>
                              </p:par>
                              <p:par>
                                <p:cTn id="64" presetID="7"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1000" fill="hold"/>
                                        <p:tgtEl>
                                          <p:spTgt spid="24"/>
                                        </p:tgtEl>
                                        <p:attrNameLst>
                                          <p:attrName>ppt_x</p:attrName>
                                        </p:attrNameLst>
                                      </p:cBhvr>
                                      <p:tavLst>
                                        <p:tav tm="0">
                                          <p:val>
                                            <p:strVal val="#ppt_x"/>
                                          </p:val>
                                        </p:tav>
                                        <p:tav tm="100000">
                                          <p:val>
                                            <p:strVal val="#ppt_x"/>
                                          </p:val>
                                        </p:tav>
                                      </p:tavLst>
                                    </p:anim>
                                    <p:anim calcmode="lin" valueType="num">
                                      <p:cBhvr additive="base">
                                        <p:cTn id="67" dur="1000" fill="hold"/>
                                        <p:tgtEl>
                                          <p:spTgt spid="24"/>
                                        </p:tgtEl>
                                        <p:attrNameLst>
                                          <p:attrName>ppt_y</p:attrName>
                                        </p:attrNameLst>
                                      </p:cBhvr>
                                      <p:tavLst>
                                        <p:tav tm="0">
                                          <p:val>
                                            <p:strVal val="1+#ppt_h/2"/>
                                          </p:val>
                                        </p:tav>
                                        <p:tav tm="100000">
                                          <p:val>
                                            <p:strVal val="#ppt_y"/>
                                          </p:val>
                                        </p:tav>
                                      </p:tavLst>
                                    </p:anim>
                                  </p:childTnLst>
                                </p:cTn>
                              </p:par>
                              <p:par>
                                <p:cTn id="68" presetID="7" presetClass="entr" presetSubtype="4"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par>
                                <p:cTn id="72" presetID="7"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1000" fill="hold"/>
                                        <p:tgtEl>
                                          <p:spTgt spid="26"/>
                                        </p:tgtEl>
                                        <p:attrNameLst>
                                          <p:attrName>ppt_x</p:attrName>
                                        </p:attrNameLst>
                                      </p:cBhvr>
                                      <p:tavLst>
                                        <p:tav tm="0">
                                          <p:val>
                                            <p:strVal val="#ppt_x"/>
                                          </p:val>
                                        </p:tav>
                                        <p:tav tm="100000">
                                          <p:val>
                                            <p:strVal val="#ppt_x"/>
                                          </p:val>
                                        </p:tav>
                                      </p:tavLst>
                                    </p:anim>
                                    <p:anim calcmode="lin" valueType="num">
                                      <p:cBhvr additive="base">
                                        <p:cTn id="75" dur="1000" fill="hold"/>
                                        <p:tgtEl>
                                          <p:spTgt spid="26"/>
                                        </p:tgtEl>
                                        <p:attrNameLst>
                                          <p:attrName>ppt_y</p:attrName>
                                        </p:attrNameLst>
                                      </p:cBhvr>
                                      <p:tavLst>
                                        <p:tav tm="0">
                                          <p:val>
                                            <p:strVal val="1+#ppt_h/2"/>
                                          </p:val>
                                        </p:tav>
                                        <p:tav tm="100000">
                                          <p:val>
                                            <p:strVal val="#ppt_y"/>
                                          </p:val>
                                        </p:tav>
                                      </p:tavLst>
                                    </p:anim>
                                  </p:childTnLst>
                                </p:cTn>
                              </p:par>
                              <p:par>
                                <p:cTn id="76" presetID="7" presetClass="entr" presetSubtype="4"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1000" fill="hold"/>
                                        <p:tgtEl>
                                          <p:spTgt spid="27"/>
                                        </p:tgtEl>
                                        <p:attrNameLst>
                                          <p:attrName>ppt_x</p:attrName>
                                        </p:attrNameLst>
                                      </p:cBhvr>
                                      <p:tavLst>
                                        <p:tav tm="0">
                                          <p:val>
                                            <p:strVal val="#ppt_x"/>
                                          </p:val>
                                        </p:tav>
                                        <p:tav tm="100000">
                                          <p:val>
                                            <p:strVal val="#ppt_x"/>
                                          </p:val>
                                        </p:tav>
                                      </p:tavLst>
                                    </p:anim>
                                    <p:anim calcmode="lin" valueType="num">
                                      <p:cBhvr additive="base">
                                        <p:cTn id="79" dur="1000" fill="hold"/>
                                        <p:tgtEl>
                                          <p:spTgt spid="27"/>
                                        </p:tgtEl>
                                        <p:attrNameLst>
                                          <p:attrName>ppt_y</p:attrName>
                                        </p:attrNameLst>
                                      </p:cBhvr>
                                      <p:tavLst>
                                        <p:tav tm="0">
                                          <p:val>
                                            <p:strVal val="1+#ppt_h/2"/>
                                          </p:val>
                                        </p:tav>
                                        <p:tav tm="100000">
                                          <p:val>
                                            <p:strVal val="#ppt_y"/>
                                          </p:val>
                                        </p:tav>
                                      </p:tavLst>
                                    </p:anim>
                                  </p:childTnLst>
                                </p:cTn>
                              </p:par>
                              <p:par>
                                <p:cTn id="80" presetID="7" presetClass="entr" presetSubtype="4"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1000" fill="hold"/>
                                        <p:tgtEl>
                                          <p:spTgt spid="28"/>
                                        </p:tgtEl>
                                        <p:attrNameLst>
                                          <p:attrName>ppt_x</p:attrName>
                                        </p:attrNameLst>
                                      </p:cBhvr>
                                      <p:tavLst>
                                        <p:tav tm="0">
                                          <p:val>
                                            <p:strVal val="#ppt_x"/>
                                          </p:val>
                                        </p:tav>
                                        <p:tav tm="100000">
                                          <p:val>
                                            <p:strVal val="#ppt_x"/>
                                          </p:val>
                                        </p:tav>
                                      </p:tavLst>
                                    </p:anim>
                                    <p:anim calcmode="lin" valueType="num">
                                      <p:cBhvr additive="base">
                                        <p:cTn id="83"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 presetClass="entr" presetSubtype="16" fill="hold" nodeType="clickEffect">
                                  <p:stCondLst>
                                    <p:cond delay="0"/>
                                  </p:stCondLst>
                                  <p:childTnLst>
                                    <p:set>
                                      <p:cBhvr>
                                        <p:cTn id="87" dur="1" fill="hold">
                                          <p:stCondLst>
                                            <p:cond delay="0"/>
                                          </p:stCondLst>
                                        </p:cTn>
                                        <p:tgtEl>
                                          <p:spTgt spid="15362"/>
                                        </p:tgtEl>
                                        <p:attrNameLst>
                                          <p:attrName>style.visibility</p:attrName>
                                        </p:attrNameLst>
                                      </p:cBhvr>
                                      <p:to>
                                        <p:strVal val="visible"/>
                                      </p:to>
                                    </p:set>
                                    <p:animEffect transition="in" filter="box(in)">
                                      <p:cBhvr>
                                        <p:cTn id="88"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10" grpId="0"/>
      <p:bldP spid="13" grpId="0"/>
      <p:bldP spid="16" grpId="0"/>
      <p:bldP spid="19" grpId="0"/>
      <p:bldP spid="20" grpId="0"/>
      <p:bldP spid="21" grpId="0"/>
      <p:bldP spid="22" grpId="0"/>
      <p:bldP spid="23"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6" name="TextBox 5"/>
          <p:cNvSpPr txBox="1"/>
          <p:nvPr/>
        </p:nvSpPr>
        <p:spPr>
          <a:xfrm>
            <a:off x="6705600" y="381000"/>
            <a:ext cx="2286000" cy="523220"/>
          </a:xfrm>
          <a:prstGeom prst="rect">
            <a:avLst/>
          </a:prstGeom>
          <a:solidFill>
            <a:schemeClr val="bg2"/>
          </a:solidFill>
        </p:spPr>
        <p:txBody>
          <a:bodyPr wrap="square" rtlCol="0">
            <a:spAutoFit/>
          </a:bodyPr>
          <a:lstStyle/>
          <a:p>
            <a:pPr algn="r" rtl="1"/>
            <a:r>
              <a:rPr lang="fa-IR" sz="2800" b="1" dirty="0" smtClean="0">
                <a:cs typeface="B Nazanin" pitchFamily="2" charset="-78"/>
              </a:rPr>
              <a:t>مقاومت مصالح</a:t>
            </a:r>
            <a:endParaRPr lang="en-US" sz="2800" b="1" dirty="0">
              <a:cs typeface="B Nazanin" pitchFamily="2" charset="-78"/>
            </a:endParaRPr>
          </a:p>
        </p:txBody>
      </p:sp>
      <p:sp>
        <p:nvSpPr>
          <p:cNvPr id="8" name="TextBox 7"/>
          <p:cNvSpPr txBox="1"/>
          <p:nvPr/>
        </p:nvSpPr>
        <p:spPr>
          <a:xfrm>
            <a:off x="6248400" y="3743980"/>
            <a:ext cx="2743200" cy="523220"/>
          </a:xfrm>
          <a:prstGeom prst="rect">
            <a:avLst/>
          </a:prstGeom>
          <a:solidFill>
            <a:schemeClr val="bg2"/>
          </a:solidFill>
        </p:spPr>
        <p:txBody>
          <a:bodyPr wrap="square" rtlCol="0">
            <a:spAutoFit/>
          </a:bodyPr>
          <a:lstStyle/>
          <a:p>
            <a:pPr algn="r" rtl="1"/>
            <a:r>
              <a:rPr lang="fa-IR" sz="2800" b="1" dirty="0" smtClean="0">
                <a:cs typeface="B Nazanin" pitchFamily="2" charset="-78"/>
              </a:rPr>
              <a:t>سیستم های یکاها</a:t>
            </a:r>
            <a:endParaRPr lang="en-US" sz="2800" b="1" dirty="0">
              <a:cs typeface="B Nazanin" pitchFamily="2" charset="-78"/>
            </a:endParaRPr>
          </a:p>
        </p:txBody>
      </p:sp>
      <p:sp>
        <p:nvSpPr>
          <p:cNvPr id="9" name="TextBox 8"/>
          <p:cNvSpPr txBox="1"/>
          <p:nvPr/>
        </p:nvSpPr>
        <p:spPr>
          <a:xfrm>
            <a:off x="6617677" y="4800600"/>
            <a:ext cx="2373923" cy="523220"/>
          </a:xfrm>
          <a:prstGeom prst="rect">
            <a:avLst/>
          </a:prstGeom>
          <a:solidFill>
            <a:schemeClr val="tx2">
              <a:lumMod val="20000"/>
              <a:lumOff val="80000"/>
            </a:schemeClr>
          </a:solidFill>
        </p:spPr>
        <p:txBody>
          <a:bodyPr wrap="square" rtlCol="0">
            <a:spAutoFit/>
          </a:bodyPr>
          <a:lstStyle/>
          <a:p>
            <a:pPr algn="r" rtl="1"/>
            <a:r>
              <a:rPr lang="fa-IR" sz="2800" b="1" dirty="0" smtClean="0">
                <a:cs typeface="B Nazanin" pitchFamily="2" charset="-78"/>
              </a:rPr>
              <a:t>سیستم </a:t>
            </a:r>
            <a:r>
              <a:rPr lang="en-US" sz="2800" b="1" dirty="0" smtClean="0">
                <a:latin typeface="Times New Roman" pitchFamily="18" charset="0"/>
                <a:cs typeface="Times New Roman" pitchFamily="18" charset="0"/>
              </a:rPr>
              <a:t>SI</a:t>
            </a:r>
            <a:endParaRPr lang="en-US" sz="2800" b="1" dirty="0">
              <a:latin typeface="Times New Roman" pitchFamily="18" charset="0"/>
              <a:cs typeface="Times New Roman" pitchFamily="18" charset="0"/>
            </a:endParaRPr>
          </a:p>
        </p:txBody>
      </p:sp>
      <p:sp>
        <p:nvSpPr>
          <p:cNvPr id="10" name="TextBox 9"/>
          <p:cNvSpPr txBox="1"/>
          <p:nvPr/>
        </p:nvSpPr>
        <p:spPr>
          <a:xfrm>
            <a:off x="6477000" y="5648980"/>
            <a:ext cx="2514600" cy="523220"/>
          </a:xfrm>
          <a:prstGeom prst="rect">
            <a:avLst/>
          </a:prstGeom>
          <a:solidFill>
            <a:schemeClr val="tx2">
              <a:lumMod val="20000"/>
              <a:lumOff val="80000"/>
            </a:schemeClr>
          </a:solidFill>
        </p:spPr>
        <p:txBody>
          <a:bodyPr wrap="square" rtlCol="0">
            <a:spAutoFit/>
          </a:bodyPr>
          <a:lstStyle/>
          <a:p>
            <a:pPr algn="r" rtl="1"/>
            <a:r>
              <a:rPr lang="fa-IR" sz="2800" b="1" dirty="0" smtClean="0">
                <a:cs typeface="B Nazanin" pitchFamily="2" charset="-78"/>
              </a:rPr>
              <a:t>سیستم انگلیسی</a:t>
            </a:r>
            <a:endParaRPr lang="en-US" sz="2800" b="1" dirty="0">
              <a:cs typeface="B Nazanin" pitchFamily="2" charset="-78"/>
            </a:endParaRPr>
          </a:p>
        </p:txBody>
      </p:sp>
      <p:pic>
        <p:nvPicPr>
          <p:cNvPr id="11266" name="Picture 2"/>
          <p:cNvPicPr>
            <a:picLocks noChangeAspect="1" noChangeArrowheads="1"/>
          </p:cNvPicPr>
          <p:nvPr/>
        </p:nvPicPr>
        <p:blipFill>
          <a:blip r:embed="rId3"/>
          <a:srcRect/>
          <a:stretch>
            <a:fillRect/>
          </a:stretch>
        </p:blipFill>
        <p:spPr bwMode="auto">
          <a:xfrm>
            <a:off x="152400" y="1438275"/>
            <a:ext cx="8963025" cy="1838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ox(in)">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7"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7"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7"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2743200" y="762000"/>
            <a:ext cx="6248400" cy="523220"/>
          </a:xfrm>
          <a:prstGeom prst="rect">
            <a:avLst/>
          </a:prstGeom>
          <a:solidFill>
            <a:schemeClr val="accent2">
              <a:lumMod val="40000"/>
              <a:lumOff val="60000"/>
            </a:schemeClr>
          </a:solidFill>
        </p:spPr>
        <p:txBody>
          <a:bodyPr wrap="square" rtlCol="0">
            <a:spAutoFit/>
          </a:bodyPr>
          <a:lstStyle/>
          <a:p>
            <a:pPr algn="r" rtl="1"/>
            <a:r>
              <a:rPr lang="fa-IR" sz="2800" b="1" dirty="0" smtClean="0">
                <a:cs typeface="B Nazanin" pitchFamily="2" charset="-78"/>
              </a:rPr>
              <a:t>انتخاب ضریب ایمنی به عوامل زیر بستگی دارد:</a:t>
            </a:r>
            <a:endParaRPr lang="en-US" sz="2800" b="1" dirty="0">
              <a:cs typeface="B Nazanin" pitchFamily="2" charset="-78"/>
            </a:endParaRPr>
          </a:p>
        </p:txBody>
      </p:sp>
      <p:sp>
        <p:nvSpPr>
          <p:cNvPr id="5" name="TextBox 4"/>
          <p:cNvSpPr txBox="1"/>
          <p:nvPr/>
        </p:nvSpPr>
        <p:spPr>
          <a:xfrm>
            <a:off x="0" y="1828800"/>
            <a:ext cx="8915400" cy="1015663"/>
          </a:xfrm>
          <a:prstGeom prst="rect">
            <a:avLst/>
          </a:prstGeom>
          <a:noFill/>
        </p:spPr>
        <p:txBody>
          <a:bodyPr wrap="square" rtlCol="0">
            <a:spAutoFit/>
          </a:bodyPr>
          <a:lstStyle/>
          <a:p>
            <a:pPr algn="r" rtl="1"/>
            <a:r>
              <a:rPr lang="fa-IR" sz="2400" b="1" dirty="0" smtClean="0">
                <a:cs typeface="B Nazanin" pitchFamily="2" charset="-78"/>
              </a:rPr>
              <a:t>تعداد بارگذاری های مورد انتظار:  که هرچه بیشتر باشد تنش نهایی کاهش می یابد که به این پدیده </a:t>
            </a:r>
            <a:r>
              <a:rPr lang="fa-IR" sz="3600" b="1" dirty="0" smtClean="0">
                <a:cs typeface="B Nazanin" pitchFamily="2" charset="-78"/>
              </a:rPr>
              <a:t>خستگی</a:t>
            </a:r>
            <a:r>
              <a:rPr lang="fa-IR" sz="2400" b="1" dirty="0" smtClean="0">
                <a:cs typeface="B Nazanin" pitchFamily="2" charset="-78"/>
              </a:rPr>
              <a:t> هم گویند</a:t>
            </a:r>
            <a:endParaRPr lang="en-US" sz="2400" b="1" dirty="0">
              <a:cs typeface="B Nazanin" pitchFamily="2" charset="-78"/>
            </a:endParaRPr>
          </a:p>
        </p:txBody>
      </p:sp>
      <p:sp>
        <p:nvSpPr>
          <p:cNvPr id="6" name="TextBox 5"/>
          <p:cNvSpPr txBox="1"/>
          <p:nvPr/>
        </p:nvSpPr>
        <p:spPr>
          <a:xfrm>
            <a:off x="4876800" y="3124200"/>
            <a:ext cx="3886200" cy="461665"/>
          </a:xfrm>
          <a:prstGeom prst="rect">
            <a:avLst/>
          </a:prstGeom>
          <a:noFill/>
        </p:spPr>
        <p:txBody>
          <a:bodyPr wrap="square" rtlCol="0">
            <a:spAutoFit/>
          </a:bodyPr>
          <a:lstStyle/>
          <a:p>
            <a:pPr algn="r" rtl="1"/>
            <a:r>
              <a:rPr lang="fa-IR" sz="2400" b="1" dirty="0" smtClean="0">
                <a:cs typeface="B Nazanin" pitchFamily="2" charset="-78"/>
              </a:rPr>
              <a:t>در نظر گرفتن اصل عدم قطعیت</a:t>
            </a:r>
            <a:endParaRPr lang="en-US" sz="2400" b="1" dirty="0">
              <a:cs typeface="B Nazanin" pitchFamily="2" charset="-78"/>
            </a:endParaRPr>
          </a:p>
        </p:txBody>
      </p:sp>
      <p:sp>
        <p:nvSpPr>
          <p:cNvPr id="7" name="TextBox 6"/>
          <p:cNvSpPr txBox="1"/>
          <p:nvPr/>
        </p:nvSpPr>
        <p:spPr>
          <a:xfrm>
            <a:off x="4419600" y="4038600"/>
            <a:ext cx="4343400" cy="461665"/>
          </a:xfrm>
          <a:prstGeom prst="rect">
            <a:avLst/>
          </a:prstGeom>
          <a:noFill/>
        </p:spPr>
        <p:txBody>
          <a:bodyPr wrap="square" rtlCol="0">
            <a:spAutoFit/>
          </a:bodyPr>
          <a:lstStyle/>
          <a:p>
            <a:pPr algn="r" rtl="1"/>
            <a:r>
              <a:rPr lang="fa-IR" sz="2400" b="1" dirty="0" smtClean="0">
                <a:cs typeface="B Nazanin" pitchFamily="2" charset="-78"/>
              </a:rPr>
              <a:t>نوع شکستی که ممکن است رخ دهد</a:t>
            </a:r>
            <a:endParaRPr lang="en-US" sz="2400" b="1" dirty="0">
              <a:cs typeface="B Nazanin" pitchFamily="2" charset="-78"/>
            </a:endParaRPr>
          </a:p>
        </p:txBody>
      </p:sp>
      <p:sp>
        <p:nvSpPr>
          <p:cNvPr id="8" name="TextBox 7"/>
          <p:cNvSpPr txBox="1"/>
          <p:nvPr/>
        </p:nvSpPr>
        <p:spPr>
          <a:xfrm>
            <a:off x="3886200" y="5024735"/>
            <a:ext cx="4876800" cy="461665"/>
          </a:xfrm>
          <a:prstGeom prst="rect">
            <a:avLst/>
          </a:prstGeom>
          <a:noFill/>
        </p:spPr>
        <p:txBody>
          <a:bodyPr wrap="square" rtlCol="0">
            <a:spAutoFit/>
          </a:bodyPr>
          <a:lstStyle/>
          <a:p>
            <a:pPr algn="r" rtl="1"/>
            <a:r>
              <a:rPr lang="fa-IR" sz="2400" b="1" dirty="0" smtClean="0">
                <a:cs typeface="B Nazanin" pitchFamily="2" charset="-78"/>
              </a:rPr>
              <a:t>نوع بارگذاری که در طراحی پیش بینی شده </a:t>
            </a:r>
            <a:endParaRPr lang="en-US" sz="24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04800"/>
            <a:ext cx="8839200" cy="3477875"/>
          </a:xfrm>
          <a:prstGeom prst="rect">
            <a:avLst/>
          </a:prstGeom>
          <a:solidFill>
            <a:schemeClr val="accent6">
              <a:lumMod val="60000"/>
              <a:lumOff val="40000"/>
            </a:schemeClr>
          </a:solidFill>
        </p:spPr>
        <p:txBody>
          <a:bodyPr wrap="square" rtlCol="0">
            <a:spAutoFit/>
          </a:bodyPr>
          <a:lstStyle/>
          <a:p>
            <a:pPr algn="r" rtl="1"/>
            <a:r>
              <a:rPr lang="fa-IR" sz="2400" dirty="0" smtClean="0">
                <a:cs typeface="B Nazanin" pitchFamily="2" charset="-78"/>
              </a:rPr>
              <a:t>مثال: </a:t>
            </a:r>
          </a:p>
          <a:p>
            <a:pPr algn="just" rtl="1"/>
            <a:r>
              <a:rPr lang="fa-IR" sz="2800" dirty="0" smtClean="0">
                <a:cs typeface="B Nazanin" pitchFamily="2" charset="-78"/>
              </a:rPr>
              <a:t>به دیوارکوب </a:t>
            </a:r>
            <a:r>
              <a:rPr lang="en-US" sz="2800" dirty="0" smtClean="0">
                <a:latin typeface="Times New Roman" pitchFamily="18" charset="0"/>
                <a:cs typeface="Times New Roman" pitchFamily="18" charset="0"/>
              </a:rPr>
              <a:t>BCD</a:t>
            </a:r>
            <a:r>
              <a:rPr lang="fa-IR" sz="2800" dirty="0" smtClean="0">
                <a:cs typeface="B Nazanin" pitchFamily="2" charset="-78"/>
              </a:rPr>
              <a:t> مطابق شکل دو نیرو وارد میشود.(الف) با دانستن اینکه میله کنترل </a:t>
            </a:r>
            <a:r>
              <a:rPr lang="en-US" sz="2800" dirty="0" smtClean="0">
                <a:latin typeface="Times New Roman" pitchFamily="18" charset="0"/>
                <a:cs typeface="Times New Roman" pitchFamily="18" charset="0"/>
              </a:rPr>
              <a:t>AB</a:t>
            </a:r>
            <a:r>
              <a:rPr lang="fa-IR" sz="2800" dirty="0" smtClean="0">
                <a:cs typeface="B Nazanin" pitchFamily="2" charset="-78"/>
              </a:rPr>
              <a:t> باید از فولادی با تنش قائم نهایی</a:t>
            </a:r>
            <a:r>
              <a:rPr lang="en-US" sz="2800" dirty="0" err="1" smtClean="0">
                <a:latin typeface="Times New Roman" pitchFamily="18" charset="0"/>
                <a:cs typeface="Times New Roman" pitchFamily="18" charset="0"/>
              </a:rPr>
              <a:t>MPa</a:t>
            </a:r>
            <a:r>
              <a:rPr lang="en-US" sz="2800" dirty="0" smtClean="0">
                <a:cs typeface="B Nazanin" pitchFamily="2" charset="-78"/>
              </a:rPr>
              <a:t> </a:t>
            </a:r>
            <a:r>
              <a:rPr lang="fa-IR" sz="2800" dirty="0" smtClean="0">
                <a:cs typeface="B Nazanin" pitchFamily="2" charset="-78"/>
              </a:rPr>
              <a:t>600 ساخته شود قطر این میله را چنان بیابید که ضریب ایمنی نسبت به شکست 3/3 باشد. (ب) پین </a:t>
            </a:r>
            <a:r>
              <a:rPr lang="en-US" sz="2800" dirty="0" smtClean="0">
                <a:latin typeface="Times New Roman" pitchFamily="18" charset="0"/>
                <a:cs typeface="Times New Roman" pitchFamily="18" charset="0"/>
              </a:rPr>
              <a:t>C</a:t>
            </a:r>
            <a:r>
              <a:rPr lang="fa-IR" sz="2800" dirty="0" smtClean="0">
                <a:cs typeface="B Nazanin" pitchFamily="2" charset="-78"/>
              </a:rPr>
              <a:t> باید از فولادی با تنش برشی نهایی </a:t>
            </a:r>
            <a:r>
              <a:rPr lang="en-US" sz="2800" dirty="0" err="1" smtClean="0">
                <a:latin typeface="Times New Roman" pitchFamily="18" charset="0"/>
                <a:cs typeface="Times New Roman" pitchFamily="18" charset="0"/>
              </a:rPr>
              <a:t>MPa</a:t>
            </a:r>
            <a:r>
              <a:rPr lang="fa-IR" sz="2800" dirty="0" smtClean="0">
                <a:cs typeface="B Nazanin" pitchFamily="2" charset="-78"/>
              </a:rPr>
              <a:t> 350 ساخته شود. قطر پین </a:t>
            </a:r>
            <a:r>
              <a:rPr lang="en-US" sz="2800" dirty="0" smtClean="0">
                <a:latin typeface="Times New Roman" pitchFamily="18" charset="0"/>
                <a:cs typeface="Times New Roman" pitchFamily="18" charset="0"/>
              </a:rPr>
              <a:t>C</a:t>
            </a:r>
            <a:r>
              <a:rPr lang="fa-IR" sz="2800" dirty="0" smtClean="0">
                <a:cs typeface="B Nazanin" pitchFamily="2" charset="-78"/>
              </a:rPr>
              <a:t> را چنان تعیین کنید که ضریب ایمنی آن نسبت به برش نیز 3/3 باشد.(ج) ضخامت لازم پایه های دیوارکوب در </a:t>
            </a:r>
            <a:r>
              <a:rPr lang="en-US" sz="2800" dirty="0" smtClean="0">
                <a:latin typeface="Times New Roman" pitchFamily="18" charset="0"/>
                <a:cs typeface="Times New Roman" pitchFamily="18" charset="0"/>
              </a:rPr>
              <a:t>C</a:t>
            </a:r>
            <a:r>
              <a:rPr lang="fa-IR" sz="2800" dirty="0" smtClean="0">
                <a:cs typeface="B Nazanin" pitchFamily="2" charset="-78"/>
              </a:rPr>
              <a:t> را در حالتی تعیین کنید که تنش تکیه گاهی فولاد به کار رفته </a:t>
            </a:r>
            <a:r>
              <a:rPr lang="en-US" sz="2800" dirty="0" err="1" smtClean="0">
                <a:latin typeface="Times New Roman" pitchFamily="18" charset="0"/>
                <a:cs typeface="Times New Roman" pitchFamily="18" charset="0"/>
              </a:rPr>
              <a:t>MPa</a:t>
            </a:r>
            <a:r>
              <a:rPr lang="fa-IR" sz="2800" dirty="0" smtClean="0">
                <a:cs typeface="B Nazanin" pitchFamily="2" charset="-78"/>
              </a:rPr>
              <a:t>300 باشد.</a:t>
            </a:r>
          </a:p>
        </p:txBody>
      </p:sp>
      <p:pic>
        <p:nvPicPr>
          <p:cNvPr id="30722" name="Picture 2"/>
          <p:cNvPicPr>
            <a:picLocks noChangeAspect="1" noChangeArrowheads="1"/>
          </p:cNvPicPr>
          <p:nvPr/>
        </p:nvPicPr>
        <p:blipFill>
          <a:blip r:embed="rId2"/>
          <a:srcRect/>
          <a:stretch>
            <a:fillRect/>
          </a:stretch>
        </p:blipFill>
        <p:spPr bwMode="auto">
          <a:xfrm>
            <a:off x="1295400" y="3810000"/>
            <a:ext cx="5867400" cy="2819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fade">
                                      <p:cBhvr>
                                        <p:cTn id="10" dur="1000"/>
                                        <p:tgtEl>
                                          <p:spTgt spid="30722"/>
                                        </p:tgtEl>
                                      </p:cBhvr>
                                    </p:animEffect>
                                    <p:anim calcmode="lin" valueType="num">
                                      <p:cBhvr>
                                        <p:cTn id="11" dur="1000" fill="hold"/>
                                        <p:tgtEl>
                                          <p:spTgt spid="30722"/>
                                        </p:tgtEl>
                                        <p:attrNameLst>
                                          <p:attrName>ppt_x</p:attrName>
                                        </p:attrNameLst>
                                      </p:cBhvr>
                                      <p:tavLst>
                                        <p:tav tm="0">
                                          <p:val>
                                            <p:strVal val="#ppt_x"/>
                                          </p:val>
                                        </p:tav>
                                        <p:tav tm="100000">
                                          <p:val>
                                            <p:strVal val="#ppt_x"/>
                                          </p:val>
                                        </p:tav>
                                      </p:tavLst>
                                    </p:anim>
                                    <p:anim calcmode="lin" valueType="num">
                                      <p:cBhvr>
                                        <p:cTn id="12"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Rectangle 2"/>
          <p:cNvSpPr/>
          <p:nvPr/>
        </p:nvSpPr>
        <p:spPr>
          <a:xfrm>
            <a:off x="1905000" y="457200"/>
            <a:ext cx="7010400" cy="830997"/>
          </a:xfrm>
          <a:prstGeom prst="rect">
            <a:avLst/>
          </a:prstGeom>
          <a:solidFill>
            <a:schemeClr val="accent3">
              <a:lumMod val="20000"/>
              <a:lumOff val="80000"/>
            </a:schemeClr>
          </a:solidFill>
        </p:spPr>
        <p:txBody>
          <a:bodyPr wrap="square">
            <a:spAutoFit/>
          </a:bodyPr>
          <a:lstStyle/>
          <a:p>
            <a:pPr algn="r" rtl="1"/>
            <a:r>
              <a:rPr lang="fa-IR" sz="2400" b="1" dirty="0" smtClean="0">
                <a:cs typeface="B Nazanin" pitchFamily="2" charset="-78"/>
              </a:rPr>
              <a:t>پیکر آزاد.تمام دیوارکوب:</a:t>
            </a:r>
          </a:p>
          <a:p>
            <a:pPr algn="r" rtl="1"/>
            <a:r>
              <a:rPr lang="fa-IR" sz="2400" dirty="0" smtClean="0">
                <a:cs typeface="B Nazanin" pitchFamily="2" charset="-78"/>
              </a:rPr>
              <a:t>واکنش در </a:t>
            </a:r>
            <a:r>
              <a:rPr lang="en-US" dirty="0" smtClean="0">
                <a:latin typeface="Times New Roman" pitchFamily="18" charset="0"/>
                <a:cs typeface="Times New Roman" pitchFamily="18" charset="0"/>
              </a:rPr>
              <a:t>C</a:t>
            </a:r>
            <a:r>
              <a:rPr lang="fa-IR" sz="2400" dirty="0" smtClean="0">
                <a:cs typeface="B Nazanin" pitchFamily="2" charset="-78"/>
              </a:rPr>
              <a:t> با مولفه های</a:t>
            </a:r>
            <a:r>
              <a:rPr lang="en-US" sz="2400" dirty="0" smtClean="0">
                <a:cs typeface="B Nazanin" pitchFamily="2" charset="-78"/>
              </a:rPr>
              <a:t> </a:t>
            </a:r>
            <a:r>
              <a:rPr lang="en-US" dirty="0" err="1" smtClean="0">
                <a:latin typeface="Times New Roman" pitchFamily="18" charset="0"/>
                <a:cs typeface="Times New Roman" pitchFamily="18" charset="0"/>
              </a:rPr>
              <a:t>C</a:t>
            </a:r>
            <a:r>
              <a:rPr lang="en-US" baseline="-25000" dirty="0" err="1" smtClean="0">
                <a:latin typeface="Times New Roman" pitchFamily="18" charset="0"/>
                <a:cs typeface="Times New Roman" pitchFamily="18" charset="0"/>
              </a:rPr>
              <a:t>x</a:t>
            </a:r>
            <a:r>
              <a:rPr lang="en-US" sz="2400" dirty="0" smtClean="0">
                <a:cs typeface="B Nazanin" pitchFamily="2" charset="-78"/>
              </a:rPr>
              <a:t>  </a:t>
            </a:r>
            <a:r>
              <a:rPr lang="fa-IR" sz="2400" dirty="0" smtClean="0">
                <a:cs typeface="B Nazanin" pitchFamily="2" charset="-78"/>
              </a:rPr>
              <a:t>و</a:t>
            </a:r>
            <a:r>
              <a:rPr lang="en-US" dirty="0" smtClean="0">
                <a:latin typeface="Times New Roman" pitchFamily="18" charset="0"/>
                <a:cs typeface="Times New Roman" pitchFamily="18" charset="0"/>
              </a:rPr>
              <a:t>C</a:t>
            </a:r>
            <a:r>
              <a:rPr lang="en-US" baseline="-25000" dirty="0" smtClean="0">
                <a:latin typeface="Times New Roman" pitchFamily="18" charset="0"/>
                <a:cs typeface="Times New Roman" pitchFamily="18" charset="0"/>
              </a:rPr>
              <a:t>y</a:t>
            </a:r>
            <a:r>
              <a:rPr lang="en-US" dirty="0" smtClean="0">
                <a:latin typeface="Times New Roman" pitchFamily="18" charset="0"/>
                <a:cs typeface="Times New Roman" pitchFamily="18" charset="0"/>
              </a:rPr>
              <a:t> </a:t>
            </a:r>
            <a:r>
              <a:rPr lang="fa-IR" sz="2400" dirty="0" smtClean="0">
                <a:cs typeface="B Nazanin" pitchFamily="2" charset="-78"/>
              </a:rPr>
              <a:t> آن نمایش می یابد.</a:t>
            </a:r>
          </a:p>
        </p:txBody>
      </p:sp>
      <p:sp>
        <p:nvSpPr>
          <p:cNvPr id="5" name="TextBox 4"/>
          <p:cNvSpPr txBox="1"/>
          <p:nvPr/>
        </p:nvSpPr>
        <p:spPr>
          <a:xfrm>
            <a:off x="304800" y="1752600"/>
            <a:ext cx="1295400" cy="461665"/>
          </a:xfrm>
          <a:prstGeom prst="rect">
            <a:avLst/>
          </a:prstGeom>
          <a:noFill/>
        </p:spPr>
        <p:txBody>
          <a:bodyPr wrap="square" rtlCol="0">
            <a:spAutoFit/>
          </a:bodyPr>
          <a:lstStyle/>
          <a:p>
            <a:r>
              <a:rPr lang="en-US" sz="2400" dirty="0" smtClean="0"/>
              <a:t>+ </a:t>
            </a:r>
            <a:r>
              <a:rPr lang="en-US" sz="2400" dirty="0" smtClean="0">
                <a:latin typeface="Times New Roman" pitchFamily="18" charset="0"/>
                <a:cs typeface="Times New Roman" pitchFamily="18" charset="0"/>
              </a:rPr>
              <a:t>M</a:t>
            </a:r>
            <a:r>
              <a:rPr lang="en-US" sz="2400" baseline="-25000" dirty="0" smtClean="0">
                <a:latin typeface="Times New Roman" pitchFamily="18" charset="0"/>
                <a:cs typeface="Times New Roman" pitchFamily="18" charset="0"/>
              </a:rPr>
              <a:t>c</a:t>
            </a:r>
            <a:r>
              <a:rPr lang="en-US" sz="2400" dirty="0" smtClean="0"/>
              <a:t>= o</a:t>
            </a:r>
            <a:endParaRPr lang="en-US" sz="2400" dirty="0"/>
          </a:p>
        </p:txBody>
      </p:sp>
      <p:sp>
        <p:nvSpPr>
          <p:cNvPr id="6" name="TextBox 5"/>
          <p:cNvSpPr txBox="1"/>
          <p:nvPr/>
        </p:nvSpPr>
        <p:spPr>
          <a:xfrm>
            <a:off x="457200" y="2209800"/>
            <a:ext cx="5715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P(0.6m)- (50kN)(0.3m)- (15kN) (0.6 m)= 0</a:t>
            </a:r>
            <a:endParaRPr lang="en-US" sz="2400" dirty="0">
              <a:latin typeface="Times New Roman" pitchFamily="18" charset="0"/>
              <a:cs typeface="Times New Roman" pitchFamily="18" charset="0"/>
            </a:endParaRPr>
          </a:p>
        </p:txBody>
      </p:sp>
      <p:sp>
        <p:nvSpPr>
          <p:cNvPr id="7" name="TextBox 6"/>
          <p:cNvSpPr txBox="1"/>
          <p:nvPr/>
        </p:nvSpPr>
        <p:spPr>
          <a:xfrm>
            <a:off x="6096000" y="2209800"/>
            <a:ext cx="23622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P= 40 </a:t>
            </a:r>
            <a:r>
              <a:rPr lang="en-US" sz="2400" dirty="0" err="1" smtClean="0">
                <a:latin typeface="Times New Roman" pitchFamily="18" charset="0"/>
                <a:cs typeface="Times New Roman" pitchFamily="18" charset="0"/>
              </a:rPr>
              <a:t>kN</a:t>
            </a:r>
            <a:endParaRPr lang="en-US" sz="2400" dirty="0">
              <a:latin typeface="Times New Roman" pitchFamily="18" charset="0"/>
              <a:cs typeface="Times New Roman" pitchFamily="18" charset="0"/>
            </a:endParaRPr>
          </a:p>
        </p:txBody>
      </p:sp>
      <p:sp>
        <p:nvSpPr>
          <p:cNvPr id="8" name="TextBox 7"/>
          <p:cNvSpPr txBox="1"/>
          <p:nvPr/>
        </p:nvSpPr>
        <p:spPr>
          <a:xfrm>
            <a:off x="381000" y="2971800"/>
            <a:ext cx="11430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ƩF</a:t>
            </a:r>
            <a:r>
              <a:rPr lang="en-US" sz="2400" baseline="-25000" dirty="0" err="1" smtClean="0">
                <a:latin typeface="Times New Roman" pitchFamily="18" charset="0"/>
                <a:cs typeface="Times New Roman" pitchFamily="18" charset="0"/>
              </a:rPr>
              <a:t>x</a:t>
            </a:r>
            <a:r>
              <a:rPr lang="en-US" sz="2400" dirty="0" smtClean="0">
                <a:latin typeface="Times New Roman" pitchFamily="18" charset="0"/>
                <a:cs typeface="Times New Roman" pitchFamily="18" charset="0"/>
              </a:rPr>
              <a:t>= 0</a:t>
            </a:r>
            <a:endParaRPr lang="en-US" sz="2400" dirty="0">
              <a:latin typeface="Times New Roman" pitchFamily="18" charset="0"/>
              <a:cs typeface="Times New Roman" pitchFamily="18" charset="0"/>
            </a:endParaRPr>
          </a:p>
        </p:txBody>
      </p:sp>
      <p:sp>
        <p:nvSpPr>
          <p:cNvPr id="9" name="TextBox 8"/>
          <p:cNvSpPr txBox="1"/>
          <p:nvPr/>
        </p:nvSpPr>
        <p:spPr>
          <a:xfrm>
            <a:off x="1676400" y="2971800"/>
            <a:ext cx="16002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C</a:t>
            </a:r>
            <a:r>
              <a:rPr lang="en-US" sz="2400" baseline="-25000" dirty="0" err="1" smtClean="0">
                <a:latin typeface="Times New Roman" pitchFamily="18" charset="0"/>
                <a:cs typeface="Times New Roman" pitchFamily="18" charset="0"/>
              </a:rPr>
              <a:t>x</a:t>
            </a:r>
            <a:r>
              <a:rPr lang="en-US" sz="2400" dirty="0" smtClean="0">
                <a:latin typeface="Times New Roman" pitchFamily="18" charset="0"/>
                <a:cs typeface="Times New Roman" pitchFamily="18" charset="0"/>
              </a:rPr>
              <a:t>= 40 </a:t>
            </a:r>
            <a:r>
              <a:rPr lang="en-US" sz="2400" dirty="0" err="1" smtClean="0">
                <a:latin typeface="Times New Roman" pitchFamily="18" charset="0"/>
                <a:cs typeface="Times New Roman" pitchFamily="18" charset="0"/>
              </a:rPr>
              <a:t>kN</a:t>
            </a:r>
            <a:endParaRPr lang="en-US" sz="2400" dirty="0">
              <a:latin typeface="Times New Roman" pitchFamily="18" charset="0"/>
              <a:cs typeface="Times New Roman" pitchFamily="18" charset="0"/>
            </a:endParaRPr>
          </a:p>
        </p:txBody>
      </p:sp>
      <p:sp>
        <p:nvSpPr>
          <p:cNvPr id="10" name="TextBox 9"/>
          <p:cNvSpPr txBox="1"/>
          <p:nvPr/>
        </p:nvSpPr>
        <p:spPr>
          <a:xfrm>
            <a:off x="381000" y="3505200"/>
            <a:ext cx="11430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ƩF</a:t>
            </a:r>
            <a:r>
              <a:rPr lang="en-US" sz="2400" baseline="-25000" dirty="0" err="1" smtClean="0">
                <a:latin typeface="Times New Roman" pitchFamily="18" charset="0"/>
                <a:cs typeface="Times New Roman" pitchFamily="18" charset="0"/>
              </a:rPr>
              <a:t>y</a:t>
            </a:r>
            <a:r>
              <a:rPr lang="en-US" sz="2400" dirty="0" smtClean="0">
                <a:latin typeface="Times New Roman" pitchFamily="18" charset="0"/>
                <a:cs typeface="Times New Roman" pitchFamily="18" charset="0"/>
              </a:rPr>
              <a:t>= 0</a:t>
            </a:r>
            <a:endParaRPr lang="en-US" sz="2400" dirty="0">
              <a:latin typeface="Times New Roman" pitchFamily="18" charset="0"/>
              <a:cs typeface="Times New Roman" pitchFamily="18" charset="0"/>
            </a:endParaRPr>
          </a:p>
        </p:txBody>
      </p:sp>
      <p:sp>
        <p:nvSpPr>
          <p:cNvPr id="11" name="TextBox 10"/>
          <p:cNvSpPr txBox="1"/>
          <p:nvPr/>
        </p:nvSpPr>
        <p:spPr>
          <a:xfrm>
            <a:off x="1676400" y="3505200"/>
            <a:ext cx="1905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C</a:t>
            </a:r>
            <a:r>
              <a:rPr lang="en-US" sz="2400" baseline="-25000" dirty="0" smtClean="0">
                <a:latin typeface="Times New Roman" pitchFamily="18" charset="0"/>
                <a:cs typeface="Times New Roman" pitchFamily="18" charset="0"/>
              </a:rPr>
              <a:t>y</a:t>
            </a:r>
            <a:r>
              <a:rPr lang="en-US" sz="2400" dirty="0" smtClean="0">
                <a:latin typeface="Times New Roman" pitchFamily="18" charset="0"/>
                <a:cs typeface="Times New Roman" pitchFamily="18" charset="0"/>
              </a:rPr>
              <a:t>= 65 </a:t>
            </a:r>
            <a:r>
              <a:rPr lang="en-US" sz="2400" dirty="0" err="1" smtClean="0">
                <a:latin typeface="Times New Roman" pitchFamily="18" charset="0"/>
                <a:cs typeface="Times New Roman" pitchFamily="18" charset="0"/>
              </a:rPr>
              <a:t>kN</a:t>
            </a:r>
            <a:endParaRPr lang="en-US" sz="2400" dirty="0">
              <a:latin typeface="Times New Roman" pitchFamily="18" charset="0"/>
              <a:cs typeface="Times New Roman" pitchFamily="18" charset="0"/>
            </a:endParaRPr>
          </a:p>
        </p:txBody>
      </p:sp>
      <p:sp>
        <p:nvSpPr>
          <p:cNvPr id="12" name="TextBox 11"/>
          <p:cNvSpPr txBox="1"/>
          <p:nvPr/>
        </p:nvSpPr>
        <p:spPr>
          <a:xfrm>
            <a:off x="3581400" y="3276600"/>
            <a:ext cx="609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C=</a:t>
            </a:r>
            <a:endParaRPr lang="en-US" sz="2400" dirty="0">
              <a:latin typeface="Times New Roman" pitchFamily="18" charset="0"/>
              <a:cs typeface="Times New Roman" pitchFamily="18" charset="0"/>
            </a:endParaRPr>
          </a:p>
        </p:txBody>
      </p:sp>
      <p:sp>
        <p:nvSpPr>
          <p:cNvPr id="13" name="Rectangle 12"/>
          <p:cNvSpPr/>
          <p:nvPr/>
        </p:nvSpPr>
        <p:spPr>
          <a:xfrm>
            <a:off x="3962400" y="3276600"/>
            <a:ext cx="3013967" cy="461665"/>
          </a:xfrm>
          <a:prstGeom prst="rect">
            <a:avLst/>
          </a:prstGeom>
        </p:spPr>
        <p:txBody>
          <a:bodyPr wrap="none">
            <a:spAutoFit/>
          </a:bodyPr>
          <a:lstStyle/>
          <a:p>
            <a:r>
              <a:rPr lang="en-US" sz="2400" dirty="0" smtClean="0">
                <a:latin typeface="Times New Roman" pitchFamily="18" charset="0"/>
                <a:cs typeface="Times New Roman" pitchFamily="18" charset="0"/>
              </a:rPr>
              <a:t>√C</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x+ √ C</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y= 76.3 </a:t>
            </a:r>
            <a:r>
              <a:rPr lang="en-US" sz="2400" dirty="0" err="1" smtClean="0">
                <a:latin typeface="Times New Roman" pitchFamily="18" charset="0"/>
                <a:cs typeface="Times New Roman" pitchFamily="18" charset="0"/>
              </a:rPr>
              <a:t>kN</a:t>
            </a:r>
            <a:endParaRPr lang="en-US" sz="2400" dirty="0">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3"/>
          <a:srcRect/>
          <a:stretch>
            <a:fillRect/>
          </a:stretch>
        </p:blipFill>
        <p:spPr bwMode="auto">
          <a:xfrm>
            <a:off x="1828800" y="3886200"/>
            <a:ext cx="5181600" cy="2971800"/>
          </a:xfrm>
          <a:prstGeom prst="rect">
            <a:avLst/>
          </a:prstGeom>
          <a:noFill/>
          <a:ln w="9525">
            <a:noFill/>
            <a:miter lim="800000"/>
            <a:headEnd/>
            <a:tailEnd/>
          </a:ln>
          <a:effectLst/>
        </p:spPr>
      </p:pic>
      <p:sp>
        <p:nvSpPr>
          <p:cNvPr id="14" name="TextBox 13"/>
          <p:cNvSpPr txBox="1"/>
          <p:nvPr/>
        </p:nvSpPr>
        <p:spPr>
          <a:xfrm>
            <a:off x="6781800" y="1600200"/>
            <a:ext cx="2057400" cy="461665"/>
          </a:xfrm>
          <a:prstGeom prst="rect">
            <a:avLst/>
          </a:prstGeom>
          <a:noFill/>
        </p:spPr>
        <p:txBody>
          <a:bodyPr wrap="square" rtlCol="0">
            <a:spAutoFit/>
          </a:bodyPr>
          <a:lstStyle/>
          <a:p>
            <a:pPr algn="r" rtl="1"/>
            <a:r>
              <a:rPr lang="fa-IR" sz="2400" dirty="0" smtClean="0">
                <a:cs typeface="B Nazanin" pitchFamily="2" charset="-78"/>
              </a:rPr>
              <a:t>تعیین مقدار </a:t>
            </a:r>
            <a:r>
              <a:rPr lang="en-US" sz="2400" dirty="0" smtClean="0">
                <a:cs typeface="B Nazanin" pitchFamily="2" charset="-78"/>
              </a:rPr>
              <a:t>p</a:t>
            </a:r>
          </a:p>
        </p:txBody>
      </p:sp>
      <p:sp>
        <p:nvSpPr>
          <p:cNvPr id="15" name="Curved Up Arrow 14"/>
          <p:cNvSpPr/>
          <p:nvPr/>
        </p:nvSpPr>
        <p:spPr>
          <a:xfrm flipH="1" flipV="1">
            <a:off x="152400" y="1524000"/>
            <a:ext cx="381000" cy="228600"/>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638800" y="2819400"/>
            <a:ext cx="3200400" cy="461665"/>
          </a:xfrm>
          <a:prstGeom prst="rect">
            <a:avLst/>
          </a:prstGeom>
          <a:noFill/>
        </p:spPr>
        <p:txBody>
          <a:bodyPr wrap="square" rtlCol="0">
            <a:spAutoFit/>
          </a:bodyPr>
          <a:lstStyle/>
          <a:p>
            <a:pPr algn="r" rtl="1"/>
            <a:r>
              <a:rPr lang="fa-IR" sz="2400" dirty="0" smtClean="0">
                <a:cs typeface="B Nazanin" pitchFamily="2" charset="-78"/>
              </a:rPr>
              <a:t>تعیین نیروی تکیه گاهی در </a:t>
            </a:r>
            <a:r>
              <a:rPr lang="en-US" dirty="0" smtClean="0"/>
              <a:t>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500"/>
                                        <p:tgtEl>
                                          <p:spTgt spid="6"/>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ox(in)">
                                      <p:cBhvr>
                                        <p:cTn id="36" dur="500"/>
                                        <p:tgtEl>
                                          <p:spTgt spid="7"/>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ox(in)">
                                      <p:cBhvr>
                                        <p:cTn id="39" dur="500"/>
                                        <p:tgtEl>
                                          <p:spTgt spid="8"/>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500"/>
                                        <p:tgtEl>
                                          <p:spTgt spid="10"/>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ox(in)">
                                      <p:cBhvr>
                                        <p:cTn id="45" dur="500"/>
                                        <p:tgtEl>
                                          <p:spTgt spid="9"/>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ox(in)">
                                      <p:cBhvr>
                                        <p:cTn id="48" dur="500"/>
                                        <p:tgtEl>
                                          <p:spTgt spid="11"/>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ox(in)">
                                      <p:cBhvr>
                                        <p:cTn id="51" dur="500"/>
                                        <p:tgtEl>
                                          <p:spTgt spid="13"/>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ox(in)">
                                      <p:cBhvr>
                                        <p:cTn id="54" dur="500"/>
                                        <p:tgtEl>
                                          <p:spTgt spid="12"/>
                                        </p:tgtEl>
                                      </p:cBhvr>
                                    </p:animEffect>
                                  </p:childTnLst>
                                </p:cTn>
                              </p:par>
                              <p:par>
                                <p:cTn id="55" presetID="42" presetClass="entr" presetSubtype="0" fill="hold" nodeType="withEffect">
                                  <p:stCondLst>
                                    <p:cond delay="0"/>
                                  </p:stCondLst>
                                  <p:childTnLst>
                                    <p:set>
                                      <p:cBhvr>
                                        <p:cTn id="56" dur="1" fill="hold">
                                          <p:stCondLst>
                                            <p:cond delay="0"/>
                                          </p:stCondLst>
                                        </p:cTn>
                                        <p:tgtEl>
                                          <p:spTgt spid="31746"/>
                                        </p:tgtEl>
                                        <p:attrNameLst>
                                          <p:attrName>style.visibility</p:attrName>
                                        </p:attrNameLst>
                                      </p:cBhvr>
                                      <p:to>
                                        <p:strVal val="visible"/>
                                      </p:to>
                                    </p:set>
                                    <p:animEffect transition="in" filter="fade">
                                      <p:cBhvr>
                                        <p:cTn id="57" dur="1000"/>
                                        <p:tgtEl>
                                          <p:spTgt spid="31746"/>
                                        </p:tgtEl>
                                      </p:cBhvr>
                                    </p:animEffect>
                                    <p:anim calcmode="lin" valueType="num">
                                      <p:cBhvr>
                                        <p:cTn id="58" dur="1000" fill="hold"/>
                                        <p:tgtEl>
                                          <p:spTgt spid="31746"/>
                                        </p:tgtEl>
                                        <p:attrNameLst>
                                          <p:attrName>ppt_x</p:attrName>
                                        </p:attrNameLst>
                                      </p:cBhvr>
                                      <p:tavLst>
                                        <p:tav tm="0">
                                          <p:val>
                                            <p:strVal val="#ppt_x"/>
                                          </p:val>
                                        </p:tav>
                                        <p:tav tm="100000">
                                          <p:val>
                                            <p:strVal val="#ppt_x"/>
                                          </p:val>
                                        </p:tav>
                                      </p:tavLst>
                                    </p:anim>
                                    <p:anim calcmode="lin" valueType="num">
                                      <p:cBhvr>
                                        <p:cTn id="59" dur="1000" fill="hold"/>
                                        <p:tgtEl>
                                          <p:spTgt spid="31746"/>
                                        </p:tgtEl>
                                        <p:attrNameLst>
                                          <p:attrName>ppt_y</p:attrName>
                                        </p:attrNameLst>
                                      </p:cBhvr>
                                      <p:tavLst>
                                        <p:tav tm="0">
                                          <p:val>
                                            <p:strVal val="#ppt_y+.1"/>
                                          </p:val>
                                        </p:tav>
                                        <p:tav tm="100000">
                                          <p:val>
                                            <p:strVal val="#ppt_y"/>
                                          </p:val>
                                        </p:tav>
                                      </p:tavLst>
                                    </p:anim>
                                  </p:childTnLst>
                                </p:cTn>
                              </p:par>
                              <p:par>
                                <p:cTn id="60" presetID="5" presetClass="entr" presetSubtype="1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P spid="13" grpId="0"/>
      <p:bldP spid="14" grpId="0"/>
      <p:bldP spid="15"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600200" y="304800"/>
            <a:ext cx="7239000" cy="461665"/>
          </a:xfrm>
          <a:prstGeom prst="rect">
            <a:avLst/>
          </a:prstGeom>
          <a:solidFill>
            <a:schemeClr val="accent3">
              <a:lumMod val="60000"/>
              <a:lumOff val="40000"/>
            </a:schemeClr>
          </a:solidFill>
        </p:spPr>
        <p:txBody>
          <a:bodyPr wrap="square" rtlCol="0">
            <a:spAutoFit/>
          </a:bodyPr>
          <a:lstStyle/>
          <a:p>
            <a:pPr algn="r" rtl="1"/>
            <a:r>
              <a:rPr lang="fa-IR" sz="2400" dirty="0" smtClean="0">
                <a:cs typeface="B Nazanin" pitchFamily="2" charset="-78"/>
              </a:rPr>
              <a:t>الف) میله کنترل </a:t>
            </a:r>
            <a:r>
              <a:rPr lang="en-US" dirty="0" smtClean="0">
                <a:latin typeface="Times New Roman" pitchFamily="18" charset="0"/>
                <a:cs typeface="Times New Roman" pitchFamily="18" charset="0"/>
              </a:rPr>
              <a:t>AB</a:t>
            </a:r>
            <a:r>
              <a:rPr lang="fa-IR" sz="2400" dirty="0" smtClean="0">
                <a:cs typeface="B Nazanin" pitchFamily="2" charset="-78"/>
              </a:rPr>
              <a:t>. چون ضریب ایمنی 3.3 است تنش مجاز برابر است با:</a:t>
            </a:r>
            <a:endParaRPr lang="en-US" sz="2400" dirty="0">
              <a:cs typeface="B Nazanin" pitchFamily="2" charset="-78"/>
            </a:endParaRPr>
          </a:p>
        </p:txBody>
      </p:sp>
      <p:sp>
        <p:nvSpPr>
          <p:cNvPr id="5" name="TextBox 4"/>
          <p:cNvSpPr txBox="1"/>
          <p:nvPr/>
        </p:nvSpPr>
        <p:spPr>
          <a:xfrm>
            <a:off x="2514600" y="1219200"/>
            <a:ext cx="762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600</a:t>
            </a:r>
            <a:endParaRPr lang="en-US" dirty="0">
              <a:latin typeface="Times New Roman" pitchFamily="18" charset="0"/>
              <a:cs typeface="Times New Roman" pitchFamily="18" charset="0"/>
            </a:endParaRPr>
          </a:p>
        </p:txBody>
      </p:sp>
      <p:pic>
        <p:nvPicPr>
          <p:cNvPr id="6" name="Picture 3"/>
          <p:cNvPicPr>
            <a:picLocks noChangeAspect="1" noChangeArrowheads="1"/>
          </p:cNvPicPr>
          <p:nvPr/>
        </p:nvPicPr>
        <p:blipFill>
          <a:blip r:embed="rId3"/>
          <a:srcRect/>
          <a:stretch>
            <a:fillRect/>
          </a:stretch>
        </p:blipFill>
        <p:spPr bwMode="auto">
          <a:xfrm>
            <a:off x="2057400" y="1524000"/>
            <a:ext cx="1295400" cy="396240"/>
          </a:xfrm>
          <a:prstGeom prst="rect">
            <a:avLst/>
          </a:prstGeom>
          <a:noFill/>
          <a:ln w="9525">
            <a:noFill/>
            <a:miter lim="800000"/>
            <a:headEnd/>
            <a:tailEnd/>
          </a:ln>
          <a:effectLst/>
        </p:spPr>
      </p:pic>
      <p:sp>
        <p:nvSpPr>
          <p:cNvPr id="7" name="TextBox 6"/>
          <p:cNvSpPr txBox="1"/>
          <p:nvPr/>
        </p:nvSpPr>
        <p:spPr>
          <a:xfrm>
            <a:off x="2133600" y="1752600"/>
            <a:ext cx="12954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3.3</a:t>
            </a:r>
            <a:endParaRPr lang="en-US" dirty="0">
              <a:latin typeface="Times New Roman" pitchFamily="18" charset="0"/>
              <a:cs typeface="Times New Roman" pitchFamily="18" charset="0"/>
            </a:endParaRPr>
          </a:p>
        </p:txBody>
      </p:sp>
      <p:sp>
        <p:nvSpPr>
          <p:cNvPr id="8" name="TextBox 7"/>
          <p:cNvSpPr txBox="1"/>
          <p:nvPr/>
        </p:nvSpPr>
        <p:spPr>
          <a:xfrm>
            <a:off x="3429000" y="1524000"/>
            <a:ext cx="457200" cy="381000"/>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3886200" y="1447800"/>
            <a:ext cx="1371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181.8 </a:t>
            </a:r>
            <a:r>
              <a:rPr lang="en-US" dirty="0" err="1" smtClean="0">
                <a:latin typeface="Times New Roman" pitchFamily="18" charset="0"/>
                <a:cs typeface="Times New Roman" pitchFamily="18" charset="0"/>
              </a:rPr>
              <a:t>MPa</a:t>
            </a:r>
            <a:endParaRPr lang="en-US" dirty="0">
              <a:latin typeface="Times New Roman" pitchFamily="18" charset="0"/>
              <a:cs typeface="Times New Roman" pitchFamily="18" charset="0"/>
            </a:endParaRPr>
          </a:p>
        </p:txBody>
      </p:sp>
      <p:sp>
        <p:nvSpPr>
          <p:cNvPr id="10" name="TextBox 9"/>
          <p:cNvSpPr txBox="1"/>
          <p:nvPr/>
        </p:nvSpPr>
        <p:spPr>
          <a:xfrm>
            <a:off x="3276600" y="2286000"/>
            <a:ext cx="5486401" cy="461665"/>
          </a:xfrm>
          <a:prstGeom prst="rect">
            <a:avLst/>
          </a:prstGeom>
          <a:solidFill>
            <a:schemeClr val="accent3">
              <a:lumMod val="60000"/>
              <a:lumOff val="40000"/>
            </a:schemeClr>
          </a:solidFill>
        </p:spPr>
        <p:txBody>
          <a:bodyPr wrap="square" rtlCol="0">
            <a:spAutoFit/>
          </a:bodyPr>
          <a:lstStyle/>
          <a:p>
            <a:pPr algn="r" rtl="1"/>
            <a:r>
              <a:rPr lang="fa-IR" sz="2400" dirty="0" smtClean="0">
                <a:cs typeface="B Nazanin" pitchFamily="2" charset="-78"/>
              </a:rPr>
              <a:t>به ازای </a:t>
            </a:r>
            <a:r>
              <a:rPr lang="en-US" dirty="0" smtClean="0">
                <a:latin typeface="Times New Roman" pitchFamily="18" charset="0"/>
                <a:cs typeface="Times New Roman" pitchFamily="18" charset="0"/>
              </a:rPr>
              <a:t>P</a:t>
            </a:r>
            <a:r>
              <a:rPr lang="en-US" sz="2400" dirty="0" smtClean="0">
                <a:cs typeface="B Nazanin" pitchFamily="2" charset="-78"/>
              </a:rPr>
              <a:t>=40</a:t>
            </a:r>
            <a:r>
              <a:rPr lang="fa-IR" sz="2400" dirty="0" smtClean="0">
                <a:cs typeface="B Nazanin" pitchFamily="2" charset="-78"/>
              </a:rPr>
              <a:t> کیلونیوتون سطح مقطع لازم برابر است با:</a:t>
            </a:r>
            <a:endParaRPr lang="en-US" sz="2400" dirty="0">
              <a:cs typeface="B Nazanin" pitchFamily="2" charset="-78"/>
            </a:endParaRPr>
          </a:p>
        </p:txBody>
      </p:sp>
      <p:sp>
        <p:nvSpPr>
          <p:cNvPr id="11" name="TextBox 10"/>
          <p:cNvSpPr txBox="1"/>
          <p:nvPr/>
        </p:nvSpPr>
        <p:spPr>
          <a:xfrm>
            <a:off x="381000" y="2895600"/>
            <a:ext cx="762000" cy="369332"/>
          </a:xfrm>
          <a:prstGeom prst="rect">
            <a:avLst/>
          </a:prstGeom>
          <a:noFill/>
        </p:spPr>
        <p:txBody>
          <a:bodyPr wrap="square" rtlCol="0">
            <a:spAutoFit/>
          </a:bodyPr>
          <a:lstStyle/>
          <a:p>
            <a:r>
              <a:rPr lang="en-US" dirty="0" err="1" smtClean="0"/>
              <a:t>A</a:t>
            </a:r>
            <a:r>
              <a:rPr lang="en-US" baseline="-25000" dirty="0" err="1" smtClean="0"/>
              <a:t>req</a:t>
            </a:r>
            <a:r>
              <a:rPr lang="en-US" dirty="0" smtClean="0"/>
              <a:t>= </a:t>
            </a:r>
            <a:endParaRPr lang="en-US" dirty="0"/>
          </a:p>
        </p:txBody>
      </p:sp>
      <p:pic>
        <p:nvPicPr>
          <p:cNvPr id="12" name="Picture 3"/>
          <p:cNvPicPr>
            <a:picLocks noChangeAspect="1" noChangeArrowheads="1"/>
          </p:cNvPicPr>
          <p:nvPr/>
        </p:nvPicPr>
        <p:blipFill>
          <a:blip r:embed="rId3"/>
          <a:srcRect/>
          <a:stretch>
            <a:fillRect/>
          </a:stretch>
        </p:blipFill>
        <p:spPr bwMode="auto">
          <a:xfrm>
            <a:off x="1219200" y="2895600"/>
            <a:ext cx="1295400" cy="396240"/>
          </a:xfrm>
          <a:prstGeom prst="rect">
            <a:avLst/>
          </a:prstGeom>
          <a:noFill/>
          <a:ln w="9525">
            <a:noFill/>
            <a:miter lim="800000"/>
            <a:headEnd/>
            <a:tailEnd/>
          </a:ln>
          <a:effectLst/>
        </p:spPr>
      </p:pic>
      <p:sp>
        <p:nvSpPr>
          <p:cNvPr id="13" name="TextBox 12"/>
          <p:cNvSpPr txBox="1"/>
          <p:nvPr/>
        </p:nvSpPr>
        <p:spPr>
          <a:xfrm>
            <a:off x="1676400" y="2590800"/>
            <a:ext cx="457200" cy="369332"/>
          </a:xfrm>
          <a:prstGeom prst="rect">
            <a:avLst/>
          </a:prstGeom>
          <a:noFill/>
        </p:spPr>
        <p:txBody>
          <a:bodyPr wrap="square" rtlCol="0">
            <a:spAutoFit/>
          </a:bodyPr>
          <a:lstStyle/>
          <a:p>
            <a:r>
              <a:rPr lang="en-US" dirty="0" smtClean="0"/>
              <a:t>P</a:t>
            </a:r>
            <a:endParaRPr lang="en-US" dirty="0"/>
          </a:p>
        </p:txBody>
      </p:sp>
      <p:pic>
        <p:nvPicPr>
          <p:cNvPr id="14" name="Picture 1"/>
          <p:cNvPicPr>
            <a:picLocks noChangeAspect="1" noChangeArrowheads="1"/>
          </p:cNvPicPr>
          <p:nvPr/>
        </p:nvPicPr>
        <p:blipFill>
          <a:blip r:embed="rId4"/>
          <a:srcRect/>
          <a:stretch>
            <a:fillRect/>
          </a:stretch>
        </p:blipFill>
        <p:spPr bwMode="auto">
          <a:xfrm>
            <a:off x="1676400" y="3124200"/>
            <a:ext cx="276225" cy="295275"/>
          </a:xfrm>
          <a:prstGeom prst="rect">
            <a:avLst/>
          </a:prstGeom>
          <a:noFill/>
          <a:ln w="9525">
            <a:noFill/>
            <a:miter lim="800000"/>
            <a:headEnd/>
            <a:tailEnd/>
          </a:ln>
          <a:effectLst/>
        </p:spPr>
      </p:pic>
      <p:sp>
        <p:nvSpPr>
          <p:cNvPr id="15" name="TextBox 14"/>
          <p:cNvSpPr txBox="1"/>
          <p:nvPr/>
        </p:nvSpPr>
        <p:spPr>
          <a:xfrm>
            <a:off x="1828800" y="3276600"/>
            <a:ext cx="533400" cy="369332"/>
          </a:xfrm>
          <a:prstGeom prst="rect">
            <a:avLst/>
          </a:prstGeom>
          <a:noFill/>
        </p:spPr>
        <p:txBody>
          <a:bodyPr wrap="square" rtlCol="0">
            <a:spAutoFit/>
          </a:bodyPr>
          <a:lstStyle/>
          <a:p>
            <a:r>
              <a:rPr lang="en-US" dirty="0" smtClean="0"/>
              <a:t>all</a:t>
            </a:r>
            <a:endParaRPr lang="en-US" dirty="0"/>
          </a:p>
        </p:txBody>
      </p:sp>
      <p:sp>
        <p:nvSpPr>
          <p:cNvPr id="16" name="TextBox 15"/>
          <p:cNvSpPr txBox="1"/>
          <p:nvPr/>
        </p:nvSpPr>
        <p:spPr>
          <a:xfrm>
            <a:off x="2895600" y="2667000"/>
            <a:ext cx="12954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40</a:t>
            </a:r>
            <a:endParaRPr lang="en-US" dirty="0">
              <a:latin typeface="Times New Roman" pitchFamily="18" charset="0"/>
              <a:cs typeface="Times New Roman" pitchFamily="18" charset="0"/>
            </a:endParaRPr>
          </a:p>
        </p:txBody>
      </p:sp>
      <p:pic>
        <p:nvPicPr>
          <p:cNvPr id="17" name="Picture 3"/>
          <p:cNvPicPr>
            <a:picLocks noChangeAspect="1" noChangeArrowheads="1"/>
          </p:cNvPicPr>
          <p:nvPr/>
        </p:nvPicPr>
        <p:blipFill>
          <a:blip r:embed="rId3"/>
          <a:srcRect/>
          <a:stretch>
            <a:fillRect/>
          </a:stretch>
        </p:blipFill>
        <p:spPr bwMode="auto">
          <a:xfrm>
            <a:off x="2819400" y="2971800"/>
            <a:ext cx="1295400" cy="396240"/>
          </a:xfrm>
          <a:prstGeom prst="rect">
            <a:avLst/>
          </a:prstGeom>
          <a:noFill/>
          <a:ln w="9525">
            <a:noFill/>
            <a:miter lim="800000"/>
            <a:headEnd/>
            <a:tailEnd/>
          </a:ln>
          <a:effectLst/>
        </p:spPr>
      </p:pic>
      <p:sp>
        <p:nvSpPr>
          <p:cNvPr id="18" name="TextBox 17"/>
          <p:cNvSpPr txBox="1"/>
          <p:nvPr/>
        </p:nvSpPr>
        <p:spPr>
          <a:xfrm>
            <a:off x="2895600" y="3276600"/>
            <a:ext cx="11430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181.8</a:t>
            </a:r>
            <a:endParaRPr lang="en-US" dirty="0">
              <a:latin typeface="Times New Roman" pitchFamily="18" charset="0"/>
              <a:cs typeface="Times New Roman" pitchFamily="18" charset="0"/>
            </a:endParaRPr>
          </a:p>
        </p:txBody>
      </p:sp>
      <p:sp>
        <p:nvSpPr>
          <p:cNvPr id="19" name="TextBox 18"/>
          <p:cNvSpPr txBox="1"/>
          <p:nvPr/>
        </p:nvSpPr>
        <p:spPr>
          <a:xfrm>
            <a:off x="4343400" y="2971800"/>
            <a:ext cx="304800" cy="381000"/>
          </a:xfrm>
          <a:prstGeom prst="rect">
            <a:avLst/>
          </a:prstGeom>
          <a:noFill/>
        </p:spPr>
        <p:txBody>
          <a:bodyPr wrap="square" rtlCol="0">
            <a:spAutoFit/>
          </a:bodyPr>
          <a:lstStyle/>
          <a:p>
            <a:r>
              <a:rPr lang="en-US" dirty="0" smtClean="0"/>
              <a:t>=</a:t>
            </a:r>
            <a:endParaRPr lang="en-US" dirty="0"/>
          </a:p>
        </p:txBody>
      </p:sp>
      <p:sp>
        <p:nvSpPr>
          <p:cNvPr id="20" name="TextBox 19"/>
          <p:cNvSpPr txBox="1"/>
          <p:nvPr/>
        </p:nvSpPr>
        <p:spPr>
          <a:xfrm>
            <a:off x="4724400" y="2895600"/>
            <a:ext cx="1600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220× 10</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21" name="TextBox 20"/>
          <p:cNvSpPr txBox="1"/>
          <p:nvPr/>
        </p:nvSpPr>
        <p:spPr>
          <a:xfrm>
            <a:off x="2514600" y="2971800"/>
            <a:ext cx="304800" cy="369332"/>
          </a:xfrm>
          <a:prstGeom prst="rect">
            <a:avLst/>
          </a:prstGeom>
          <a:noFill/>
        </p:spPr>
        <p:txBody>
          <a:bodyPr wrap="square" rtlCol="0">
            <a:spAutoFit/>
          </a:bodyPr>
          <a:lstStyle/>
          <a:p>
            <a:r>
              <a:rPr lang="en-US" dirty="0" smtClean="0"/>
              <a:t>=</a:t>
            </a:r>
            <a:endParaRPr lang="en-US" dirty="0"/>
          </a:p>
        </p:txBody>
      </p:sp>
      <p:sp>
        <p:nvSpPr>
          <p:cNvPr id="22" name="TextBox 21"/>
          <p:cNvSpPr txBox="1"/>
          <p:nvPr/>
        </p:nvSpPr>
        <p:spPr>
          <a:xfrm>
            <a:off x="5715000" y="2895600"/>
            <a:ext cx="685800" cy="369332"/>
          </a:xfrm>
          <a:prstGeom prst="rect">
            <a:avLst/>
          </a:prstGeom>
          <a:noFill/>
        </p:spPr>
        <p:txBody>
          <a:bodyPr wrap="square" rtlCol="0">
            <a:spAutoFit/>
          </a:bodyPr>
          <a:lstStyle/>
          <a:p>
            <a:r>
              <a:rPr lang="en-US" dirty="0" smtClean="0"/>
              <a:t>m</a:t>
            </a:r>
            <a:r>
              <a:rPr lang="en-US" baseline="30000" dirty="0" smtClean="0"/>
              <a:t>2</a:t>
            </a:r>
            <a:endParaRPr lang="en-US" baseline="30000" dirty="0"/>
          </a:p>
        </p:txBody>
      </p:sp>
      <p:sp>
        <p:nvSpPr>
          <p:cNvPr id="23" name="TextBox 22"/>
          <p:cNvSpPr txBox="1"/>
          <p:nvPr/>
        </p:nvSpPr>
        <p:spPr>
          <a:xfrm>
            <a:off x="381000" y="4191000"/>
            <a:ext cx="685800" cy="369332"/>
          </a:xfrm>
          <a:prstGeom prst="rect">
            <a:avLst/>
          </a:prstGeom>
          <a:noFill/>
        </p:spPr>
        <p:txBody>
          <a:bodyPr wrap="square" rtlCol="0">
            <a:spAutoFit/>
          </a:bodyPr>
          <a:lstStyle/>
          <a:p>
            <a:r>
              <a:rPr lang="en-US" dirty="0" err="1" smtClean="0"/>
              <a:t>A</a:t>
            </a:r>
            <a:r>
              <a:rPr lang="en-US" baseline="-25000" dirty="0" err="1" smtClean="0"/>
              <a:t>req</a:t>
            </a:r>
            <a:r>
              <a:rPr lang="en-US" dirty="0" smtClean="0"/>
              <a:t>=</a:t>
            </a:r>
            <a:endParaRPr lang="en-US" dirty="0"/>
          </a:p>
        </p:txBody>
      </p:sp>
      <p:sp>
        <p:nvSpPr>
          <p:cNvPr id="24" name="Rectangle 23"/>
          <p:cNvSpPr/>
          <p:nvPr/>
        </p:nvSpPr>
        <p:spPr>
          <a:xfrm>
            <a:off x="1219200" y="3886200"/>
            <a:ext cx="312906" cy="369332"/>
          </a:xfrm>
          <a:prstGeom prst="rect">
            <a:avLst/>
          </a:prstGeom>
        </p:spPr>
        <p:txBody>
          <a:bodyPr wrap="none">
            <a:spAutoFit/>
          </a:bodyPr>
          <a:lstStyle/>
          <a:p>
            <a:r>
              <a:rPr lang="el-GR" dirty="0" smtClean="0"/>
              <a:t>π</a:t>
            </a:r>
            <a:endParaRPr lang="en-US" dirty="0"/>
          </a:p>
        </p:txBody>
      </p:sp>
      <p:pic>
        <p:nvPicPr>
          <p:cNvPr id="25" name="Picture 3"/>
          <p:cNvPicPr>
            <a:picLocks noChangeAspect="1" noChangeArrowheads="1"/>
          </p:cNvPicPr>
          <p:nvPr/>
        </p:nvPicPr>
        <p:blipFill>
          <a:blip r:embed="rId3"/>
          <a:srcRect/>
          <a:stretch>
            <a:fillRect/>
          </a:stretch>
        </p:blipFill>
        <p:spPr bwMode="auto">
          <a:xfrm>
            <a:off x="990600" y="4191000"/>
            <a:ext cx="914400" cy="396240"/>
          </a:xfrm>
          <a:prstGeom prst="rect">
            <a:avLst/>
          </a:prstGeom>
          <a:noFill/>
          <a:ln w="9525">
            <a:noFill/>
            <a:miter lim="800000"/>
            <a:headEnd/>
            <a:tailEnd/>
          </a:ln>
          <a:effectLst/>
        </p:spPr>
      </p:pic>
      <p:sp>
        <p:nvSpPr>
          <p:cNvPr id="26" name="TextBox 25"/>
          <p:cNvSpPr txBox="1"/>
          <p:nvPr/>
        </p:nvSpPr>
        <p:spPr>
          <a:xfrm>
            <a:off x="1143000" y="4419600"/>
            <a:ext cx="609600" cy="369332"/>
          </a:xfrm>
          <a:prstGeom prst="rect">
            <a:avLst/>
          </a:prstGeom>
          <a:noFill/>
        </p:spPr>
        <p:txBody>
          <a:bodyPr wrap="square" rtlCol="0">
            <a:spAutoFit/>
          </a:bodyPr>
          <a:lstStyle/>
          <a:p>
            <a:pPr algn="ctr"/>
            <a:r>
              <a:rPr lang="en-US" dirty="0" smtClean="0"/>
              <a:t>4</a:t>
            </a:r>
            <a:endParaRPr lang="en-US" dirty="0"/>
          </a:p>
        </p:txBody>
      </p:sp>
      <p:sp>
        <p:nvSpPr>
          <p:cNvPr id="27" name="TextBox 26"/>
          <p:cNvSpPr txBox="1"/>
          <p:nvPr/>
        </p:nvSpPr>
        <p:spPr>
          <a:xfrm>
            <a:off x="1981200" y="4114800"/>
            <a:ext cx="838200" cy="369332"/>
          </a:xfrm>
          <a:prstGeom prst="rect">
            <a:avLst/>
          </a:prstGeom>
          <a:noFill/>
        </p:spPr>
        <p:txBody>
          <a:bodyPr wrap="square" rtlCol="0">
            <a:spAutoFit/>
          </a:bodyPr>
          <a:lstStyle/>
          <a:p>
            <a:r>
              <a:rPr lang="en-US" dirty="0" smtClean="0"/>
              <a:t>d</a:t>
            </a:r>
            <a:r>
              <a:rPr lang="en-US" baseline="30000" dirty="0" smtClean="0"/>
              <a:t>2</a:t>
            </a:r>
            <a:r>
              <a:rPr lang="en-US" baseline="-25000" dirty="0" smtClean="0"/>
              <a:t>AB</a:t>
            </a:r>
            <a:endParaRPr lang="en-US" baseline="-25000" dirty="0"/>
          </a:p>
        </p:txBody>
      </p:sp>
      <p:sp>
        <p:nvSpPr>
          <p:cNvPr id="28" name="TextBox 27"/>
          <p:cNvSpPr txBox="1"/>
          <p:nvPr/>
        </p:nvSpPr>
        <p:spPr>
          <a:xfrm>
            <a:off x="4114800" y="4191000"/>
            <a:ext cx="266700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d</a:t>
            </a:r>
            <a:r>
              <a:rPr lang="en-US" baseline="-25000" dirty="0" err="1" smtClean="0">
                <a:latin typeface="Times New Roman" pitchFamily="18" charset="0"/>
                <a:cs typeface="Times New Roman" pitchFamily="18" charset="0"/>
              </a:rPr>
              <a:t>AB</a:t>
            </a:r>
            <a:r>
              <a:rPr lang="en-US" dirty="0" smtClean="0">
                <a:latin typeface="Times New Roman" pitchFamily="18" charset="0"/>
                <a:cs typeface="Times New Roman" pitchFamily="18" charset="0"/>
              </a:rPr>
              <a:t>= 16.74 mm </a:t>
            </a:r>
            <a:endParaRPr lang="en-US" dirty="0">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5"/>
          <a:srcRect/>
          <a:stretch>
            <a:fillRect/>
          </a:stretch>
        </p:blipFill>
        <p:spPr bwMode="auto">
          <a:xfrm>
            <a:off x="2514600" y="4572000"/>
            <a:ext cx="3810000" cy="228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trips(downLeft)">
                                      <p:cBhvr>
                                        <p:cTn id="30" dur="500"/>
                                        <p:tgtEl>
                                          <p:spTgt spid="11"/>
                                        </p:tgtEl>
                                      </p:cBhvr>
                                    </p:animEffect>
                                  </p:childTnLst>
                                </p:cTn>
                              </p:par>
                              <p:par>
                                <p:cTn id="31" presetID="18" presetClass="entr" presetSubtype="12"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downLeft)">
                                      <p:cBhvr>
                                        <p:cTn id="33" dur="500"/>
                                        <p:tgtEl>
                                          <p:spTgt spid="12"/>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par>
                                <p:cTn id="37" presetID="18" presetClass="entr" presetSubtype="12"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strips(downLeft)">
                                      <p:cBhvr>
                                        <p:cTn id="39" dur="500"/>
                                        <p:tgtEl>
                                          <p:spTgt spid="14"/>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Left)">
                                      <p:cBhvr>
                                        <p:cTn id="45" dur="500"/>
                                        <p:tgtEl>
                                          <p:spTgt spid="16"/>
                                        </p:tgtEl>
                                      </p:cBhvr>
                                    </p:animEffect>
                                  </p:childTnLst>
                                </p:cTn>
                              </p:par>
                              <p:par>
                                <p:cTn id="46" presetID="18" presetClass="entr" presetSubtype="12"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trips(downLeft)">
                                      <p:cBhvr>
                                        <p:cTn id="48" dur="500"/>
                                        <p:tgtEl>
                                          <p:spTgt spid="17"/>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strips(downLeft)">
                                      <p:cBhvr>
                                        <p:cTn id="51" dur="500"/>
                                        <p:tgtEl>
                                          <p:spTgt spid="18"/>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strips(downLeft)">
                                      <p:cBhvr>
                                        <p:cTn id="54" dur="500"/>
                                        <p:tgtEl>
                                          <p:spTgt spid="19"/>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strips(downLeft)">
                                      <p:cBhvr>
                                        <p:cTn id="57" dur="500"/>
                                        <p:tgtEl>
                                          <p:spTgt spid="20"/>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strips(downLeft)">
                                      <p:cBhvr>
                                        <p:cTn id="60" dur="500"/>
                                        <p:tgtEl>
                                          <p:spTgt spid="21"/>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strips(downLeft)">
                                      <p:cBhvr>
                                        <p:cTn id="63" dur="500"/>
                                        <p:tgtEl>
                                          <p:spTgt spid="22"/>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strips(downLeft)">
                                      <p:cBhvr>
                                        <p:cTn id="66" dur="500"/>
                                        <p:tgtEl>
                                          <p:spTgt spid="23"/>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strips(downLeft)">
                                      <p:cBhvr>
                                        <p:cTn id="69" dur="500"/>
                                        <p:tgtEl>
                                          <p:spTgt spid="24"/>
                                        </p:tgtEl>
                                      </p:cBhvr>
                                    </p:animEffect>
                                  </p:childTnLst>
                                </p:cTn>
                              </p:par>
                              <p:par>
                                <p:cTn id="70" presetID="18" presetClass="entr" presetSubtype="12"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strips(downLeft)">
                                      <p:cBhvr>
                                        <p:cTn id="72" dur="500"/>
                                        <p:tgtEl>
                                          <p:spTgt spid="25"/>
                                        </p:tgtEl>
                                      </p:cBhvr>
                                    </p:animEffect>
                                  </p:childTnLst>
                                </p:cTn>
                              </p:par>
                              <p:par>
                                <p:cTn id="73" presetID="18" presetClass="entr" presetSubtype="12"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strips(downLeft)">
                                      <p:cBhvr>
                                        <p:cTn id="75" dur="500"/>
                                        <p:tgtEl>
                                          <p:spTgt spid="27"/>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strips(downLeft)">
                                      <p:cBhvr>
                                        <p:cTn id="78" dur="500"/>
                                        <p:tgtEl>
                                          <p:spTgt spid="28"/>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anim calcmode="lin" valueType="num">
                                      <p:cBhvr>
                                        <p:cTn id="82" dur="500" fill="hold"/>
                                        <p:tgtEl>
                                          <p:spTgt spid="26"/>
                                        </p:tgtEl>
                                        <p:attrNameLst>
                                          <p:attrName>ppt_x</p:attrName>
                                        </p:attrNameLst>
                                      </p:cBhvr>
                                      <p:tavLst>
                                        <p:tav tm="0">
                                          <p:val>
                                            <p:strVal val="#ppt_x"/>
                                          </p:val>
                                        </p:tav>
                                        <p:tav tm="100000">
                                          <p:val>
                                            <p:strVal val="#ppt_x"/>
                                          </p:val>
                                        </p:tav>
                                      </p:tavLst>
                                    </p:anim>
                                    <p:anim calcmode="lin" valueType="num">
                                      <p:cBhvr>
                                        <p:cTn id="8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2770"/>
                                        </p:tgtEl>
                                        <p:attrNameLst>
                                          <p:attrName>style.visibility</p:attrName>
                                        </p:attrNameLst>
                                      </p:cBhvr>
                                      <p:to>
                                        <p:strVal val="visible"/>
                                      </p:to>
                                    </p:set>
                                    <p:animEffect transition="in" filter="fade">
                                      <p:cBhvr>
                                        <p:cTn id="88" dur="1000"/>
                                        <p:tgtEl>
                                          <p:spTgt spid="32770"/>
                                        </p:tgtEl>
                                      </p:cBhvr>
                                    </p:animEffect>
                                    <p:anim calcmode="lin" valueType="num">
                                      <p:cBhvr>
                                        <p:cTn id="89" dur="1000" fill="hold"/>
                                        <p:tgtEl>
                                          <p:spTgt spid="32770"/>
                                        </p:tgtEl>
                                        <p:attrNameLst>
                                          <p:attrName>ppt_x</p:attrName>
                                        </p:attrNameLst>
                                      </p:cBhvr>
                                      <p:tavLst>
                                        <p:tav tm="0">
                                          <p:val>
                                            <p:strVal val="#ppt_x"/>
                                          </p:val>
                                        </p:tav>
                                        <p:tav tm="100000">
                                          <p:val>
                                            <p:strVal val="#ppt_x"/>
                                          </p:val>
                                        </p:tav>
                                      </p:tavLst>
                                    </p:anim>
                                    <p:anim calcmode="lin" valueType="num">
                                      <p:cBhvr>
                                        <p:cTn id="90" dur="1000" fill="hold"/>
                                        <p:tgtEl>
                                          <p:spTgt spid="327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p:bldP spid="9" grpId="0"/>
      <p:bldP spid="10" grpId="0" animBg="1"/>
      <p:bldP spid="11" grpId="0"/>
      <p:bldP spid="13" grpId="0"/>
      <p:bldP spid="15" grpId="0"/>
      <p:bldP spid="16" grpId="0"/>
      <p:bldP spid="18" grpId="0"/>
      <p:bldP spid="19" grpId="0"/>
      <p:bldP spid="20" grpId="0"/>
      <p:bldP spid="21" grpId="0"/>
      <p:bldP spid="22" grpId="0"/>
      <p:bldP spid="23" grpId="0"/>
      <p:bldP spid="24" grpId="0"/>
      <p:bldP spid="26"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5791200" y="457200"/>
            <a:ext cx="3048000" cy="461665"/>
          </a:xfrm>
          <a:prstGeom prst="rect">
            <a:avLst/>
          </a:prstGeom>
          <a:solidFill>
            <a:schemeClr val="accent2">
              <a:lumMod val="40000"/>
              <a:lumOff val="60000"/>
            </a:schemeClr>
          </a:solidFill>
          <a:ln>
            <a:solidFill>
              <a:srgbClr val="FF0000"/>
            </a:solidFill>
          </a:ln>
        </p:spPr>
        <p:txBody>
          <a:bodyPr wrap="square" rtlCol="0">
            <a:spAutoFit/>
          </a:bodyPr>
          <a:lstStyle/>
          <a:p>
            <a:pPr algn="r" rtl="1"/>
            <a:r>
              <a:rPr lang="fa-IR" sz="2400" dirty="0" smtClean="0">
                <a:cs typeface="B Nazanin" pitchFamily="2" charset="-78"/>
              </a:rPr>
              <a:t>ب) برش در پین </a:t>
            </a:r>
            <a:r>
              <a:rPr lang="en-US" sz="2400" dirty="0" smtClean="0">
                <a:cs typeface="B Nazanin" pitchFamily="2" charset="-78"/>
              </a:rPr>
              <a:t>C</a:t>
            </a:r>
            <a:endParaRPr lang="en-US" sz="2400" dirty="0">
              <a:cs typeface="B Nazanin" pitchFamily="2" charset="-78"/>
            </a:endParaRPr>
          </a:p>
        </p:txBody>
      </p:sp>
      <p:pic>
        <p:nvPicPr>
          <p:cNvPr id="5" name="Picture 2"/>
          <p:cNvPicPr>
            <a:picLocks noChangeAspect="1" noChangeArrowheads="1"/>
          </p:cNvPicPr>
          <p:nvPr/>
        </p:nvPicPr>
        <p:blipFill>
          <a:blip r:embed="rId3"/>
          <a:srcRect/>
          <a:stretch>
            <a:fillRect/>
          </a:stretch>
        </p:blipFill>
        <p:spPr bwMode="auto">
          <a:xfrm>
            <a:off x="2209800" y="1219200"/>
            <a:ext cx="332014" cy="309880"/>
          </a:xfrm>
          <a:prstGeom prst="rect">
            <a:avLst/>
          </a:prstGeom>
          <a:noFill/>
          <a:ln w="9525">
            <a:noFill/>
            <a:miter lim="800000"/>
            <a:headEnd/>
            <a:tailEnd/>
          </a:ln>
          <a:effectLst/>
        </p:spPr>
      </p:pic>
      <p:sp>
        <p:nvSpPr>
          <p:cNvPr id="6" name="TextBox 5"/>
          <p:cNvSpPr txBox="1"/>
          <p:nvPr/>
        </p:nvSpPr>
        <p:spPr>
          <a:xfrm>
            <a:off x="2362200" y="1371600"/>
            <a:ext cx="457200" cy="369332"/>
          </a:xfrm>
          <a:prstGeom prst="rect">
            <a:avLst/>
          </a:prstGeom>
          <a:noFill/>
        </p:spPr>
        <p:txBody>
          <a:bodyPr wrap="square" rtlCol="0">
            <a:spAutoFit/>
          </a:bodyPr>
          <a:lstStyle/>
          <a:p>
            <a:r>
              <a:rPr lang="en-US" dirty="0" smtClean="0"/>
              <a:t>all</a:t>
            </a:r>
            <a:endParaRPr lang="en-US" dirty="0"/>
          </a:p>
        </p:txBody>
      </p:sp>
      <p:sp>
        <p:nvSpPr>
          <p:cNvPr id="7" name="TextBox 6"/>
          <p:cNvSpPr txBox="1"/>
          <p:nvPr/>
        </p:nvSpPr>
        <p:spPr>
          <a:xfrm>
            <a:off x="2667000" y="1295400"/>
            <a:ext cx="381000" cy="369332"/>
          </a:xfrm>
          <a:prstGeom prst="rect">
            <a:avLst/>
          </a:prstGeom>
          <a:noFill/>
        </p:spPr>
        <p:txBody>
          <a:bodyPr wrap="square" rtlCol="0">
            <a:spAutoFit/>
          </a:bodyPr>
          <a:lstStyle/>
          <a:p>
            <a:r>
              <a:rPr lang="en-US" dirty="0" smtClean="0"/>
              <a:t>=</a:t>
            </a:r>
            <a:endParaRPr lang="en-US" dirty="0"/>
          </a:p>
        </p:txBody>
      </p:sp>
      <p:pic>
        <p:nvPicPr>
          <p:cNvPr id="8" name="Picture 3"/>
          <p:cNvPicPr>
            <a:picLocks noChangeAspect="1" noChangeArrowheads="1"/>
          </p:cNvPicPr>
          <p:nvPr/>
        </p:nvPicPr>
        <p:blipFill>
          <a:blip r:embed="rId4"/>
          <a:srcRect/>
          <a:stretch>
            <a:fillRect/>
          </a:stretch>
        </p:blipFill>
        <p:spPr bwMode="auto">
          <a:xfrm>
            <a:off x="2895600" y="1295400"/>
            <a:ext cx="1295400" cy="39624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a:stretch>
            <a:fillRect/>
          </a:stretch>
        </p:blipFill>
        <p:spPr bwMode="auto">
          <a:xfrm>
            <a:off x="3124200" y="838200"/>
            <a:ext cx="332014" cy="309880"/>
          </a:xfrm>
          <a:prstGeom prst="rect">
            <a:avLst/>
          </a:prstGeom>
          <a:noFill/>
          <a:ln w="9525">
            <a:noFill/>
            <a:miter lim="800000"/>
            <a:headEnd/>
            <a:tailEnd/>
          </a:ln>
          <a:effectLst/>
        </p:spPr>
      </p:pic>
      <p:sp>
        <p:nvSpPr>
          <p:cNvPr id="10" name="TextBox 9"/>
          <p:cNvSpPr txBox="1"/>
          <p:nvPr/>
        </p:nvSpPr>
        <p:spPr>
          <a:xfrm>
            <a:off x="3276600" y="990600"/>
            <a:ext cx="457200" cy="369332"/>
          </a:xfrm>
          <a:prstGeom prst="rect">
            <a:avLst/>
          </a:prstGeom>
          <a:noFill/>
        </p:spPr>
        <p:txBody>
          <a:bodyPr wrap="square" rtlCol="0">
            <a:spAutoFit/>
          </a:bodyPr>
          <a:lstStyle/>
          <a:p>
            <a:r>
              <a:rPr lang="en-US" dirty="0" smtClean="0"/>
              <a:t>u</a:t>
            </a:r>
            <a:endParaRPr lang="en-US" dirty="0"/>
          </a:p>
        </p:txBody>
      </p:sp>
      <p:sp>
        <p:nvSpPr>
          <p:cNvPr id="11" name="TextBox 10"/>
          <p:cNvSpPr txBox="1"/>
          <p:nvPr/>
        </p:nvSpPr>
        <p:spPr>
          <a:xfrm>
            <a:off x="2971800" y="1676400"/>
            <a:ext cx="10668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F.S</a:t>
            </a:r>
            <a:endParaRPr lang="en-US" dirty="0">
              <a:latin typeface="Times New Roman" pitchFamily="18" charset="0"/>
              <a:cs typeface="Times New Roman" pitchFamily="18" charset="0"/>
            </a:endParaRPr>
          </a:p>
        </p:txBody>
      </p:sp>
      <p:sp>
        <p:nvSpPr>
          <p:cNvPr id="12" name="TextBox 11"/>
          <p:cNvSpPr txBox="1"/>
          <p:nvPr/>
        </p:nvSpPr>
        <p:spPr>
          <a:xfrm>
            <a:off x="4343400" y="1295400"/>
            <a:ext cx="304800" cy="369332"/>
          </a:xfrm>
          <a:prstGeom prst="rect">
            <a:avLst/>
          </a:prstGeom>
          <a:noFill/>
        </p:spPr>
        <p:txBody>
          <a:bodyPr wrap="square" rtlCol="0">
            <a:spAutoFit/>
          </a:bodyPr>
          <a:lstStyle/>
          <a:p>
            <a:r>
              <a:rPr lang="en-US" dirty="0" smtClean="0"/>
              <a:t>=</a:t>
            </a:r>
            <a:endParaRPr lang="en-US" dirty="0"/>
          </a:p>
        </p:txBody>
      </p:sp>
      <p:sp>
        <p:nvSpPr>
          <p:cNvPr id="13" name="TextBox 12"/>
          <p:cNvSpPr txBox="1"/>
          <p:nvPr/>
        </p:nvSpPr>
        <p:spPr>
          <a:xfrm>
            <a:off x="4876800" y="914400"/>
            <a:ext cx="1219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350 </a:t>
            </a:r>
            <a:r>
              <a:rPr lang="en-US" dirty="0" err="1" smtClean="0">
                <a:latin typeface="Times New Roman" pitchFamily="18" charset="0"/>
                <a:cs typeface="Times New Roman" pitchFamily="18" charset="0"/>
              </a:rPr>
              <a:t>MPa</a:t>
            </a:r>
            <a:endParaRPr lang="en-US" dirty="0">
              <a:latin typeface="Times New Roman" pitchFamily="18" charset="0"/>
              <a:cs typeface="Times New Roman" pitchFamily="18" charset="0"/>
            </a:endParaRPr>
          </a:p>
        </p:txBody>
      </p:sp>
      <p:pic>
        <p:nvPicPr>
          <p:cNvPr id="14" name="Picture 3"/>
          <p:cNvPicPr>
            <a:picLocks noChangeAspect="1" noChangeArrowheads="1"/>
          </p:cNvPicPr>
          <p:nvPr/>
        </p:nvPicPr>
        <p:blipFill>
          <a:blip r:embed="rId4"/>
          <a:srcRect/>
          <a:stretch>
            <a:fillRect/>
          </a:stretch>
        </p:blipFill>
        <p:spPr bwMode="auto">
          <a:xfrm>
            <a:off x="4800600" y="1219200"/>
            <a:ext cx="1295400" cy="396240"/>
          </a:xfrm>
          <a:prstGeom prst="rect">
            <a:avLst/>
          </a:prstGeom>
          <a:noFill/>
          <a:ln w="9525">
            <a:noFill/>
            <a:miter lim="800000"/>
            <a:headEnd/>
            <a:tailEnd/>
          </a:ln>
          <a:effectLst/>
        </p:spPr>
      </p:pic>
      <p:sp>
        <p:nvSpPr>
          <p:cNvPr id="15" name="TextBox 14"/>
          <p:cNvSpPr txBox="1"/>
          <p:nvPr/>
        </p:nvSpPr>
        <p:spPr>
          <a:xfrm>
            <a:off x="5029200" y="1524000"/>
            <a:ext cx="838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3.3</a:t>
            </a:r>
            <a:endParaRPr lang="en-US" dirty="0">
              <a:latin typeface="Times New Roman" pitchFamily="18" charset="0"/>
              <a:cs typeface="Times New Roman" pitchFamily="18" charset="0"/>
            </a:endParaRPr>
          </a:p>
        </p:txBody>
      </p:sp>
      <p:sp>
        <p:nvSpPr>
          <p:cNvPr id="16" name="TextBox 15"/>
          <p:cNvSpPr txBox="1"/>
          <p:nvPr/>
        </p:nvSpPr>
        <p:spPr>
          <a:xfrm>
            <a:off x="6248400" y="1219200"/>
            <a:ext cx="1752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106.1 </a:t>
            </a:r>
            <a:r>
              <a:rPr lang="en-US" dirty="0" err="1" smtClean="0">
                <a:latin typeface="Times New Roman" pitchFamily="18" charset="0"/>
                <a:cs typeface="Times New Roman" pitchFamily="18" charset="0"/>
              </a:rPr>
              <a:t>MPa</a:t>
            </a:r>
            <a:endParaRPr lang="en-US" dirty="0">
              <a:latin typeface="Times New Roman" pitchFamily="18" charset="0"/>
              <a:cs typeface="Times New Roman" pitchFamily="18" charset="0"/>
            </a:endParaRPr>
          </a:p>
        </p:txBody>
      </p:sp>
      <p:sp>
        <p:nvSpPr>
          <p:cNvPr id="17" name="TextBox 16"/>
          <p:cNvSpPr txBox="1"/>
          <p:nvPr/>
        </p:nvSpPr>
        <p:spPr>
          <a:xfrm>
            <a:off x="4495800" y="2209800"/>
            <a:ext cx="4419600" cy="461665"/>
          </a:xfrm>
          <a:prstGeom prst="rect">
            <a:avLst/>
          </a:prstGeom>
          <a:solidFill>
            <a:schemeClr val="accent2">
              <a:lumMod val="40000"/>
              <a:lumOff val="60000"/>
            </a:schemeClr>
          </a:solidFill>
          <a:ln>
            <a:solidFill>
              <a:srgbClr val="FF0000"/>
            </a:solidFill>
          </a:ln>
        </p:spPr>
        <p:txBody>
          <a:bodyPr wrap="square" rtlCol="0">
            <a:spAutoFit/>
          </a:bodyPr>
          <a:lstStyle/>
          <a:p>
            <a:pPr algn="r" rtl="1"/>
            <a:r>
              <a:rPr lang="fa-IR" sz="2400" dirty="0" smtClean="0">
                <a:cs typeface="B Nazanin" pitchFamily="2" charset="-78"/>
              </a:rPr>
              <a:t>چون پین برش مضاعف دارد می نویسیم:</a:t>
            </a:r>
            <a:endParaRPr lang="en-US" sz="2400" dirty="0">
              <a:cs typeface="B Nazanin" pitchFamily="2" charset="-78"/>
            </a:endParaRPr>
          </a:p>
        </p:txBody>
      </p:sp>
      <p:sp>
        <p:nvSpPr>
          <p:cNvPr id="18" name="TextBox 17"/>
          <p:cNvSpPr txBox="1"/>
          <p:nvPr/>
        </p:nvSpPr>
        <p:spPr>
          <a:xfrm>
            <a:off x="304800" y="2819400"/>
            <a:ext cx="457200" cy="369332"/>
          </a:xfrm>
          <a:prstGeom prst="rect">
            <a:avLst/>
          </a:prstGeom>
          <a:noFill/>
        </p:spPr>
        <p:txBody>
          <a:bodyPr wrap="square" rtlCol="0">
            <a:spAutoFit/>
          </a:bodyPr>
          <a:lstStyle/>
          <a:p>
            <a:r>
              <a:rPr lang="en-US" dirty="0" smtClean="0"/>
              <a:t>A</a:t>
            </a:r>
            <a:endParaRPr lang="en-US" dirty="0"/>
          </a:p>
        </p:txBody>
      </p:sp>
      <p:sp>
        <p:nvSpPr>
          <p:cNvPr id="19" name="TextBox 18"/>
          <p:cNvSpPr txBox="1"/>
          <p:nvPr/>
        </p:nvSpPr>
        <p:spPr>
          <a:xfrm>
            <a:off x="381000" y="3048000"/>
            <a:ext cx="609600" cy="369332"/>
          </a:xfrm>
          <a:prstGeom prst="rect">
            <a:avLst/>
          </a:prstGeom>
          <a:noFill/>
        </p:spPr>
        <p:txBody>
          <a:bodyPr wrap="square" rtlCol="0">
            <a:spAutoFit/>
          </a:bodyPr>
          <a:lstStyle/>
          <a:p>
            <a:r>
              <a:rPr lang="en-US" dirty="0" err="1" smtClean="0"/>
              <a:t>req</a:t>
            </a:r>
            <a:endParaRPr lang="en-US" dirty="0"/>
          </a:p>
        </p:txBody>
      </p:sp>
      <p:sp>
        <p:nvSpPr>
          <p:cNvPr id="20" name="TextBox 19"/>
          <p:cNvSpPr txBox="1"/>
          <p:nvPr/>
        </p:nvSpPr>
        <p:spPr>
          <a:xfrm>
            <a:off x="685800" y="2819400"/>
            <a:ext cx="533400" cy="369332"/>
          </a:xfrm>
          <a:prstGeom prst="rect">
            <a:avLst/>
          </a:prstGeom>
          <a:noFill/>
        </p:spPr>
        <p:txBody>
          <a:bodyPr wrap="square" rtlCol="0">
            <a:spAutoFit/>
          </a:bodyPr>
          <a:lstStyle/>
          <a:p>
            <a:r>
              <a:rPr lang="en-US" dirty="0" smtClean="0"/>
              <a:t>=</a:t>
            </a:r>
            <a:endParaRPr lang="en-US" dirty="0"/>
          </a:p>
        </p:txBody>
      </p:sp>
      <p:pic>
        <p:nvPicPr>
          <p:cNvPr id="21" name="Picture 3"/>
          <p:cNvPicPr>
            <a:picLocks noChangeAspect="1" noChangeArrowheads="1"/>
          </p:cNvPicPr>
          <p:nvPr/>
        </p:nvPicPr>
        <p:blipFill>
          <a:blip r:embed="rId4"/>
          <a:srcRect/>
          <a:stretch>
            <a:fillRect/>
          </a:stretch>
        </p:blipFill>
        <p:spPr bwMode="auto">
          <a:xfrm>
            <a:off x="1066800" y="2819400"/>
            <a:ext cx="1295400" cy="396240"/>
          </a:xfrm>
          <a:prstGeom prst="rect">
            <a:avLst/>
          </a:prstGeom>
          <a:noFill/>
          <a:ln w="9525">
            <a:noFill/>
            <a:miter lim="800000"/>
            <a:headEnd/>
            <a:tailEnd/>
          </a:ln>
          <a:effectLst/>
        </p:spPr>
      </p:pic>
      <p:sp>
        <p:nvSpPr>
          <p:cNvPr id="22" name="TextBox 21"/>
          <p:cNvSpPr txBox="1"/>
          <p:nvPr/>
        </p:nvSpPr>
        <p:spPr>
          <a:xfrm>
            <a:off x="1295400" y="2514600"/>
            <a:ext cx="1066800" cy="369332"/>
          </a:xfrm>
          <a:prstGeom prst="rect">
            <a:avLst/>
          </a:prstGeom>
          <a:noFill/>
        </p:spPr>
        <p:txBody>
          <a:bodyPr wrap="square" rtlCol="0">
            <a:spAutoFit/>
          </a:bodyPr>
          <a:lstStyle/>
          <a:p>
            <a:pPr algn="ctr"/>
            <a:r>
              <a:rPr lang="en-US" dirty="0" smtClean="0"/>
              <a:t>C/2</a:t>
            </a:r>
            <a:endParaRPr lang="en-US" dirty="0"/>
          </a:p>
        </p:txBody>
      </p:sp>
      <p:pic>
        <p:nvPicPr>
          <p:cNvPr id="24" name="Picture 2"/>
          <p:cNvPicPr>
            <a:picLocks noChangeAspect="1" noChangeArrowheads="1"/>
          </p:cNvPicPr>
          <p:nvPr/>
        </p:nvPicPr>
        <p:blipFill>
          <a:blip r:embed="rId3"/>
          <a:srcRect/>
          <a:stretch>
            <a:fillRect/>
          </a:stretch>
        </p:blipFill>
        <p:spPr bwMode="auto">
          <a:xfrm>
            <a:off x="1447800" y="3048000"/>
            <a:ext cx="332014" cy="309880"/>
          </a:xfrm>
          <a:prstGeom prst="rect">
            <a:avLst/>
          </a:prstGeom>
          <a:noFill/>
          <a:ln w="9525">
            <a:noFill/>
            <a:miter lim="800000"/>
            <a:headEnd/>
            <a:tailEnd/>
          </a:ln>
          <a:effectLst/>
        </p:spPr>
      </p:pic>
      <p:sp>
        <p:nvSpPr>
          <p:cNvPr id="25" name="TextBox 24"/>
          <p:cNvSpPr txBox="1"/>
          <p:nvPr/>
        </p:nvSpPr>
        <p:spPr>
          <a:xfrm>
            <a:off x="1600200" y="3200400"/>
            <a:ext cx="457200" cy="369332"/>
          </a:xfrm>
          <a:prstGeom prst="rect">
            <a:avLst/>
          </a:prstGeom>
          <a:noFill/>
        </p:spPr>
        <p:txBody>
          <a:bodyPr wrap="square" rtlCol="0">
            <a:spAutoFit/>
          </a:bodyPr>
          <a:lstStyle/>
          <a:p>
            <a:r>
              <a:rPr lang="en-US" dirty="0" smtClean="0"/>
              <a:t>all</a:t>
            </a:r>
            <a:endParaRPr lang="en-US" dirty="0"/>
          </a:p>
        </p:txBody>
      </p:sp>
      <p:sp>
        <p:nvSpPr>
          <p:cNvPr id="26" name="TextBox 25"/>
          <p:cNvSpPr txBox="1"/>
          <p:nvPr/>
        </p:nvSpPr>
        <p:spPr>
          <a:xfrm>
            <a:off x="2514600" y="2895600"/>
            <a:ext cx="381000" cy="369332"/>
          </a:xfrm>
          <a:prstGeom prst="rect">
            <a:avLst/>
          </a:prstGeom>
          <a:noFill/>
        </p:spPr>
        <p:txBody>
          <a:bodyPr wrap="square" rtlCol="0">
            <a:spAutoFit/>
          </a:bodyPr>
          <a:lstStyle/>
          <a:p>
            <a:r>
              <a:rPr lang="en-US" dirty="0" smtClean="0"/>
              <a:t>=</a:t>
            </a:r>
            <a:endParaRPr lang="en-US" dirty="0"/>
          </a:p>
        </p:txBody>
      </p:sp>
      <p:sp>
        <p:nvSpPr>
          <p:cNvPr id="27" name="TextBox 26"/>
          <p:cNvSpPr txBox="1"/>
          <p:nvPr/>
        </p:nvSpPr>
        <p:spPr>
          <a:xfrm>
            <a:off x="2895600" y="2590800"/>
            <a:ext cx="1219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76.3 /2</a:t>
            </a:r>
            <a:endParaRPr lang="en-US" dirty="0">
              <a:latin typeface="Times New Roman" pitchFamily="18" charset="0"/>
              <a:cs typeface="Times New Roman" pitchFamily="18" charset="0"/>
            </a:endParaRPr>
          </a:p>
        </p:txBody>
      </p:sp>
      <p:pic>
        <p:nvPicPr>
          <p:cNvPr id="28" name="Picture 3"/>
          <p:cNvPicPr>
            <a:picLocks noChangeAspect="1" noChangeArrowheads="1"/>
          </p:cNvPicPr>
          <p:nvPr/>
        </p:nvPicPr>
        <p:blipFill>
          <a:blip r:embed="rId4"/>
          <a:srcRect/>
          <a:stretch>
            <a:fillRect/>
          </a:stretch>
        </p:blipFill>
        <p:spPr bwMode="auto">
          <a:xfrm>
            <a:off x="2819400" y="2895600"/>
            <a:ext cx="1295400" cy="396240"/>
          </a:xfrm>
          <a:prstGeom prst="rect">
            <a:avLst/>
          </a:prstGeom>
          <a:noFill/>
          <a:ln w="9525">
            <a:noFill/>
            <a:miter lim="800000"/>
            <a:headEnd/>
            <a:tailEnd/>
          </a:ln>
          <a:effectLst/>
        </p:spPr>
      </p:pic>
      <p:sp>
        <p:nvSpPr>
          <p:cNvPr id="29" name="TextBox 28"/>
          <p:cNvSpPr txBox="1"/>
          <p:nvPr/>
        </p:nvSpPr>
        <p:spPr>
          <a:xfrm>
            <a:off x="3048000" y="3200400"/>
            <a:ext cx="838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106.1</a:t>
            </a:r>
            <a:endParaRPr lang="en-US" dirty="0">
              <a:latin typeface="Times New Roman" pitchFamily="18" charset="0"/>
              <a:cs typeface="Times New Roman" pitchFamily="18" charset="0"/>
            </a:endParaRPr>
          </a:p>
        </p:txBody>
      </p:sp>
      <p:sp>
        <p:nvSpPr>
          <p:cNvPr id="30" name="TextBox 29"/>
          <p:cNvSpPr txBox="1"/>
          <p:nvPr/>
        </p:nvSpPr>
        <p:spPr>
          <a:xfrm>
            <a:off x="4267200" y="2895600"/>
            <a:ext cx="1371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360 mm</a:t>
            </a:r>
            <a:r>
              <a:rPr lang="en-US" baseline="30000" dirty="0" smtClean="0">
                <a:latin typeface="Times New Roman" pitchFamily="18" charset="0"/>
                <a:cs typeface="Times New Roman" pitchFamily="18" charset="0"/>
              </a:rPr>
              <a:t>2</a:t>
            </a:r>
            <a:endParaRPr lang="en-US" baseline="30000" dirty="0">
              <a:latin typeface="Times New Roman" pitchFamily="18" charset="0"/>
              <a:cs typeface="Times New Roman" pitchFamily="18" charset="0"/>
            </a:endParaRPr>
          </a:p>
        </p:txBody>
      </p:sp>
      <p:sp>
        <p:nvSpPr>
          <p:cNvPr id="31" name="TextBox 30"/>
          <p:cNvSpPr txBox="1"/>
          <p:nvPr/>
        </p:nvSpPr>
        <p:spPr>
          <a:xfrm>
            <a:off x="381000" y="4038600"/>
            <a:ext cx="457200" cy="369332"/>
          </a:xfrm>
          <a:prstGeom prst="rect">
            <a:avLst/>
          </a:prstGeom>
          <a:noFill/>
        </p:spPr>
        <p:txBody>
          <a:bodyPr wrap="square" rtlCol="0">
            <a:spAutoFit/>
          </a:bodyPr>
          <a:lstStyle/>
          <a:p>
            <a:r>
              <a:rPr lang="en-US" dirty="0" smtClean="0"/>
              <a:t>A</a:t>
            </a:r>
            <a:endParaRPr lang="en-US" dirty="0"/>
          </a:p>
        </p:txBody>
      </p:sp>
      <p:sp>
        <p:nvSpPr>
          <p:cNvPr id="32" name="TextBox 31"/>
          <p:cNvSpPr txBox="1"/>
          <p:nvPr/>
        </p:nvSpPr>
        <p:spPr>
          <a:xfrm>
            <a:off x="457200" y="4267200"/>
            <a:ext cx="609600" cy="369332"/>
          </a:xfrm>
          <a:prstGeom prst="rect">
            <a:avLst/>
          </a:prstGeom>
          <a:noFill/>
        </p:spPr>
        <p:txBody>
          <a:bodyPr wrap="square" rtlCol="0">
            <a:spAutoFit/>
          </a:bodyPr>
          <a:lstStyle/>
          <a:p>
            <a:r>
              <a:rPr lang="en-US" dirty="0" err="1" smtClean="0"/>
              <a:t>req</a:t>
            </a:r>
            <a:endParaRPr lang="en-US" dirty="0"/>
          </a:p>
        </p:txBody>
      </p:sp>
      <p:sp>
        <p:nvSpPr>
          <p:cNvPr id="33" name="TextBox 32"/>
          <p:cNvSpPr txBox="1"/>
          <p:nvPr/>
        </p:nvSpPr>
        <p:spPr>
          <a:xfrm>
            <a:off x="685800" y="4114800"/>
            <a:ext cx="304800" cy="369332"/>
          </a:xfrm>
          <a:prstGeom prst="rect">
            <a:avLst/>
          </a:prstGeom>
          <a:noFill/>
        </p:spPr>
        <p:txBody>
          <a:bodyPr wrap="square" rtlCol="0">
            <a:spAutoFit/>
          </a:bodyPr>
          <a:lstStyle/>
          <a:p>
            <a:r>
              <a:rPr lang="en-US" dirty="0" smtClean="0"/>
              <a:t>=</a:t>
            </a:r>
            <a:endParaRPr lang="en-US" dirty="0"/>
          </a:p>
        </p:txBody>
      </p:sp>
      <p:sp>
        <p:nvSpPr>
          <p:cNvPr id="34" name="Rectangle 33"/>
          <p:cNvSpPr/>
          <p:nvPr/>
        </p:nvSpPr>
        <p:spPr>
          <a:xfrm>
            <a:off x="1219200" y="3886200"/>
            <a:ext cx="312906" cy="369332"/>
          </a:xfrm>
          <a:prstGeom prst="rect">
            <a:avLst/>
          </a:prstGeom>
        </p:spPr>
        <p:txBody>
          <a:bodyPr wrap="none">
            <a:spAutoFit/>
          </a:bodyPr>
          <a:lstStyle/>
          <a:p>
            <a:r>
              <a:rPr lang="el-GR" dirty="0" smtClean="0"/>
              <a:t>π</a:t>
            </a:r>
            <a:endParaRPr lang="en-US" dirty="0"/>
          </a:p>
        </p:txBody>
      </p:sp>
      <p:pic>
        <p:nvPicPr>
          <p:cNvPr id="35" name="Picture 3"/>
          <p:cNvPicPr>
            <a:picLocks noChangeAspect="1" noChangeArrowheads="1"/>
          </p:cNvPicPr>
          <p:nvPr/>
        </p:nvPicPr>
        <p:blipFill>
          <a:blip r:embed="rId4"/>
          <a:srcRect/>
          <a:stretch>
            <a:fillRect/>
          </a:stretch>
        </p:blipFill>
        <p:spPr bwMode="auto">
          <a:xfrm>
            <a:off x="990600" y="4191000"/>
            <a:ext cx="914400" cy="396240"/>
          </a:xfrm>
          <a:prstGeom prst="rect">
            <a:avLst/>
          </a:prstGeom>
          <a:noFill/>
          <a:ln w="9525">
            <a:noFill/>
            <a:miter lim="800000"/>
            <a:headEnd/>
            <a:tailEnd/>
          </a:ln>
          <a:effectLst/>
        </p:spPr>
      </p:pic>
      <p:sp>
        <p:nvSpPr>
          <p:cNvPr id="36" name="TextBox 35"/>
          <p:cNvSpPr txBox="1"/>
          <p:nvPr/>
        </p:nvSpPr>
        <p:spPr>
          <a:xfrm>
            <a:off x="1143000" y="4419600"/>
            <a:ext cx="609600" cy="369332"/>
          </a:xfrm>
          <a:prstGeom prst="rect">
            <a:avLst/>
          </a:prstGeom>
          <a:noFill/>
        </p:spPr>
        <p:txBody>
          <a:bodyPr wrap="square" rtlCol="0">
            <a:spAutoFit/>
          </a:bodyPr>
          <a:lstStyle/>
          <a:p>
            <a:pPr algn="ctr"/>
            <a:r>
              <a:rPr lang="en-US" dirty="0" smtClean="0"/>
              <a:t>4</a:t>
            </a:r>
            <a:endParaRPr lang="en-US" dirty="0"/>
          </a:p>
        </p:txBody>
      </p:sp>
      <p:sp>
        <p:nvSpPr>
          <p:cNvPr id="37" name="TextBox 36"/>
          <p:cNvSpPr txBox="1"/>
          <p:nvPr/>
        </p:nvSpPr>
        <p:spPr>
          <a:xfrm>
            <a:off x="1981200" y="4114800"/>
            <a:ext cx="838200" cy="369332"/>
          </a:xfrm>
          <a:prstGeom prst="rect">
            <a:avLst/>
          </a:prstGeom>
          <a:noFill/>
        </p:spPr>
        <p:txBody>
          <a:bodyPr wrap="square" rtlCol="0">
            <a:spAutoFit/>
          </a:bodyPr>
          <a:lstStyle/>
          <a:p>
            <a:r>
              <a:rPr lang="en-US" dirty="0" smtClean="0"/>
              <a:t>d</a:t>
            </a:r>
            <a:r>
              <a:rPr lang="en-US" baseline="30000" dirty="0" smtClean="0"/>
              <a:t>2</a:t>
            </a:r>
            <a:r>
              <a:rPr lang="en-US" baseline="-25000" dirty="0" smtClean="0"/>
              <a:t>c</a:t>
            </a:r>
            <a:endParaRPr lang="en-US" baseline="-25000" dirty="0"/>
          </a:p>
        </p:txBody>
      </p:sp>
      <p:sp>
        <p:nvSpPr>
          <p:cNvPr id="39" name="TextBox 38"/>
          <p:cNvSpPr txBox="1"/>
          <p:nvPr/>
        </p:nvSpPr>
        <p:spPr>
          <a:xfrm>
            <a:off x="2819400" y="4191000"/>
            <a:ext cx="1447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d</a:t>
            </a:r>
            <a:r>
              <a:rPr lang="en-US"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22 mm </a:t>
            </a:r>
            <a:endParaRPr lang="en-US" dirty="0">
              <a:latin typeface="Times New Roman" pitchFamily="18" charset="0"/>
              <a:cs typeface="Times New Roman" pitchFamily="18" charset="0"/>
            </a:endParaRPr>
          </a:p>
        </p:txBody>
      </p:sp>
      <p:sp>
        <p:nvSpPr>
          <p:cNvPr id="40" name="TextBox 39"/>
          <p:cNvSpPr txBox="1"/>
          <p:nvPr/>
        </p:nvSpPr>
        <p:spPr>
          <a:xfrm>
            <a:off x="0" y="4724400"/>
            <a:ext cx="8991600" cy="707886"/>
          </a:xfrm>
          <a:prstGeom prst="rect">
            <a:avLst/>
          </a:prstGeom>
          <a:solidFill>
            <a:schemeClr val="accent2">
              <a:lumMod val="40000"/>
              <a:lumOff val="60000"/>
            </a:schemeClr>
          </a:solidFill>
          <a:ln>
            <a:solidFill>
              <a:srgbClr val="FF0000"/>
            </a:solidFill>
          </a:ln>
        </p:spPr>
        <p:txBody>
          <a:bodyPr wrap="square" rtlCol="0">
            <a:spAutoFit/>
          </a:bodyPr>
          <a:lstStyle/>
          <a:p>
            <a:pPr algn="r" rtl="1"/>
            <a:r>
              <a:rPr lang="fa-IR" sz="2000" dirty="0" smtClean="0">
                <a:cs typeface="B Nazanin" pitchFamily="2" charset="-78"/>
              </a:rPr>
              <a:t>ج) تکیه گاه </a:t>
            </a:r>
            <a:r>
              <a:rPr lang="en-US" sz="2000" dirty="0" smtClean="0">
                <a:cs typeface="B Nazanin" pitchFamily="2" charset="-78"/>
              </a:rPr>
              <a:t>C</a:t>
            </a:r>
            <a:r>
              <a:rPr lang="fa-IR" sz="2000" dirty="0" smtClean="0">
                <a:cs typeface="B Nazanin" pitchFamily="2" charset="-78"/>
              </a:rPr>
              <a:t>: با بکار بردن </a:t>
            </a:r>
            <a:r>
              <a:rPr lang="en-US" sz="2000" dirty="0" smtClean="0">
                <a:cs typeface="B Nazanin" pitchFamily="2" charset="-78"/>
              </a:rPr>
              <a:t>d= 22mm</a:t>
            </a:r>
            <a:r>
              <a:rPr lang="fa-IR" sz="2000" dirty="0" smtClean="0">
                <a:cs typeface="B Nazanin" pitchFamily="2" charset="-78"/>
              </a:rPr>
              <a:t> مقدار نامی سطح تکیه گاهی هر دیوارکوب برابر </a:t>
            </a:r>
            <a:r>
              <a:rPr lang="en-US" sz="2000" dirty="0" smtClean="0">
                <a:cs typeface="B Nazanin" pitchFamily="2" charset="-78"/>
              </a:rPr>
              <a:t>t</a:t>
            </a:r>
            <a:r>
              <a:rPr lang="fa-IR" sz="2000" dirty="0" smtClean="0">
                <a:cs typeface="B Nazanin" pitchFamily="2" charset="-78"/>
              </a:rPr>
              <a:t>22 است. چون نیرویی که به هر دیوارکوب وارد می شود برابر </a:t>
            </a:r>
            <a:r>
              <a:rPr lang="en-US" sz="2000" dirty="0" smtClean="0">
                <a:cs typeface="B Nazanin" pitchFamily="2" charset="-78"/>
              </a:rPr>
              <a:t>c/2</a:t>
            </a:r>
            <a:r>
              <a:rPr lang="fa-IR" sz="2000" dirty="0" smtClean="0">
                <a:cs typeface="B Nazanin" pitchFamily="2" charset="-78"/>
              </a:rPr>
              <a:t> است و تنش تکیه گاهی مجاز 300 مگاپاسکال است داریم:  </a:t>
            </a:r>
            <a:endParaRPr lang="en-US" sz="2000" dirty="0">
              <a:cs typeface="B Nazanin" pitchFamily="2" charset="-78"/>
            </a:endParaRPr>
          </a:p>
        </p:txBody>
      </p:sp>
      <p:sp>
        <p:nvSpPr>
          <p:cNvPr id="42" name="TextBox 41"/>
          <p:cNvSpPr txBox="1"/>
          <p:nvPr/>
        </p:nvSpPr>
        <p:spPr>
          <a:xfrm>
            <a:off x="381000" y="5715000"/>
            <a:ext cx="457200" cy="369332"/>
          </a:xfrm>
          <a:prstGeom prst="rect">
            <a:avLst/>
          </a:prstGeom>
          <a:noFill/>
        </p:spPr>
        <p:txBody>
          <a:bodyPr wrap="square" rtlCol="0">
            <a:spAutoFit/>
          </a:bodyPr>
          <a:lstStyle/>
          <a:p>
            <a:r>
              <a:rPr lang="en-US" dirty="0" smtClean="0"/>
              <a:t>A</a:t>
            </a:r>
            <a:endParaRPr lang="en-US" dirty="0"/>
          </a:p>
        </p:txBody>
      </p:sp>
      <p:sp>
        <p:nvSpPr>
          <p:cNvPr id="43" name="TextBox 42"/>
          <p:cNvSpPr txBox="1"/>
          <p:nvPr/>
        </p:nvSpPr>
        <p:spPr>
          <a:xfrm>
            <a:off x="457200" y="5943600"/>
            <a:ext cx="609600" cy="369332"/>
          </a:xfrm>
          <a:prstGeom prst="rect">
            <a:avLst/>
          </a:prstGeom>
          <a:noFill/>
        </p:spPr>
        <p:txBody>
          <a:bodyPr wrap="square" rtlCol="0">
            <a:spAutoFit/>
          </a:bodyPr>
          <a:lstStyle/>
          <a:p>
            <a:r>
              <a:rPr lang="en-US" dirty="0" err="1" smtClean="0"/>
              <a:t>req</a:t>
            </a:r>
            <a:endParaRPr lang="en-US" dirty="0"/>
          </a:p>
        </p:txBody>
      </p:sp>
      <p:pic>
        <p:nvPicPr>
          <p:cNvPr id="44" name="Picture 3"/>
          <p:cNvPicPr>
            <a:picLocks noChangeAspect="1" noChangeArrowheads="1"/>
          </p:cNvPicPr>
          <p:nvPr/>
        </p:nvPicPr>
        <p:blipFill>
          <a:blip r:embed="rId4"/>
          <a:srcRect/>
          <a:stretch>
            <a:fillRect/>
          </a:stretch>
        </p:blipFill>
        <p:spPr bwMode="auto">
          <a:xfrm>
            <a:off x="1143000" y="5715000"/>
            <a:ext cx="1295400" cy="396240"/>
          </a:xfrm>
          <a:prstGeom prst="rect">
            <a:avLst/>
          </a:prstGeom>
          <a:noFill/>
          <a:ln w="9525">
            <a:noFill/>
            <a:miter lim="800000"/>
            <a:headEnd/>
            <a:tailEnd/>
          </a:ln>
          <a:effectLst/>
        </p:spPr>
      </p:pic>
      <p:sp>
        <p:nvSpPr>
          <p:cNvPr id="45" name="TextBox 44"/>
          <p:cNvSpPr txBox="1"/>
          <p:nvPr/>
        </p:nvSpPr>
        <p:spPr>
          <a:xfrm>
            <a:off x="1371600" y="5410200"/>
            <a:ext cx="1066800" cy="369332"/>
          </a:xfrm>
          <a:prstGeom prst="rect">
            <a:avLst/>
          </a:prstGeom>
          <a:noFill/>
        </p:spPr>
        <p:txBody>
          <a:bodyPr wrap="square" rtlCol="0">
            <a:spAutoFit/>
          </a:bodyPr>
          <a:lstStyle/>
          <a:p>
            <a:pPr algn="ctr"/>
            <a:r>
              <a:rPr lang="en-US" dirty="0" smtClean="0"/>
              <a:t>C/2</a:t>
            </a:r>
            <a:endParaRPr lang="en-US" dirty="0"/>
          </a:p>
        </p:txBody>
      </p:sp>
      <p:sp>
        <p:nvSpPr>
          <p:cNvPr id="46" name="TextBox 45"/>
          <p:cNvSpPr txBox="1"/>
          <p:nvPr/>
        </p:nvSpPr>
        <p:spPr>
          <a:xfrm>
            <a:off x="1676400" y="6096000"/>
            <a:ext cx="457200" cy="369332"/>
          </a:xfrm>
          <a:prstGeom prst="rect">
            <a:avLst/>
          </a:prstGeom>
          <a:noFill/>
        </p:spPr>
        <p:txBody>
          <a:bodyPr wrap="square" rtlCol="0">
            <a:spAutoFit/>
          </a:bodyPr>
          <a:lstStyle/>
          <a:p>
            <a:r>
              <a:rPr lang="en-US" dirty="0" smtClean="0"/>
              <a:t>all</a:t>
            </a:r>
            <a:endParaRPr lang="en-US" dirty="0"/>
          </a:p>
        </p:txBody>
      </p:sp>
      <p:pic>
        <p:nvPicPr>
          <p:cNvPr id="47" name="Picture 1"/>
          <p:cNvPicPr>
            <a:picLocks noChangeAspect="1" noChangeArrowheads="1"/>
          </p:cNvPicPr>
          <p:nvPr/>
        </p:nvPicPr>
        <p:blipFill>
          <a:blip r:embed="rId5"/>
          <a:srcRect/>
          <a:stretch>
            <a:fillRect/>
          </a:stretch>
        </p:blipFill>
        <p:spPr bwMode="auto">
          <a:xfrm>
            <a:off x="1524000" y="5943600"/>
            <a:ext cx="276225" cy="295275"/>
          </a:xfrm>
          <a:prstGeom prst="rect">
            <a:avLst/>
          </a:prstGeom>
          <a:noFill/>
          <a:ln w="9525">
            <a:noFill/>
            <a:miter lim="800000"/>
            <a:headEnd/>
            <a:tailEnd/>
          </a:ln>
          <a:effectLst/>
        </p:spPr>
      </p:pic>
      <p:sp>
        <p:nvSpPr>
          <p:cNvPr id="49" name="TextBox 48"/>
          <p:cNvSpPr txBox="1"/>
          <p:nvPr/>
        </p:nvSpPr>
        <p:spPr>
          <a:xfrm>
            <a:off x="2667000" y="5410200"/>
            <a:ext cx="1219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76.3 /2</a:t>
            </a:r>
            <a:endParaRPr lang="en-US" dirty="0">
              <a:latin typeface="Times New Roman" pitchFamily="18" charset="0"/>
              <a:cs typeface="Times New Roman" pitchFamily="18" charset="0"/>
            </a:endParaRPr>
          </a:p>
        </p:txBody>
      </p:sp>
      <p:pic>
        <p:nvPicPr>
          <p:cNvPr id="50" name="Picture 3"/>
          <p:cNvPicPr>
            <a:picLocks noChangeAspect="1" noChangeArrowheads="1"/>
          </p:cNvPicPr>
          <p:nvPr/>
        </p:nvPicPr>
        <p:blipFill>
          <a:blip r:embed="rId4"/>
          <a:srcRect/>
          <a:stretch>
            <a:fillRect/>
          </a:stretch>
        </p:blipFill>
        <p:spPr bwMode="auto">
          <a:xfrm>
            <a:off x="2590800" y="5715000"/>
            <a:ext cx="1295400" cy="396240"/>
          </a:xfrm>
          <a:prstGeom prst="rect">
            <a:avLst/>
          </a:prstGeom>
          <a:noFill/>
          <a:ln w="9525">
            <a:noFill/>
            <a:miter lim="800000"/>
            <a:headEnd/>
            <a:tailEnd/>
          </a:ln>
          <a:effectLst/>
        </p:spPr>
      </p:pic>
      <p:sp>
        <p:nvSpPr>
          <p:cNvPr id="51" name="TextBox 50"/>
          <p:cNvSpPr txBox="1"/>
          <p:nvPr/>
        </p:nvSpPr>
        <p:spPr>
          <a:xfrm>
            <a:off x="2819400" y="6019800"/>
            <a:ext cx="838200" cy="369332"/>
          </a:xfrm>
          <a:prstGeom prst="rect">
            <a:avLst/>
          </a:prstGeom>
          <a:noFill/>
        </p:spPr>
        <p:txBody>
          <a:bodyPr wrap="square" rtlCol="0">
            <a:spAutoFit/>
          </a:bodyPr>
          <a:lstStyle/>
          <a:p>
            <a:pPr algn="ctr"/>
            <a:r>
              <a:rPr lang="fa-IR" dirty="0" smtClean="0">
                <a:cs typeface="+mj-cs"/>
              </a:rPr>
              <a:t>300</a:t>
            </a:r>
            <a:endParaRPr lang="en-US" dirty="0">
              <a:cs typeface="+mj-cs"/>
            </a:endParaRPr>
          </a:p>
        </p:txBody>
      </p:sp>
      <p:sp>
        <p:nvSpPr>
          <p:cNvPr id="52" name="TextBox 51"/>
          <p:cNvSpPr txBox="1"/>
          <p:nvPr/>
        </p:nvSpPr>
        <p:spPr>
          <a:xfrm>
            <a:off x="4038600" y="5715000"/>
            <a:ext cx="1752600" cy="369332"/>
          </a:xfrm>
          <a:prstGeom prst="rect">
            <a:avLst/>
          </a:prstGeom>
          <a:noFill/>
        </p:spPr>
        <p:txBody>
          <a:bodyPr wrap="square" rtlCol="0">
            <a:spAutoFit/>
          </a:bodyPr>
          <a:lstStyle/>
          <a:p>
            <a:r>
              <a:rPr lang="en-US" dirty="0" smtClean="0">
                <a:cs typeface="+mj-cs"/>
              </a:rPr>
              <a:t>= </a:t>
            </a:r>
            <a:r>
              <a:rPr lang="fa-IR" dirty="0" smtClean="0">
                <a:cs typeface="+mj-cs"/>
              </a:rPr>
              <a:t>127.2</a:t>
            </a:r>
            <a:r>
              <a:rPr lang="en-US" dirty="0" smtClean="0">
                <a:cs typeface="+mj-cs"/>
              </a:rPr>
              <a:t> mm</a:t>
            </a:r>
            <a:r>
              <a:rPr lang="en-US" baseline="30000" dirty="0" smtClean="0">
                <a:cs typeface="+mj-cs"/>
              </a:rPr>
              <a:t>2</a:t>
            </a:r>
            <a:endParaRPr lang="en-US" baseline="30000" dirty="0">
              <a:cs typeface="+mj-cs"/>
            </a:endParaRPr>
          </a:p>
        </p:txBody>
      </p:sp>
      <p:sp>
        <p:nvSpPr>
          <p:cNvPr id="53" name="TextBox 52"/>
          <p:cNvSpPr txBox="1"/>
          <p:nvPr/>
        </p:nvSpPr>
        <p:spPr>
          <a:xfrm>
            <a:off x="2362200" y="5715000"/>
            <a:ext cx="381000" cy="369332"/>
          </a:xfrm>
          <a:prstGeom prst="rect">
            <a:avLst/>
          </a:prstGeom>
          <a:noFill/>
        </p:spPr>
        <p:txBody>
          <a:bodyPr wrap="square" rtlCol="0">
            <a:spAutoFit/>
          </a:bodyPr>
          <a:lstStyle/>
          <a:p>
            <a:r>
              <a:rPr lang="en-US" dirty="0" smtClean="0"/>
              <a:t>=</a:t>
            </a:r>
            <a:endParaRPr lang="en-US" dirty="0"/>
          </a:p>
        </p:txBody>
      </p:sp>
      <p:sp>
        <p:nvSpPr>
          <p:cNvPr id="54" name="TextBox 53"/>
          <p:cNvSpPr txBox="1"/>
          <p:nvPr/>
        </p:nvSpPr>
        <p:spPr>
          <a:xfrm>
            <a:off x="6248400" y="5791200"/>
            <a:ext cx="2133600" cy="381000"/>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22t= 127.2</a:t>
            </a:r>
            <a:endParaRPr lang="en-US" dirty="0">
              <a:latin typeface="Times New Roman" pitchFamily="18" charset="0"/>
              <a:cs typeface="Times New Roman" pitchFamily="18" charset="0"/>
            </a:endParaRPr>
          </a:p>
        </p:txBody>
      </p:sp>
      <p:sp>
        <p:nvSpPr>
          <p:cNvPr id="55" name="TextBox 54"/>
          <p:cNvSpPr txBox="1"/>
          <p:nvPr/>
        </p:nvSpPr>
        <p:spPr>
          <a:xfrm>
            <a:off x="6705600" y="6324600"/>
            <a:ext cx="17526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 6mm</a:t>
            </a:r>
            <a:endParaRPr lang="en-US" dirty="0">
              <a:latin typeface="Times New Roman" pitchFamily="18" charset="0"/>
              <a:cs typeface="Times New Roman" pitchFamily="18" charset="0"/>
            </a:endParaRPr>
          </a:p>
        </p:txBody>
      </p:sp>
      <p:pic>
        <p:nvPicPr>
          <p:cNvPr id="33794" name="Picture 2"/>
          <p:cNvPicPr>
            <a:picLocks noChangeAspect="1" noChangeArrowheads="1"/>
          </p:cNvPicPr>
          <p:nvPr/>
        </p:nvPicPr>
        <p:blipFill>
          <a:blip r:embed="rId6"/>
          <a:srcRect/>
          <a:stretch>
            <a:fillRect/>
          </a:stretch>
        </p:blipFill>
        <p:spPr bwMode="auto">
          <a:xfrm>
            <a:off x="5562600" y="2743200"/>
            <a:ext cx="3362325" cy="1762125"/>
          </a:xfrm>
          <a:prstGeom prst="rect">
            <a:avLst/>
          </a:prstGeom>
          <a:noFill/>
          <a:ln w="9525">
            <a:noFill/>
            <a:miter lim="800000"/>
            <a:headEnd/>
            <a:tailEnd/>
          </a:ln>
          <a:effectLst/>
        </p:spPr>
      </p:pic>
      <p:sp>
        <p:nvSpPr>
          <p:cNvPr id="56" name="TextBox 55"/>
          <p:cNvSpPr txBox="1"/>
          <p:nvPr/>
        </p:nvSpPr>
        <p:spPr>
          <a:xfrm>
            <a:off x="685800" y="5715000"/>
            <a:ext cx="381000" cy="369332"/>
          </a:xfrm>
          <a:prstGeom prst="rect">
            <a:avLst/>
          </a:prstGeom>
          <a:noFill/>
        </p:spPr>
        <p:txBody>
          <a:bodyPr wrap="square" rtlCol="0">
            <a:spAutoFit/>
          </a:bodyPr>
          <a:lstStyle/>
          <a:p>
            <a:r>
              <a:rPr lang="en-US" dirty="0" smtClean="0"/>
              <a:t>=</a:t>
            </a:r>
            <a:endParaRPr lang="en-US" dirty="0"/>
          </a:p>
        </p:txBody>
      </p:sp>
      <p:sp>
        <p:nvSpPr>
          <p:cNvPr id="57" name="TextBox 56"/>
          <p:cNvSpPr txBox="1"/>
          <p:nvPr/>
        </p:nvSpPr>
        <p:spPr>
          <a:xfrm>
            <a:off x="6705600" y="5410200"/>
            <a:ext cx="12954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 td</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
                                        <p:tgtEl>
                                          <p:spTgt spid="1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par>
                                <p:cTn id="35" presetID="5" presetClass="entr" presetSubtype="1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heckerboard(across)">
                                      <p:cBhvr>
                                        <p:cTn id="40" dur="500"/>
                                        <p:tgtEl>
                                          <p:spTgt spid="1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strips(downLeft)">
                                      <p:cBhvr>
                                        <p:cTn id="48" dur="500"/>
                                        <p:tgtEl>
                                          <p:spTgt spid="18"/>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strips(downLeft)">
                                      <p:cBhvr>
                                        <p:cTn id="51" dur="500"/>
                                        <p:tgtEl>
                                          <p:spTgt spid="19"/>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strips(downLeft)">
                                      <p:cBhvr>
                                        <p:cTn id="54" dur="500"/>
                                        <p:tgtEl>
                                          <p:spTgt spid="20"/>
                                        </p:tgtEl>
                                      </p:cBhvr>
                                    </p:animEffect>
                                  </p:childTnLst>
                                </p:cTn>
                              </p:par>
                              <p:par>
                                <p:cTn id="55" presetID="18" presetClass="entr" presetSubtype="12"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strips(downLeft)">
                                      <p:cBhvr>
                                        <p:cTn id="57" dur="500"/>
                                        <p:tgtEl>
                                          <p:spTgt spid="21"/>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strips(downLeft)">
                                      <p:cBhvr>
                                        <p:cTn id="60" dur="500"/>
                                        <p:tgtEl>
                                          <p:spTgt spid="22"/>
                                        </p:tgtEl>
                                      </p:cBhvr>
                                    </p:animEffect>
                                  </p:childTnLst>
                                </p:cTn>
                              </p:par>
                              <p:par>
                                <p:cTn id="61" presetID="18" presetClass="entr" presetSubtype="12"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strips(downLeft)">
                                      <p:cBhvr>
                                        <p:cTn id="63" dur="500"/>
                                        <p:tgtEl>
                                          <p:spTgt spid="24"/>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strips(downLeft)">
                                      <p:cBhvr>
                                        <p:cTn id="66" dur="500"/>
                                        <p:tgtEl>
                                          <p:spTgt spid="25"/>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strips(downLeft)">
                                      <p:cBhvr>
                                        <p:cTn id="69" dur="500"/>
                                        <p:tgtEl>
                                          <p:spTgt spid="26"/>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trips(downLeft)">
                                      <p:cBhvr>
                                        <p:cTn id="72" dur="500"/>
                                        <p:tgtEl>
                                          <p:spTgt spid="27"/>
                                        </p:tgtEl>
                                      </p:cBhvr>
                                    </p:animEffect>
                                  </p:childTnLst>
                                </p:cTn>
                              </p:par>
                              <p:par>
                                <p:cTn id="73" presetID="18" presetClass="entr" presetSubtype="12"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strips(downLeft)">
                                      <p:cBhvr>
                                        <p:cTn id="75" dur="500"/>
                                        <p:tgtEl>
                                          <p:spTgt spid="28"/>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strips(downLeft)">
                                      <p:cBhvr>
                                        <p:cTn id="78" dur="500"/>
                                        <p:tgtEl>
                                          <p:spTgt spid="29"/>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strips(downLeft)">
                                      <p:cBhvr>
                                        <p:cTn id="81" dur="500"/>
                                        <p:tgtEl>
                                          <p:spTgt spid="30"/>
                                        </p:tgtEl>
                                      </p:cBhvr>
                                    </p:animEffect>
                                  </p:childTnLst>
                                </p:cTn>
                              </p:par>
                              <p:par>
                                <p:cTn id="82" presetID="18" presetClass="entr" presetSubtype="12"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strips(downLeft)">
                                      <p:cBhvr>
                                        <p:cTn id="84" dur="500"/>
                                        <p:tgtEl>
                                          <p:spTgt spid="31"/>
                                        </p:tgtEl>
                                      </p:cBhvr>
                                    </p:animEffect>
                                  </p:childTnLst>
                                </p:cTn>
                              </p:par>
                              <p:par>
                                <p:cTn id="85" presetID="18" presetClass="entr" presetSubtype="12"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strips(downLeft)">
                                      <p:cBhvr>
                                        <p:cTn id="87" dur="500"/>
                                        <p:tgtEl>
                                          <p:spTgt spid="32"/>
                                        </p:tgtEl>
                                      </p:cBhvr>
                                    </p:animEffect>
                                  </p:childTnLst>
                                </p:cTn>
                              </p:par>
                              <p:par>
                                <p:cTn id="88" presetID="18" presetClass="entr" presetSubtype="12"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strips(downLeft)">
                                      <p:cBhvr>
                                        <p:cTn id="90" dur="500"/>
                                        <p:tgtEl>
                                          <p:spTgt spid="33"/>
                                        </p:tgtEl>
                                      </p:cBhvr>
                                    </p:animEffect>
                                  </p:childTnLst>
                                </p:cTn>
                              </p:par>
                              <p:par>
                                <p:cTn id="91" presetID="18" presetClass="entr" presetSubtype="12"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strips(downLeft)">
                                      <p:cBhvr>
                                        <p:cTn id="93" dur="500"/>
                                        <p:tgtEl>
                                          <p:spTgt spid="34"/>
                                        </p:tgtEl>
                                      </p:cBhvr>
                                    </p:animEffect>
                                  </p:childTnLst>
                                </p:cTn>
                              </p:par>
                              <p:par>
                                <p:cTn id="94" presetID="18" presetClass="entr" presetSubtype="12"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strips(downLeft)">
                                      <p:cBhvr>
                                        <p:cTn id="96" dur="500"/>
                                        <p:tgtEl>
                                          <p:spTgt spid="35"/>
                                        </p:tgtEl>
                                      </p:cBhvr>
                                    </p:animEffect>
                                  </p:childTnLst>
                                </p:cTn>
                              </p:par>
                              <p:par>
                                <p:cTn id="97" presetID="18" presetClass="entr" presetSubtype="12"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strips(downLeft)">
                                      <p:cBhvr>
                                        <p:cTn id="99" dur="500"/>
                                        <p:tgtEl>
                                          <p:spTgt spid="37"/>
                                        </p:tgtEl>
                                      </p:cBhvr>
                                    </p:animEffect>
                                  </p:childTnLst>
                                </p:cTn>
                              </p:par>
                              <p:par>
                                <p:cTn id="100" presetID="42"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anim calcmode="lin" valueType="num">
                                      <p:cBhvr>
                                        <p:cTn id="103" dur="500" fill="hold"/>
                                        <p:tgtEl>
                                          <p:spTgt spid="36"/>
                                        </p:tgtEl>
                                        <p:attrNameLst>
                                          <p:attrName>ppt_x</p:attrName>
                                        </p:attrNameLst>
                                      </p:cBhvr>
                                      <p:tavLst>
                                        <p:tav tm="0">
                                          <p:val>
                                            <p:strVal val="#ppt_x"/>
                                          </p:val>
                                        </p:tav>
                                        <p:tav tm="100000">
                                          <p:val>
                                            <p:strVal val="#ppt_x"/>
                                          </p:val>
                                        </p:tav>
                                      </p:tavLst>
                                    </p:anim>
                                    <p:anim calcmode="lin" valueType="num">
                                      <p:cBhvr>
                                        <p:cTn id="104" dur="500" fill="hold"/>
                                        <p:tgtEl>
                                          <p:spTgt spid="36"/>
                                        </p:tgtEl>
                                        <p:attrNameLst>
                                          <p:attrName>ppt_y</p:attrName>
                                        </p:attrNameLst>
                                      </p:cBhvr>
                                      <p:tavLst>
                                        <p:tav tm="0">
                                          <p:val>
                                            <p:strVal val="#ppt_y+.1"/>
                                          </p:val>
                                        </p:tav>
                                        <p:tav tm="100000">
                                          <p:val>
                                            <p:strVal val="#ppt_y"/>
                                          </p:val>
                                        </p:tav>
                                      </p:tavLst>
                                    </p:anim>
                                  </p:childTnLst>
                                </p:cTn>
                              </p:par>
                              <p:par>
                                <p:cTn id="105" presetID="18" presetClass="entr" presetSubtype="12"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strips(downLeft)">
                                      <p:cBhvr>
                                        <p:cTn id="107" dur="500"/>
                                        <p:tgtEl>
                                          <p:spTgt spid="39"/>
                                        </p:tgtEl>
                                      </p:cBhvr>
                                    </p:animEffect>
                                  </p:childTnLst>
                                </p:cTn>
                              </p:par>
                              <p:par>
                                <p:cTn id="108" presetID="18" presetClass="entr" presetSubtype="12"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strips(downLeft)">
                                      <p:cBhvr>
                                        <p:cTn id="110" dur="500"/>
                                        <p:tgtEl>
                                          <p:spTgt spid="17"/>
                                        </p:tgtEl>
                                      </p:cBhvr>
                                    </p:animEffect>
                                  </p:childTnLst>
                                </p:cTn>
                              </p:par>
                              <p:par>
                                <p:cTn id="111" presetID="42" presetClass="entr" presetSubtype="0" fill="hold" nodeType="withEffect">
                                  <p:stCondLst>
                                    <p:cond delay="0"/>
                                  </p:stCondLst>
                                  <p:childTnLst>
                                    <p:set>
                                      <p:cBhvr>
                                        <p:cTn id="112" dur="1" fill="hold">
                                          <p:stCondLst>
                                            <p:cond delay="0"/>
                                          </p:stCondLst>
                                        </p:cTn>
                                        <p:tgtEl>
                                          <p:spTgt spid="33794"/>
                                        </p:tgtEl>
                                        <p:attrNameLst>
                                          <p:attrName>style.visibility</p:attrName>
                                        </p:attrNameLst>
                                      </p:cBhvr>
                                      <p:to>
                                        <p:strVal val="visible"/>
                                      </p:to>
                                    </p:set>
                                    <p:animEffect transition="in" filter="fade">
                                      <p:cBhvr>
                                        <p:cTn id="113" dur="1000"/>
                                        <p:tgtEl>
                                          <p:spTgt spid="33794"/>
                                        </p:tgtEl>
                                      </p:cBhvr>
                                    </p:animEffect>
                                    <p:anim calcmode="lin" valueType="num">
                                      <p:cBhvr>
                                        <p:cTn id="114" dur="1000" fill="hold"/>
                                        <p:tgtEl>
                                          <p:spTgt spid="33794"/>
                                        </p:tgtEl>
                                        <p:attrNameLst>
                                          <p:attrName>ppt_x</p:attrName>
                                        </p:attrNameLst>
                                      </p:cBhvr>
                                      <p:tavLst>
                                        <p:tav tm="0">
                                          <p:val>
                                            <p:strVal val="#ppt_x"/>
                                          </p:val>
                                        </p:tav>
                                        <p:tav tm="100000">
                                          <p:val>
                                            <p:strVal val="#ppt_x"/>
                                          </p:val>
                                        </p:tav>
                                      </p:tavLst>
                                    </p:anim>
                                    <p:anim calcmode="lin" valueType="num">
                                      <p:cBhvr>
                                        <p:cTn id="115"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 presetClass="entr" presetSubtype="10" fill="hold" grpId="0" nodeType="click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checkerboard(across)">
                                      <p:cBhvr>
                                        <p:cTn id="120" dur="500"/>
                                        <p:tgtEl>
                                          <p:spTgt spid="42"/>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checkerboard(across)">
                                      <p:cBhvr>
                                        <p:cTn id="123" dur="500"/>
                                        <p:tgtEl>
                                          <p:spTgt spid="43"/>
                                        </p:tgtEl>
                                      </p:cBhvr>
                                    </p:animEffect>
                                  </p:childTnLst>
                                </p:cTn>
                              </p:par>
                              <p:par>
                                <p:cTn id="124" presetID="5" presetClass="entr" presetSubtype="10" fill="hold" nodeType="with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checkerboard(across)">
                                      <p:cBhvr>
                                        <p:cTn id="126" dur="500"/>
                                        <p:tgtEl>
                                          <p:spTgt spid="44"/>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checkerboard(across)">
                                      <p:cBhvr>
                                        <p:cTn id="129" dur="500"/>
                                        <p:tgtEl>
                                          <p:spTgt spid="45"/>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checkerboard(across)">
                                      <p:cBhvr>
                                        <p:cTn id="132" dur="500"/>
                                        <p:tgtEl>
                                          <p:spTgt spid="46"/>
                                        </p:tgtEl>
                                      </p:cBhvr>
                                    </p:animEffect>
                                  </p:childTnLst>
                                </p:cTn>
                              </p:par>
                              <p:par>
                                <p:cTn id="133" presetID="5" presetClass="entr" presetSubtype="1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checkerboard(across)">
                                      <p:cBhvr>
                                        <p:cTn id="135" dur="500"/>
                                        <p:tgtEl>
                                          <p:spTgt spid="47"/>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checkerboard(across)">
                                      <p:cBhvr>
                                        <p:cTn id="138" dur="500"/>
                                        <p:tgtEl>
                                          <p:spTgt spid="49"/>
                                        </p:tgtEl>
                                      </p:cBhvr>
                                    </p:animEffect>
                                  </p:childTnLst>
                                </p:cTn>
                              </p:par>
                              <p:par>
                                <p:cTn id="139" presetID="5" presetClass="entr" presetSubtype="10" fill="hold" nodeType="withEffect">
                                  <p:stCondLst>
                                    <p:cond delay="0"/>
                                  </p:stCondLst>
                                  <p:childTnLst>
                                    <p:set>
                                      <p:cBhvr>
                                        <p:cTn id="140" dur="1" fill="hold">
                                          <p:stCondLst>
                                            <p:cond delay="0"/>
                                          </p:stCondLst>
                                        </p:cTn>
                                        <p:tgtEl>
                                          <p:spTgt spid="50"/>
                                        </p:tgtEl>
                                        <p:attrNameLst>
                                          <p:attrName>style.visibility</p:attrName>
                                        </p:attrNameLst>
                                      </p:cBhvr>
                                      <p:to>
                                        <p:strVal val="visible"/>
                                      </p:to>
                                    </p:set>
                                    <p:animEffect transition="in" filter="checkerboard(across)">
                                      <p:cBhvr>
                                        <p:cTn id="141" dur="500"/>
                                        <p:tgtEl>
                                          <p:spTgt spid="50"/>
                                        </p:tgtEl>
                                      </p:cBhvr>
                                    </p:animEffect>
                                  </p:childTnLst>
                                </p:cTn>
                              </p:par>
                              <p:par>
                                <p:cTn id="142" presetID="5" presetClass="entr" presetSubtype="10" fill="hold" grpId="0"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checkerboard(across)">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checkerboard(across)">
                                      <p:cBhvr>
                                        <p:cTn id="147" dur="500"/>
                                        <p:tgtEl>
                                          <p:spTgt spid="52"/>
                                        </p:tgtEl>
                                      </p:cBhvr>
                                    </p:animEffect>
                                  </p:childTnLst>
                                </p:cTn>
                              </p:par>
                              <p:par>
                                <p:cTn id="148" presetID="5" presetClass="entr" presetSubtype="10"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checkerboard(across)">
                                      <p:cBhvr>
                                        <p:cTn id="150" dur="500"/>
                                        <p:tgtEl>
                                          <p:spTgt spid="53"/>
                                        </p:tgtEl>
                                      </p:cBhvr>
                                    </p:animEffect>
                                  </p:childTnLst>
                                </p:cTn>
                              </p:par>
                              <p:par>
                                <p:cTn id="151" presetID="5" presetClass="entr" presetSubtype="10" fill="hold" grpId="0" nodeType="with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checkerboard(across)">
                                      <p:cBhvr>
                                        <p:cTn id="153" dur="500"/>
                                        <p:tgtEl>
                                          <p:spTgt spid="54"/>
                                        </p:tgtEl>
                                      </p:cBhvr>
                                    </p:animEffect>
                                  </p:childTnLst>
                                </p:cTn>
                              </p:par>
                              <p:par>
                                <p:cTn id="154" presetID="5" presetClass="entr" presetSubtype="10" fill="hold" grpId="0" nodeType="withEffect">
                                  <p:stCondLst>
                                    <p:cond delay="0"/>
                                  </p:stCondLst>
                                  <p:childTnLst>
                                    <p:set>
                                      <p:cBhvr>
                                        <p:cTn id="155" dur="1" fill="hold">
                                          <p:stCondLst>
                                            <p:cond delay="0"/>
                                          </p:stCondLst>
                                        </p:cTn>
                                        <p:tgtEl>
                                          <p:spTgt spid="55"/>
                                        </p:tgtEl>
                                        <p:attrNameLst>
                                          <p:attrName>style.visibility</p:attrName>
                                        </p:attrNameLst>
                                      </p:cBhvr>
                                      <p:to>
                                        <p:strVal val="visible"/>
                                      </p:to>
                                    </p:set>
                                    <p:animEffect transition="in" filter="checkerboard(across)">
                                      <p:cBhvr>
                                        <p:cTn id="156" dur="500"/>
                                        <p:tgtEl>
                                          <p:spTgt spid="55"/>
                                        </p:tgtEl>
                                      </p:cBhvr>
                                    </p:animEffect>
                                  </p:childTnLst>
                                </p:cTn>
                              </p:par>
                              <p:par>
                                <p:cTn id="157" presetID="5" presetClass="entr" presetSubtype="10" fill="hold" grpId="0" nodeType="with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checkerboard(across)">
                                      <p:cBhvr>
                                        <p:cTn id="1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0" grpId="0"/>
      <p:bldP spid="11" grpId="0"/>
      <p:bldP spid="12" grpId="0"/>
      <p:bldP spid="13" grpId="0"/>
      <p:bldP spid="15" grpId="0"/>
      <p:bldP spid="16" grpId="0"/>
      <p:bldP spid="17" grpId="0" animBg="1"/>
      <p:bldP spid="18" grpId="0"/>
      <p:bldP spid="19" grpId="0"/>
      <p:bldP spid="20" grpId="0"/>
      <p:bldP spid="22" grpId="0"/>
      <p:bldP spid="25" grpId="0"/>
      <p:bldP spid="26" grpId="0"/>
      <p:bldP spid="27" grpId="0"/>
      <p:bldP spid="29" grpId="0"/>
      <p:bldP spid="30" grpId="0"/>
      <p:bldP spid="31" grpId="0"/>
      <p:bldP spid="32" grpId="0"/>
      <p:bldP spid="33" grpId="0"/>
      <p:bldP spid="34" grpId="0"/>
      <p:bldP spid="36" grpId="0"/>
      <p:bldP spid="37" grpId="0"/>
      <p:bldP spid="39" grpId="0"/>
      <p:bldP spid="40" grpId="0" animBg="1"/>
      <p:bldP spid="42" grpId="0"/>
      <p:bldP spid="43" grpId="0"/>
      <p:bldP spid="45" grpId="0"/>
      <p:bldP spid="46" grpId="0"/>
      <p:bldP spid="49" grpId="0"/>
      <p:bldP spid="51" grpId="0"/>
      <p:bldP spid="52" grpId="0"/>
      <p:bldP spid="53" grpId="0"/>
      <p:bldP spid="54" grpId="0"/>
      <p:bldP spid="5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686800" cy="2677656"/>
          </a:xfrm>
          <a:prstGeom prst="rect">
            <a:avLst/>
          </a:prstGeom>
          <a:solidFill>
            <a:schemeClr val="accent6">
              <a:lumMod val="40000"/>
              <a:lumOff val="60000"/>
            </a:schemeClr>
          </a:solidFill>
        </p:spPr>
        <p:txBody>
          <a:bodyPr wrap="square" rtlCol="0">
            <a:spAutoFit/>
          </a:bodyPr>
          <a:lstStyle/>
          <a:p>
            <a:pPr algn="just" rtl="1"/>
            <a:r>
              <a:rPr lang="fa-IR" sz="2400" b="1" dirty="0" smtClean="0">
                <a:cs typeface="B Nazanin" pitchFamily="2" charset="-78"/>
              </a:rPr>
              <a:t>مثال: تیر صلب </a:t>
            </a:r>
            <a:r>
              <a:rPr lang="en-US" sz="2000" b="1" dirty="0" smtClean="0">
                <a:latin typeface="Times New Roman" pitchFamily="18" charset="0"/>
                <a:cs typeface="Times New Roman" pitchFamily="18" charset="0"/>
              </a:rPr>
              <a:t>BCD</a:t>
            </a:r>
            <a:r>
              <a:rPr lang="fa-IR" sz="2400" b="1" dirty="0" smtClean="0">
                <a:cs typeface="B Nazanin" pitchFamily="2" charset="-78"/>
              </a:rPr>
              <a:t> توسط چند پیچ مهره به میله کنترلی</a:t>
            </a:r>
            <a:r>
              <a:rPr lang="en-US" sz="2000" b="1" dirty="0" smtClean="0">
                <a:latin typeface="Times New Roman" pitchFamily="18" charset="0"/>
                <a:cs typeface="Times New Roman" pitchFamily="18" charset="0"/>
              </a:rPr>
              <a:t>B</a:t>
            </a:r>
            <a:r>
              <a:rPr lang="fa-IR" sz="2400" b="1" dirty="0" smtClean="0">
                <a:cs typeface="B Nazanin" pitchFamily="2" charset="-78"/>
              </a:rPr>
              <a:t>، به سیلندر هیدرولیک در </a:t>
            </a:r>
            <a:r>
              <a:rPr lang="en-US" b="1" dirty="0" smtClean="0">
                <a:latin typeface="Times New Roman" pitchFamily="18" charset="0"/>
                <a:cs typeface="Times New Roman" pitchFamily="18" charset="0"/>
              </a:rPr>
              <a:t>C</a:t>
            </a:r>
            <a:r>
              <a:rPr lang="fa-IR" sz="2400" b="1" dirty="0" smtClean="0">
                <a:cs typeface="B Nazanin" pitchFamily="2" charset="-78"/>
              </a:rPr>
              <a:t> و تکیه گاه ثابتی در </a:t>
            </a:r>
            <a:r>
              <a:rPr lang="en-US" sz="2000" b="1" dirty="0" smtClean="0">
                <a:latin typeface="Times New Roman" pitchFamily="18" charset="0"/>
                <a:cs typeface="Times New Roman" pitchFamily="18" charset="0"/>
              </a:rPr>
              <a:t>D</a:t>
            </a:r>
            <a:r>
              <a:rPr lang="fa-IR" sz="2400" b="1" dirty="0" smtClean="0">
                <a:cs typeface="B Nazanin" pitchFamily="2" charset="-78"/>
              </a:rPr>
              <a:t> متصل است. قطر پیچ های بکار رفته به صورت زیر است: </a:t>
            </a:r>
            <a:r>
              <a:rPr lang="en-US" sz="2400" b="1" dirty="0" smtClean="0">
                <a:latin typeface="Times New Roman" pitchFamily="18" charset="0"/>
                <a:cs typeface="Times New Roman" pitchFamily="18" charset="0"/>
              </a:rPr>
              <a:t>d</a:t>
            </a:r>
            <a:r>
              <a:rPr lang="en-US" sz="2400" b="1" baseline="-25000" dirty="0" smtClean="0">
                <a:latin typeface="Times New Roman" pitchFamily="18" charset="0"/>
                <a:cs typeface="Times New Roman" pitchFamily="18" charset="0"/>
              </a:rPr>
              <a:t>c</a:t>
            </a:r>
            <a:r>
              <a:rPr lang="en-US" sz="2400" b="1" dirty="0" smtClean="0">
                <a:latin typeface="Times New Roman" pitchFamily="18" charset="0"/>
                <a:cs typeface="Times New Roman" pitchFamily="18" charset="0"/>
              </a:rPr>
              <a:t>= ½ in, d</a:t>
            </a:r>
            <a:r>
              <a:rPr lang="en-US" sz="2400" b="1" baseline="-25000" dirty="0" smtClean="0">
                <a:latin typeface="Times New Roman" pitchFamily="18" charset="0"/>
                <a:cs typeface="Times New Roman" pitchFamily="18" charset="0"/>
              </a:rPr>
              <a:t>B</a:t>
            </a: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d</a:t>
            </a:r>
            <a:r>
              <a:rPr lang="en-US" sz="2400" b="1" baseline="-25000" dirty="0" err="1" smtClean="0">
                <a:latin typeface="Times New Roman" pitchFamily="18" charset="0"/>
                <a:cs typeface="Times New Roman" pitchFamily="18" charset="0"/>
              </a:rPr>
              <a:t>D</a:t>
            </a:r>
            <a:r>
              <a:rPr lang="en-US" sz="2400" b="1" dirty="0" smtClean="0">
                <a:latin typeface="Times New Roman" pitchFamily="18" charset="0"/>
                <a:cs typeface="Times New Roman" pitchFamily="18" charset="0"/>
              </a:rPr>
              <a:t>= 3/4 in</a:t>
            </a:r>
            <a:r>
              <a:rPr lang="fa-IR" sz="2400" b="1" dirty="0" smtClean="0">
                <a:cs typeface="B Nazanin" pitchFamily="2" charset="-78"/>
              </a:rPr>
              <a:t>. هر پیچ برشی مضاعف دارد و از فولادی ساخته شده که تنش نهایی برشی آن</a:t>
            </a:r>
            <a:r>
              <a:rPr lang="en-US" b="1" dirty="0" err="1" smtClean="0">
                <a:latin typeface="Times New Roman" pitchFamily="18" charset="0"/>
                <a:cs typeface="Times New Roman" pitchFamily="18" charset="0"/>
              </a:rPr>
              <a:t>Ksi</a:t>
            </a:r>
            <a:r>
              <a:rPr lang="en-US" sz="2400" b="1" dirty="0" smtClean="0">
                <a:cs typeface="B Nazanin" pitchFamily="2" charset="-78"/>
              </a:rPr>
              <a:t>  </a:t>
            </a:r>
            <a:r>
              <a:rPr lang="fa-IR" sz="2400" b="1" dirty="0" smtClean="0">
                <a:cs typeface="B Nazanin" pitchFamily="2" charset="-78"/>
              </a:rPr>
              <a:t> 40 است. میله ی کنترل </a:t>
            </a:r>
            <a:r>
              <a:rPr lang="en-US" b="1" dirty="0" smtClean="0">
                <a:latin typeface="Times New Roman" pitchFamily="18" charset="0"/>
                <a:cs typeface="Times New Roman" pitchFamily="18" charset="0"/>
              </a:rPr>
              <a:t>AB</a:t>
            </a:r>
            <a:r>
              <a:rPr lang="fa-IR" sz="2400" b="1" dirty="0" smtClean="0">
                <a:cs typeface="B Nazanin" pitchFamily="2" charset="-78"/>
              </a:rPr>
              <a:t> به قطر</a:t>
            </a:r>
            <a:r>
              <a:rPr lang="en-US" b="1" dirty="0" smtClean="0">
                <a:cs typeface="+mj-cs"/>
              </a:rPr>
              <a:t>7/16 in </a:t>
            </a:r>
            <a:r>
              <a:rPr lang="fa-IR" b="1" dirty="0" smtClean="0">
                <a:cs typeface="+mj-cs"/>
              </a:rPr>
              <a:t>=</a:t>
            </a:r>
            <a:r>
              <a:rPr lang="en-US" b="1" dirty="0" smtClean="0">
                <a:cs typeface="+mj-cs"/>
              </a:rPr>
              <a:t> </a:t>
            </a:r>
            <a:r>
              <a:rPr lang="en-US" sz="2400" b="1" dirty="0" err="1" smtClean="0">
                <a:cs typeface="B Nazanin" pitchFamily="2" charset="-78"/>
              </a:rPr>
              <a:t>d</a:t>
            </a:r>
            <a:r>
              <a:rPr lang="en-US" sz="2400" b="1" baseline="-25000" dirty="0" err="1" smtClean="0">
                <a:cs typeface="B Nazanin" pitchFamily="2" charset="-78"/>
              </a:rPr>
              <a:t>a</a:t>
            </a:r>
            <a:r>
              <a:rPr lang="en-US" sz="2400" b="1" dirty="0" smtClean="0">
                <a:cs typeface="B Nazanin" pitchFamily="2" charset="-78"/>
              </a:rPr>
              <a:t> </a:t>
            </a:r>
            <a:r>
              <a:rPr lang="fa-IR" sz="2400" b="1" dirty="0" smtClean="0">
                <a:cs typeface="B Nazanin" pitchFamily="2" charset="-78"/>
              </a:rPr>
              <a:t>     </a:t>
            </a:r>
            <a:r>
              <a:rPr lang="en-US" sz="2400" b="1" dirty="0" smtClean="0">
                <a:cs typeface="B Nazanin" pitchFamily="2" charset="-78"/>
              </a:rPr>
              <a:t> </a:t>
            </a:r>
            <a:r>
              <a:rPr lang="fa-IR" sz="2400" b="1" dirty="0" smtClean="0">
                <a:cs typeface="B Nazanin" pitchFamily="2" charset="-78"/>
              </a:rPr>
              <a:t>است و از فولادی ساخته شده که تنش کشش نهایی ان </a:t>
            </a:r>
            <a:r>
              <a:rPr lang="el-GR" sz="2400" b="1" dirty="0" smtClean="0">
                <a:cs typeface="B Nazanin" pitchFamily="2" charset="-78"/>
              </a:rPr>
              <a:t>σ</a:t>
            </a:r>
            <a:r>
              <a:rPr lang="en-US" b="1" baseline="-25000" dirty="0" smtClean="0">
                <a:latin typeface="Times New Roman" pitchFamily="18" charset="0"/>
                <a:cs typeface="Times New Roman" pitchFamily="18" charset="0"/>
              </a:rPr>
              <a:t>u </a:t>
            </a:r>
            <a:r>
              <a:rPr lang="en-US" b="1" dirty="0" smtClean="0">
                <a:latin typeface="Times New Roman" pitchFamily="18" charset="0"/>
                <a:cs typeface="Times New Roman" pitchFamily="18" charset="0"/>
              </a:rPr>
              <a:t>= 60 </a:t>
            </a:r>
            <a:r>
              <a:rPr lang="en-US" b="1" dirty="0" err="1" smtClean="0">
                <a:latin typeface="Times New Roman" pitchFamily="18" charset="0"/>
                <a:cs typeface="Times New Roman" pitchFamily="18" charset="0"/>
              </a:rPr>
              <a:t>ksi</a:t>
            </a:r>
            <a:r>
              <a:rPr lang="el-GR" b="1" dirty="0" smtClean="0">
                <a:latin typeface="Times New Roman" pitchFamily="18" charset="0"/>
                <a:cs typeface="Times New Roman" pitchFamily="18" charset="0"/>
              </a:rPr>
              <a:t> </a:t>
            </a:r>
            <a:r>
              <a:rPr lang="fa-IR" sz="2400" b="1" dirty="0" smtClean="0">
                <a:cs typeface="B Nazanin" pitchFamily="2" charset="-78"/>
              </a:rPr>
              <a:t>است.اگر ضریب ایمنی مینیمم برای کل سازه 3 باشد بزرگترین نیروی رو به بالا که سیلندر هیدرولیک در </a:t>
            </a:r>
            <a:r>
              <a:rPr lang="en-US" sz="2400" b="1" dirty="0" smtClean="0">
                <a:cs typeface="B Nazanin" pitchFamily="2" charset="-78"/>
              </a:rPr>
              <a:t>C</a:t>
            </a:r>
            <a:r>
              <a:rPr lang="fa-IR" sz="2400" b="1" dirty="0" smtClean="0">
                <a:cs typeface="B Nazanin" pitchFamily="2" charset="-78"/>
              </a:rPr>
              <a:t> میتواند اعمال کند چقدر است؟</a:t>
            </a:r>
          </a:p>
        </p:txBody>
      </p:sp>
      <p:sp>
        <p:nvSpPr>
          <p:cNvPr id="6" name="TextBox 5"/>
          <p:cNvSpPr txBox="1"/>
          <p:nvPr/>
        </p:nvSpPr>
        <p:spPr>
          <a:xfrm>
            <a:off x="228600" y="5105400"/>
            <a:ext cx="8686800" cy="1107996"/>
          </a:xfrm>
          <a:prstGeom prst="rect">
            <a:avLst/>
          </a:prstGeom>
          <a:solidFill>
            <a:schemeClr val="accent6">
              <a:lumMod val="40000"/>
              <a:lumOff val="60000"/>
            </a:schemeClr>
          </a:solidFill>
        </p:spPr>
        <p:txBody>
          <a:bodyPr wrap="square" rtlCol="0">
            <a:spAutoFit/>
          </a:bodyPr>
          <a:lstStyle/>
          <a:p>
            <a:pPr algn="just" rtl="1"/>
            <a:r>
              <a:rPr lang="fa-IR" b="1" dirty="0" smtClean="0">
                <a:cs typeface="B Nazanin" pitchFamily="2" charset="-78"/>
              </a:rPr>
              <a:t>حل: </a:t>
            </a:r>
          </a:p>
          <a:p>
            <a:pPr algn="just" rtl="1"/>
            <a:r>
              <a:rPr lang="fa-IR" sz="2400" b="1" dirty="0" smtClean="0">
                <a:cs typeface="B Nazanin" pitchFamily="2" charset="-78"/>
              </a:rPr>
              <a:t>ضریب ایمنی نسبت به شکست در هر یک  از سه پیچ و در میله ی کنترل باید 3 یا بیشتر باشد. این چهار معیار مستقل جداگانه در نظر گرفته می شود.</a:t>
            </a:r>
          </a:p>
        </p:txBody>
      </p:sp>
      <p:pic>
        <p:nvPicPr>
          <p:cNvPr id="34818" name="Picture 2"/>
          <p:cNvPicPr>
            <a:picLocks noChangeAspect="1" noChangeArrowheads="1"/>
          </p:cNvPicPr>
          <p:nvPr/>
        </p:nvPicPr>
        <p:blipFill>
          <a:blip r:embed="rId2"/>
          <a:srcRect/>
          <a:stretch>
            <a:fillRect/>
          </a:stretch>
        </p:blipFill>
        <p:spPr bwMode="auto">
          <a:xfrm>
            <a:off x="914400" y="2895600"/>
            <a:ext cx="6019800" cy="2238375"/>
          </a:xfrm>
          <a:prstGeom prst="rect">
            <a:avLst/>
          </a:prstGeom>
          <a:noFill/>
          <a:ln w="9525">
            <a:noFill/>
            <a:miter lim="800000"/>
            <a:headEnd/>
            <a:tailEnd/>
          </a:ln>
          <a:effectLst/>
        </p:spPr>
      </p:pic>
      <p:sp>
        <p:nvSpPr>
          <p:cNvPr id="5" name="TextBox 4"/>
          <p:cNvSpPr txBox="1"/>
          <p:nvPr/>
        </p:nvSpPr>
        <p:spPr>
          <a:xfrm>
            <a:off x="4114800" y="4419600"/>
            <a:ext cx="762000" cy="369332"/>
          </a:xfrm>
          <a:prstGeom prst="rect">
            <a:avLst/>
          </a:prstGeom>
          <a:noFill/>
        </p:spPr>
        <p:txBody>
          <a:bodyPr wrap="square" rtlCol="0">
            <a:spAutoFit/>
          </a:bodyPr>
          <a:lstStyle/>
          <a:p>
            <a:pPr algn="ctr"/>
            <a:r>
              <a:rPr lang="en-US" dirty="0" smtClean="0"/>
              <a:t>8 in</a:t>
            </a:r>
            <a:endParaRPr lang="en-US" dirty="0"/>
          </a:p>
        </p:txBody>
      </p:sp>
      <p:sp>
        <p:nvSpPr>
          <p:cNvPr id="7" name="TextBox 6"/>
          <p:cNvSpPr txBox="1"/>
          <p:nvPr/>
        </p:nvSpPr>
        <p:spPr>
          <a:xfrm>
            <a:off x="2667000" y="4648200"/>
            <a:ext cx="762000" cy="369332"/>
          </a:xfrm>
          <a:prstGeom prst="rect">
            <a:avLst/>
          </a:prstGeom>
          <a:noFill/>
        </p:spPr>
        <p:txBody>
          <a:bodyPr wrap="square" rtlCol="0">
            <a:spAutoFit/>
          </a:bodyPr>
          <a:lstStyle/>
          <a:p>
            <a:pPr algn="ctr"/>
            <a:r>
              <a:rPr lang="en-US" dirty="0" smtClean="0"/>
              <a:t>6 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1000"/>
                                        <p:tgtEl>
                                          <p:spTgt spid="34818"/>
                                        </p:tgtEl>
                                      </p:cBhvr>
                                    </p:animEffect>
                                    <p:anim calcmode="lin" valueType="num">
                                      <p:cBhvr>
                                        <p:cTn id="13" dur="1000" fill="hold"/>
                                        <p:tgtEl>
                                          <p:spTgt spid="34818"/>
                                        </p:tgtEl>
                                        <p:attrNameLst>
                                          <p:attrName>ppt_x</p:attrName>
                                        </p:attrNameLst>
                                      </p:cBhvr>
                                      <p:tavLst>
                                        <p:tav tm="0">
                                          <p:val>
                                            <p:strVal val="#ppt_x"/>
                                          </p:val>
                                        </p:tav>
                                        <p:tav tm="100000">
                                          <p:val>
                                            <p:strVal val="#ppt_x"/>
                                          </p:val>
                                        </p:tav>
                                      </p:tavLst>
                                    </p:anim>
                                    <p:anim calcmode="lin" valueType="num">
                                      <p:cBhvr>
                                        <p:cTn id="14" dur="1000" fill="hold"/>
                                        <p:tgtEl>
                                          <p:spTgt spid="348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377806" cy="1569660"/>
          </a:xfrm>
          <a:prstGeom prst="rect">
            <a:avLst/>
          </a:prstGeom>
          <a:solidFill>
            <a:schemeClr val="accent6">
              <a:lumMod val="40000"/>
              <a:lumOff val="60000"/>
            </a:schemeClr>
          </a:solidFill>
        </p:spPr>
        <p:txBody>
          <a:bodyPr wrap="square" rtlCol="0">
            <a:spAutoFit/>
          </a:bodyPr>
          <a:lstStyle/>
          <a:p>
            <a:pPr algn="just" rtl="1"/>
            <a:r>
              <a:rPr lang="fa-IR" sz="2400" b="1" dirty="0" smtClean="0">
                <a:cs typeface="B Nazanin" pitchFamily="2" charset="-78"/>
              </a:rPr>
              <a:t>پیکر آزاد:تیر </a:t>
            </a:r>
            <a:r>
              <a:rPr lang="en-US" sz="2400" b="1" dirty="0" smtClean="0">
                <a:cs typeface="B Nazanin" pitchFamily="2" charset="-78"/>
              </a:rPr>
              <a:t>BCD </a:t>
            </a:r>
            <a:r>
              <a:rPr lang="fa-IR" sz="2400" b="1" dirty="0" smtClean="0">
                <a:cs typeface="B Nazanin" pitchFamily="2" charset="-78"/>
              </a:rPr>
              <a:t>.</a:t>
            </a:r>
            <a:endParaRPr lang="en-US" sz="2400" b="1" dirty="0" smtClean="0">
              <a:cs typeface="B Nazanin" pitchFamily="2" charset="-78"/>
            </a:endParaRPr>
          </a:p>
          <a:p>
            <a:pPr algn="just" rtl="1"/>
            <a:r>
              <a:rPr lang="fa-IR" sz="2400" dirty="0" smtClean="0">
                <a:cs typeface="B Nazanin" pitchFamily="2" charset="-78"/>
              </a:rPr>
              <a:t>ابتدا نیروی موجود در </a:t>
            </a:r>
            <a:r>
              <a:rPr lang="en-US" sz="2400" dirty="0" smtClean="0">
                <a:cs typeface="B Nazanin" pitchFamily="2" charset="-78"/>
              </a:rPr>
              <a:t>C</a:t>
            </a:r>
            <a:r>
              <a:rPr lang="fa-IR" sz="2400" dirty="0" smtClean="0">
                <a:cs typeface="B Nazanin" pitchFamily="2" charset="-78"/>
              </a:rPr>
              <a:t> را بر حسب نیروی </a:t>
            </a:r>
            <a:r>
              <a:rPr lang="en-US" sz="2400" dirty="0" smtClean="0">
                <a:cs typeface="B Nazanin" pitchFamily="2" charset="-78"/>
              </a:rPr>
              <a:t>B</a:t>
            </a:r>
            <a:r>
              <a:rPr lang="fa-IR" sz="2400" dirty="0" smtClean="0">
                <a:cs typeface="B Nazanin" pitchFamily="2" charset="-78"/>
              </a:rPr>
              <a:t> و نیز بر حسب نیروی </a:t>
            </a:r>
            <a:r>
              <a:rPr lang="en-US" sz="2400" dirty="0" smtClean="0">
                <a:cs typeface="B Nazanin" pitchFamily="2" charset="-78"/>
              </a:rPr>
              <a:t>D</a:t>
            </a:r>
            <a:r>
              <a:rPr lang="fa-IR" sz="2400" dirty="0" smtClean="0">
                <a:cs typeface="B Nazanin" pitchFamily="2" charset="-78"/>
              </a:rPr>
              <a:t> تعیین میکنیم.</a:t>
            </a:r>
            <a:endParaRPr lang="en-US" sz="2400" dirty="0" smtClean="0">
              <a:cs typeface="B Nazanin" pitchFamily="2" charset="-78"/>
            </a:endParaRPr>
          </a:p>
          <a:p>
            <a:pPr algn="just" rtl="1"/>
            <a:endParaRPr lang="fa-IR" sz="2400" dirty="0" smtClean="0">
              <a:cs typeface="B Nazanin" pitchFamily="2" charset="-78"/>
            </a:endParaRPr>
          </a:p>
          <a:p>
            <a:pPr algn="just"/>
            <a:r>
              <a:rPr lang="fa-IR" sz="2400" dirty="0" smtClean="0">
                <a:cs typeface="+mj-cs"/>
              </a:rPr>
              <a:t> </a:t>
            </a:r>
            <a:r>
              <a:rPr lang="en-US" sz="2400" dirty="0" smtClean="0">
                <a:latin typeface="Times New Roman" pitchFamily="18" charset="0"/>
                <a:cs typeface="Times New Roman" pitchFamily="18" charset="0"/>
              </a:rPr>
              <a:t>+ƩM</a:t>
            </a:r>
            <a:r>
              <a:rPr lang="en-US" sz="2400" baseline="-25000"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=0 :  B(14 </a:t>
            </a:r>
            <a:r>
              <a:rPr lang="fa-I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in) - c(8 in.)=0   C=1/750B</a:t>
            </a:r>
            <a:endParaRPr lang="en-US" sz="2400" dirty="0">
              <a:latin typeface="Times New Roman" pitchFamily="18" charset="0"/>
              <a:cs typeface="Times New Roman" pitchFamily="18" charset="0"/>
            </a:endParaRPr>
          </a:p>
        </p:txBody>
      </p:sp>
      <p:sp>
        <p:nvSpPr>
          <p:cNvPr id="5" name="Curved Up Arrow 4"/>
          <p:cNvSpPr/>
          <p:nvPr/>
        </p:nvSpPr>
        <p:spPr>
          <a:xfrm flipH="1" flipV="1">
            <a:off x="152400" y="1524000"/>
            <a:ext cx="381000" cy="228600"/>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533400" y="2362200"/>
            <a:ext cx="5808000" cy="461665"/>
          </a:xfrm>
          <a:prstGeom prst="rect">
            <a:avLst/>
          </a:prstGeom>
          <a:solidFill>
            <a:schemeClr val="accent6">
              <a:lumMod val="40000"/>
              <a:lumOff val="60000"/>
            </a:schemeClr>
          </a:solidFill>
        </p:spPr>
        <p:txBody>
          <a:bodyPr wrap="none">
            <a:spAutoFit/>
          </a:bodyPr>
          <a:lstStyle/>
          <a:p>
            <a:r>
              <a:rPr lang="en-US" sz="2400" dirty="0" smtClean="0">
                <a:latin typeface="Times New Roman" pitchFamily="18" charset="0"/>
                <a:cs typeface="Times New Roman" pitchFamily="18" charset="0"/>
              </a:rPr>
              <a:t>+ƩM</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=0 :  -D(14 </a:t>
            </a:r>
            <a:r>
              <a:rPr lang="fa-I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in) + c(6 in.)=0   C=2/33 D</a:t>
            </a:r>
            <a:endParaRPr lang="en-US" sz="2400" dirty="0">
              <a:latin typeface="Times New Roman" pitchFamily="18" charset="0"/>
              <a:cs typeface="Times New Roman" pitchFamily="18" charset="0"/>
            </a:endParaRPr>
          </a:p>
        </p:txBody>
      </p:sp>
      <p:sp>
        <p:nvSpPr>
          <p:cNvPr id="8" name="Curved Up Arrow 7"/>
          <p:cNvSpPr/>
          <p:nvPr/>
        </p:nvSpPr>
        <p:spPr>
          <a:xfrm flipH="1" flipV="1">
            <a:off x="152400" y="2362200"/>
            <a:ext cx="381000" cy="228600"/>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6629400" y="1600200"/>
            <a:ext cx="457200" cy="369332"/>
          </a:xfrm>
          <a:prstGeom prst="rect">
            <a:avLst/>
          </a:prstGeom>
          <a:noFill/>
        </p:spPr>
        <p:txBody>
          <a:bodyPr wrap="square" rtlCol="0">
            <a:spAutoFit/>
          </a:bodyPr>
          <a:lstStyle/>
          <a:p>
            <a:r>
              <a:rPr lang="fa-IR" dirty="0" smtClean="0"/>
              <a:t>1</a:t>
            </a:r>
            <a:endParaRPr lang="en-US" dirty="0"/>
          </a:p>
        </p:txBody>
      </p:sp>
      <p:sp>
        <p:nvSpPr>
          <p:cNvPr id="18" name="TextBox 17"/>
          <p:cNvSpPr txBox="1"/>
          <p:nvPr/>
        </p:nvSpPr>
        <p:spPr>
          <a:xfrm>
            <a:off x="6629400" y="2438400"/>
            <a:ext cx="381000" cy="369332"/>
          </a:xfrm>
          <a:prstGeom prst="rect">
            <a:avLst/>
          </a:prstGeom>
          <a:noFill/>
        </p:spPr>
        <p:txBody>
          <a:bodyPr wrap="square" rtlCol="0">
            <a:spAutoFit/>
          </a:bodyPr>
          <a:lstStyle/>
          <a:p>
            <a:r>
              <a:rPr lang="fa-IR" dirty="0" smtClean="0"/>
              <a:t>2</a:t>
            </a:r>
            <a:endParaRPr lang="en-US" dirty="0"/>
          </a:p>
        </p:txBody>
      </p:sp>
      <p:pic>
        <p:nvPicPr>
          <p:cNvPr id="35842" name="Picture 2"/>
          <p:cNvPicPr>
            <a:picLocks noChangeAspect="1" noChangeArrowheads="1"/>
          </p:cNvPicPr>
          <p:nvPr/>
        </p:nvPicPr>
        <p:blipFill>
          <a:blip r:embed="rId2"/>
          <a:srcRect/>
          <a:stretch>
            <a:fillRect/>
          </a:stretch>
        </p:blipFill>
        <p:spPr bwMode="auto">
          <a:xfrm>
            <a:off x="1295400" y="3505200"/>
            <a:ext cx="5943600" cy="2286000"/>
          </a:xfrm>
          <a:prstGeom prst="rect">
            <a:avLst/>
          </a:prstGeom>
          <a:noFill/>
          <a:ln w="9525">
            <a:noFill/>
            <a:miter lim="800000"/>
            <a:headEnd/>
            <a:tailEnd/>
          </a:ln>
          <a:effectLst/>
        </p:spPr>
      </p:pic>
      <p:sp>
        <p:nvSpPr>
          <p:cNvPr id="20" name="TextBox 19"/>
          <p:cNvSpPr txBox="1"/>
          <p:nvPr/>
        </p:nvSpPr>
        <p:spPr>
          <a:xfrm>
            <a:off x="4648200" y="5562600"/>
            <a:ext cx="838200" cy="381000"/>
          </a:xfrm>
          <a:prstGeom prst="rect">
            <a:avLst/>
          </a:prstGeom>
          <a:noFill/>
        </p:spPr>
        <p:txBody>
          <a:bodyPr wrap="square" rtlCol="0">
            <a:spAutoFit/>
          </a:bodyPr>
          <a:lstStyle/>
          <a:p>
            <a:pPr algn="ctr"/>
            <a:r>
              <a:rPr lang="en-US" dirty="0" smtClean="0"/>
              <a:t>8 in</a:t>
            </a:r>
            <a:endParaRPr lang="en-US" dirty="0"/>
          </a:p>
        </p:txBody>
      </p:sp>
      <p:sp>
        <p:nvSpPr>
          <p:cNvPr id="21" name="TextBox 20"/>
          <p:cNvSpPr txBox="1"/>
          <p:nvPr/>
        </p:nvSpPr>
        <p:spPr>
          <a:xfrm>
            <a:off x="2514600" y="5562600"/>
            <a:ext cx="762000" cy="369332"/>
          </a:xfrm>
          <a:prstGeom prst="rect">
            <a:avLst/>
          </a:prstGeom>
          <a:noFill/>
        </p:spPr>
        <p:txBody>
          <a:bodyPr wrap="square" rtlCol="0">
            <a:spAutoFit/>
          </a:bodyPr>
          <a:lstStyle/>
          <a:p>
            <a:pPr algn="ctr"/>
            <a:r>
              <a:rPr lang="en-US" dirty="0" smtClean="0"/>
              <a:t>6 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42" presetClass="entr" presetSubtype="0" fill="hold" nodeType="withEffect">
                                  <p:stCondLst>
                                    <p:cond delay="0"/>
                                  </p:stCondLst>
                                  <p:childTnLst>
                                    <p:set>
                                      <p:cBhvr>
                                        <p:cTn id="18" dur="1" fill="hold">
                                          <p:stCondLst>
                                            <p:cond delay="0"/>
                                          </p:stCondLst>
                                        </p:cTn>
                                        <p:tgtEl>
                                          <p:spTgt spid="35842"/>
                                        </p:tgtEl>
                                        <p:attrNameLst>
                                          <p:attrName>style.visibility</p:attrName>
                                        </p:attrNameLst>
                                      </p:cBhvr>
                                      <p:to>
                                        <p:strVal val="visible"/>
                                      </p:to>
                                    </p:set>
                                    <p:animEffect transition="in" filter="fade">
                                      <p:cBhvr>
                                        <p:cTn id="19" dur="1000"/>
                                        <p:tgtEl>
                                          <p:spTgt spid="35842"/>
                                        </p:tgtEl>
                                      </p:cBhvr>
                                    </p:animEffect>
                                    <p:anim calcmode="lin" valueType="num">
                                      <p:cBhvr>
                                        <p:cTn id="20" dur="1000" fill="hold"/>
                                        <p:tgtEl>
                                          <p:spTgt spid="35842"/>
                                        </p:tgtEl>
                                        <p:attrNameLst>
                                          <p:attrName>ppt_x</p:attrName>
                                        </p:attrNameLst>
                                      </p:cBhvr>
                                      <p:tavLst>
                                        <p:tav tm="0">
                                          <p:val>
                                            <p:strVal val="#ppt_x"/>
                                          </p:val>
                                        </p:tav>
                                        <p:tav tm="100000">
                                          <p:val>
                                            <p:strVal val="#ppt_x"/>
                                          </p:val>
                                        </p:tav>
                                      </p:tavLst>
                                    </p:anim>
                                    <p:anim calcmode="lin" valueType="num">
                                      <p:cBhvr>
                                        <p:cTn id="21" dur="1000" fill="hold"/>
                                        <p:tgtEl>
                                          <p:spTgt spid="358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7" grpId="0"/>
      <p:bldP spid="18"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0" y="1219200"/>
            <a:ext cx="4191000" cy="461665"/>
          </a:xfrm>
          <a:prstGeom prst="rect">
            <a:avLst/>
          </a:prstGeom>
          <a:solidFill>
            <a:schemeClr val="accent3"/>
          </a:solidFill>
        </p:spPr>
        <p:txBody>
          <a:bodyPr wrap="square" rtlCol="0">
            <a:spAutoFit/>
          </a:bodyPr>
          <a:lstStyle/>
          <a:p>
            <a:pPr algn="r" rtl="1"/>
            <a:r>
              <a:rPr lang="fa-IR" sz="2400" b="1" dirty="0" smtClean="0">
                <a:cs typeface="B Nazanin" pitchFamily="2" charset="-78"/>
              </a:rPr>
              <a:t>میله کنترل</a:t>
            </a:r>
            <a:r>
              <a:rPr lang="fa-IR" sz="2400" dirty="0" smtClean="0">
                <a:cs typeface="B Nazanin" pitchFamily="2" charset="-78"/>
              </a:rPr>
              <a:t>. به ازای ضریب ایمنی 3 داریم:</a:t>
            </a:r>
            <a:endParaRPr lang="en-US" sz="2400" dirty="0">
              <a:cs typeface="B Nazanin" pitchFamily="2" charset="-78"/>
            </a:endParaRPr>
          </a:p>
        </p:txBody>
      </p:sp>
      <p:sp>
        <p:nvSpPr>
          <p:cNvPr id="5" name="Rectangle 4"/>
          <p:cNvSpPr/>
          <p:nvPr/>
        </p:nvSpPr>
        <p:spPr>
          <a:xfrm>
            <a:off x="0" y="1447800"/>
            <a:ext cx="705642" cy="461665"/>
          </a:xfrm>
          <a:prstGeom prst="rect">
            <a:avLst/>
          </a:prstGeom>
        </p:spPr>
        <p:txBody>
          <a:bodyPr wrap="none">
            <a:spAutoFit/>
          </a:bodyPr>
          <a:lstStyle/>
          <a:p>
            <a:r>
              <a:rPr lang="el-GR" sz="2400" b="1" dirty="0" smtClean="0">
                <a:cs typeface="B Nazanin" pitchFamily="2" charset="-78"/>
              </a:rPr>
              <a:t>σ</a:t>
            </a:r>
            <a:r>
              <a:rPr lang="en-US" b="1" baseline="-25000" dirty="0" smtClean="0">
                <a:latin typeface="Times New Roman" pitchFamily="18" charset="0"/>
                <a:cs typeface="Times New Roman" pitchFamily="18" charset="0"/>
              </a:rPr>
              <a:t>all</a:t>
            </a:r>
            <a:r>
              <a:rPr lang="en-US" b="1" dirty="0" smtClean="0">
                <a:latin typeface="Times New Roman" pitchFamily="18" charset="0"/>
                <a:cs typeface="Times New Roman" pitchFamily="18" charset="0"/>
              </a:rPr>
              <a:t>= </a:t>
            </a:r>
            <a:endParaRPr lang="en-US" dirty="0"/>
          </a:p>
        </p:txBody>
      </p:sp>
      <p:sp>
        <p:nvSpPr>
          <p:cNvPr id="6" name="TextBox 5"/>
          <p:cNvSpPr txBox="1"/>
          <p:nvPr/>
        </p:nvSpPr>
        <p:spPr>
          <a:xfrm>
            <a:off x="914400" y="1066800"/>
            <a:ext cx="609600" cy="461665"/>
          </a:xfrm>
          <a:prstGeom prst="rect">
            <a:avLst/>
          </a:prstGeom>
          <a:noFill/>
        </p:spPr>
        <p:txBody>
          <a:bodyPr wrap="square" rtlCol="0">
            <a:spAutoFit/>
          </a:bodyPr>
          <a:lstStyle/>
          <a:p>
            <a:r>
              <a:rPr lang="el-GR" sz="2400" b="1" dirty="0" smtClean="0">
                <a:cs typeface="B Nazanin" pitchFamily="2" charset="-78"/>
              </a:rPr>
              <a:t>σ</a:t>
            </a:r>
            <a:r>
              <a:rPr lang="en-US" b="1" baseline="-25000" dirty="0" smtClean="0">
                <a:latin typeface="Times New Roman" pitchFamily="18" charset="0"/>
                <a:cs typeface="Times New Roman" pitchFamily="18" charset="0"/>
              </a:rPr>
              <a:t>u </a:t>
            </a:r>
            <a:endParaRPr lang="en-US" dirty="0"/>
          </a:p>
        </p:txBody>
      </p:sp>
      <p:pic>
        <p:nvPicPr>
          <p:cNvPr id="7" name="Picture 3"/>
          <p:cNvPicPr>
            <a:picLocks noChangeAspect="1" noChangeArrowheads="1"/>
          </p:cNvPicPr>
          <p:nvPr/>
        </p:nvPicPr>
        <p:blipFill>
          <a:blip r:embed="rId2"/>
          <a:srcRect/>
          <a:stretch>
            <a:fillRect/>
          </a:stretch>
        </p:blipFill>
        <p:spPr bwMode="auto">
          <a:xfrm>
            <a:off x="609600" y="1524000"/>
            <a:ext cx="1295400" cy="396240"/>
          </a:xfrm>
          <a:prstGeom prst="rect">
            <a:avLst/>
          </a:prstGeom>
          <a:noFill/>
          <a:ln w="9525">
            <a:noFill/>
            <a:miter lim="800000"/>
            <a:headEnd/>
            <a:tailEnd/>
          </a:ln>
          <a:effectLst/>
        </p:spPr>
      </p:pic>
      <p:sp>
        <p:nvSpPr>
          <p:cNvPr id="8" name="TextBox 7"/>
          <p:cNvSpPr txBox="1"/>
          <p:nvPr/>
        </p:nvSpPr>
        <p:spPr>
          <a:xfrm>
            <a:off x="762000" y="1828800"/>
            <a:ext cx="990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F.S.</a:t>
            </a:r>
            <a:endParaRPr lang="en-US" sz="2400" dirty="0">
              <a:latin typeface="Times New Roman" pitchFamily="18" charset="0"/>
              <a:cs typeface="Times New Roman" pitchFamily="18" charset="0"/>
            </a:endParaRPr>
          </a:p>
        </p:txBody>
      </p:sp>
      <p:sp>
        <p:nvSpPr>
          <p:cNvPr id="9" name="TextBox 8"/>
          <p:cNvSpPr txBox="1"/>
          <p:nvPr/>
        </p:nvSpPr>
        <p:spPr>
          <a:xfrm>
            <a:off x="1981200" y="1524000"/>
            <a:ext cx="1905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 60/3= 20 </a:t>
            </a:r>
            <a:r>
              <a:rPr lang="en-US" sz="2000" dirty="0" err="1" smtClean="0">
                <a:latin typeface="Times New Roman" pitchFamily="18" charset="0"/>
                <a:cs typeface="Times New Roman" pitchFamily="18" charset="0"/>
              </a:rPr>
              <a:t>ksi</a:t>
            </a:r>
            <a:endParaRPr lang="en-US" sz="2000" dirty="0">
              <a:latin typeface="Times New Roman" pitchFamily="18" charset="0"/>
              <a:cs typeface="Times New Roman" pitchFamily="18" charset="0"/>
            </a:endParaRPr>
          </a:p>
        </p:txBody>
      </p:sp>
      <p:sp>
        <p:nvSpPr>
          <p:cNvPr id="10" name="TextBox 9"/>
          <p:cNvSpPr txBox="1"/>
          <p:nvPr/>
        </p:nvSpPr>
        <p:spPr>
          <a:xfrm>
            <a:off x="4267200" y="2819400"/>
            <a:ext cx="4343400" cy="461665"/>
          </a:xfrm>
          <a:prstGeom prst="rect">
            <a:avLst/>
          </a:prstGeom>
          <a:solidFill>
            <a:schemeClr val="accent3"/>
          </a:solidFill>
        </p:spPr>
        <p:txBody>
          <a:bodyPr wrap="square" rtlCol="0">
            <a:spAutoFit/>
          </a:bodyPr>
          <a:lstStyle/>
          <a:p>
            <a:pPr algn="r" rtl="1"/>
            <a:r>
              <a:rPr lang="fa-IR" sz="2400" dirty="0" smtClean="0">
                <a:cs typeface="B Nazanin" pitchFamily="2" charset="-78"/>
              </a:rPr>
              <a:t>نیروی مجاز در میله کنترل برابر است با:</a:t>
            </a:r>
            <a:endParaRPr lang="en-US" sz="2400" dirty="0">
              <a:cs typeface="B Nazanin" pitchFamily="2" charset="-78"/>
            </a:endParaRPr>
          </a:p>
        </p:txBody>
      </p:sp>
      <p:sp>
        <p:nvSpPr>
          <p:cNvPr id="11" name="TextBox 10"/>
          <p:cNvSpPr txBox="1"/>
          <p:nvPr/>
        </p:nvSpPr>
        <p:spPr>
          <a:xfrm>
            <a:off x="76200" y="3181290"/>
            <a:ext cx="4495800" cy="461665"/>
          </a:xfrm>
          <a:prstGeom prst="rect">
            <a:avLst/>
          </a:prstGeom>
          <a:noFill/>
        </p:spPr>
        <p:txBody>
          <a:bodyPr wrap="square" rtlCol="0">
            <a:spAutoFit/>
          </a:bodyPr>
          <a:lstStyle/>
          <a:p>
            <a:r>
              <a:rPr lang="en-US" dirty="0" smtClean="0">
                <a:latin typeface="Times New Roman" pitchFamily="18" charset="0"/>
                <a:cs typeface="Times New Roman" pitchFamily="18" charset="0"/>
              </a:rPr>
              <a:t>B=</a:t>
            </a:r>
            <a:r>
              <a:rPr lang="el-GR" sz="2400" b="1" dirty="0" smtClean="0">
                <a:latin typeface="Times New Roman" pitchFamily="18" charset="0"/>
                <a:cs typeface="Times New Roman" pitchFamily="18" charset="0"/>
              </a:rPr>
              <a:t> σ</a:t>
            </a:r>
            <a:r>
              <a:rPr lang="en-US" b="1" baseline="-25000" dirty="0" smtClean="0">
                <a:latin typeface="Times New Roman" pitchFamily="18" charset="0"/>
                <a:cs typeface="Times New Roman" pitchFamily="18" charset="0"/>
              </a:rPr>
              <a:t>all</a:t>
            </a:r>
            <a:r>
              <a:rPr lang="en-US" b="1" dirty="0" smtClean="0">
                <a:latin typeface="Times New Roman" pitchFamily="18" charset="0"/>
                <a:cs typeface="Times New Roman" pitchFamily="18" charset="0"/>
              </a:rPr>
              <a:t> (A)= (20) ¼ </a:t>
            </a:r>
            <a:r>
              <a:rPr lang="el-GR" b="1" dirty="0" smtClean="0">
                <a:latin typeface="Times New Roman" pitchFamily="18" charset="0"/>
                <a:cs typeface="Times New Roman" pitchFamily="18" charset="0"/>
              </a:rPr>
              <a:t>π</a:t>
            </a:r>
            <a:r>
              <a:rPr lang="en-US" b="1" dirty="0" smtClean="0">
                <a:latin typeface="Times New Roman" pitchFamily="18" charset="0"/>
                <a:cs typeface="Times New Roman" pitchFamily="18" charset="0"/>
              </a:rPr>
              <a:t> (7/16)</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 3.01 kips</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2" name="TextBox 11"/>
          <p:cNvSpPr txBox="1"/>
          <p:nvPr/>
        </p:nvSpPr>
        <p:spPr>
          <a:xfrm>
            <a:off x="1981200" y="4095690"/>
            <a:ext cx="6705600" cy="461665"/>
          </a:xfrm>
          <a:prstGeom prst="rect">
            <a:avLst/>
          </a:prstGeom>
          <a:solidFill>
            <a:schemeClr val="accent3"/>
          </a:solidFill>
        </p:spPr>
        <p:txBody>
          <a:bodyPr wrap="square" rtlCol="0">
            <a:spAutoFit/>
          </a:bodyPr>
          <a:lstStyle/>
          <a:p>
            <a:pPr algn="r" rtl="1"/>
            <a:r>
              <a:rPr lang="fa-IR" sz="2400" dirty="0" smtClean="0">
                <a:cs typeface="B Nazanin" pitchFamily="2" charset="-78"/>
              </a:rPr>
              <a:t>به کمک معادله اول بزرگترین مقدار ممکن </a:t>
            </a:r>
            <a:r>
              <a:rPr lang="en-US" sz="2000" dirty="0" smtClean="0">
                <a:latin typeface="Times New Roman" pitchFamily="18" charset="0"/>
                <a:cs typeface="Times New Roman" pitchFamily="18" charset="0"/>
              </a:rPr>
              <a:t>C</a:t>
            </a:r>
            <a:r>
              <a:rPr lang="fa-IR" sz="2400" dirty="0" smtClean="0">
                <a:cs typeface="B Nazanin" pitchFamily="2" charset="-78"/>
              </a:rPr>
              <a:t> چنین به دست می آید</a:t>
            </a:r>
            <a:r>
              <a:rPr lang="fa-IR" dirty="0" smtClean="0"/>
              <a:t>:</a:t>
            </a:r>
            <a:endParaRPr lang="en-US" dirty="0"/>
          </a:p>
        </p:txBody>
      </p:sp>
      <p:sp>
        <p:nvSpPr>
          <p:cNvPr id="13" name="TextBox 12"/>
          <p:cNvSpPr txBox="1"/>
          <p:nvPr/>
        </p:nvSpPr>
        <p:spPr>
          <a:xfrm>
            <a:off x="0" y="4953000"/>
            <a:ext cx="32766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 1.75 B= 1.75 (3.01)= 5.27</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p:bldP spid="9" grpId="0"/>
      <p:bldP spid="10" grpId="0" animBg="1"/>
      <p:bldP spid="11" grpId="0"/>
      <p:bldP spid="12" grpId="0" animBg="1"/>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1752600" y="762000"/>
            <a:ext cx="5715000" cy="4524375"/>
          </a:xfrm>
          <a:prstGeom prst="rect">
            <a:avLst/>
          </a:prstGeom>
          <a:noFill/>
          <a:ln w="9525">
            <a:noFill/>
            <a:miter lim="800000"/>
            <a:headEnd/>
            <a:tailEnd/>
          </a:ln>
          <a:effectLst/>
        </p:spPr>
      </p:pic>
      <p:pic>
        <p:nvPicPr>
          <p:cNvPr id="5" name="Picture 23" descr="http://www.persianblog.ir/Avatar/160672.png?rnd=41439.2907401852"/>
          <p:cNvPicPr>
            <a:picLocks noChangeAspect="1" noChangeArrowheads="1"/>
          </p:cNvPicPr>
          <p:nvPr/>
        </p:nvPicPr>
        <p:blipFill>
          <a:blip r:embed="rId3"/>
          <a:srcRect/>
          <a:stretch>
            <a:fillRect/>
          </a:stretch>
        </p:blipFill>
        <p:spPr bwMode="auto">
          <a:xfrm>
            <a:off x="0" y="0"/>
            <a:ext cx="1600200" cy="136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7620000" y="304800"/>
            <a:ext cx="1143000" cy="523220"/>
          </a:xfrm>
          <a:prstGeom prst="rect">
            <a:avLst/>
          </a:prstGeom>
          <a:solidFill>
            <a:schemeClr val="accent2">
              <a:lumMod val="40000"/>
              <a:lumOff val="60000"/>
            </a:schemeClr>
          </a:solidFill>
        </p:spPr>
        <p:txBody>
          <a:bodyPr wrap="square" rtlCol="0">
            <a:spAutoFit/>
          </a:bodyPr>
          <a:lstStyle/>
          <a:p>
            <a:pPr algn="r" rtl="1"/>
            <a:r>
              <a:rPr lang="fa-IR" sz="2800" dirty="0" smtClean="0">
                <a:cs typeface="B Nazanin" pitchFamily="2" charset="-78"/>
              </a:rPr>
              <a:t>پیچ </a:t>
            </a:r>
            <a:r>
              <a:rPr lang="en-US" sz="2800" dirty="0" smtClean="0">
                <a:cs typeface="B Nazanin" pitchFamily="2" charset="-78"/>
              </a:rPr>
              <a:t>B</a:t>
            </a:r>
            <a:r>
              <a:rPr lang="fa-IR" sz="2800" dirty="0" smtClean="0">
                <a:cs typeface="B Nazanin" pitchFamily="2" charset="-78"/>
              </a:rPr>
              <a:t>: </a:t>
            </a:r>
            <a:endParaRPr lang="en-US" sz="2800" dirty="0">
              <a:cs typeface="B Nazanin" pitchFamily="2" charset="-78"/>
            </a:endParaRPr>
          </a:p>
        </p:txBody>
      </p:sp>
      <p:pic>
        <p:nvPicPr>
          <p:cNvPr id="5" name="Picture 2"/>
          <p:cNvPicPr>
            <a:picLocks noChangeAspect="1" noChangeArrowheads="1"/>
          </p:cNvPicPr>
          <p:nvPr/>
        </p:nvPicPr>
        <p:blipFill>
          <a:blip r:embed="rId3"/>
          <a:srcRect/>
          <a:stretch>
            <a:fillRect/>
          </a:stretch>
        </p:blipFill>
        <p:spPr bwMode="auto">
          <a:xfrm>
            <a:off x="2209800" y="685800"/>
            <a:ext cx="332014" cy="309880"/>
          </a:xfrm>
          <a:prstGeom prst="rect">
            <a:avLst/>
          </a:prstGeom>
          <a:noFill/>
          <a:ln w="9525">
            <a:noFill/>
            <a:miter lim="800000"/>
            <a:headEnd/>
            <a:tailEnd/>
          </a:ln>
          <a:effectLst/>
        </p:spPr>
      </p:pic>
      <p:sp>
        <p:nvSpPr>
          <p:cNvPr id="6" name="TextBox 5"/>
          <p:cNvSpPr txBox="1"/>
          <p:nvPr/>
        </p:nvSpPr>
        <p:spPr>
          <a:xfrm>
            <a:off x="2362200" y="838200"/>
            <a:ext cx="457200" cy="369332"/>
          </a:xfrm>
          <a:prstGeom prst="rect">
            <a:avLst/>
          </a:prstGeom>
          <a:noFill/>
        </p:spPr>
        <p:txBody>
          <a:bodyPr wrap="square" rtlCol="0">
            <a:spAutoFit/>
          </a:bodyPr>
          <a:lstStyle/>
          <a:p>
            <a:r>
              <a:rPr lang="en-US" dirty="0" smtClean="0"/>
              <a:t>all</a:t>
            </a:r>
            <a:endParaRPr lang="en-US" dirty="0"/>
          </a:p>
        </p:txBody>
      </p:sp>
      <p:sp>
        <p:nvSpPr>
          <p:cNvPr id="7" name="TextBox 6"/>
          <p:cNvSpPr txBox="1"/>
          <p:nvPr/>
        </p:nvSpPr>
        <p:spPr>
          <a:xfrm>
            <a:off x="2667000" y="762000"/>
            <a:ext cx="381000" cy="369332"/>
          </a:xfrm>
          <a:prstGeom prst="rect">
            <a:avLst/>
          </a:prstGeom>
          <a:noFill/>
        </p:spPr>
        <p:txBody>
          <a:bodyPr wrap="square" rtlCol="0">
            <a:spAutoFit/>
          </a:bodyPr>
          <a:lstStyle/>
          <a:p>
            <a:r>
              <a:rPr lang="en-US" dirty="0" smtClean="0"/>
              <a:t>=</a:t>
            </a:r>
            <a:endParaRPr lang="en-US" dirty="0"/>
          </a:p>
        </p:txBody>
      </p:sp>
      <p:pic>
        <p:nvPicPr>
          <p:cNvPr id="8" name="Picture 3"/>
          <p:cNvPicPr>
            <a:picLocks noChangeAspect="1" noChangeArrowheads="1"/>
          </p:cNvPicPr>
          <p:nvPr/>
        </p:nvPicPr>
        <p:blipFill>
          <a:blip r:embed="rId4"/>
          <a:srcRect/>
          <a:stretch>
            <a:fillRect/>
          </a:stretch>
        </p:blipFill>
        <p:spPr bwMode="auto">
          <a:xfrm>
            <a:off x="2895600" y="762000"/>
            <a:ext cx="1295400" cy="39624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a:stretch>
            <a:fillRect/>
          </a:stretch>
        </p:blipFill>
        <p:spPr bwMode="auto">
          <a:xfrm>
            <a:off x="3124200" y="304800"/>
            <a:ext cx="332014" cy="309880"/>
          </a:xfrm>
          <a:prstGeom prst="rect">
            <a:avLst/>
          </a:prstGeom>
          <a:noFill/>
          <a:ln w="9525">
            <a:noFill/>
            <a:miter lim="800000"/>
            <a:headEnd/>
            <a:tailEnd/>
          </a:ln>
          <a:effectLst/>
        </p:spPr>
      </p:pic>
      <p:sp>
        <p:nvSpPr>
          <p:cNvPr id="10" name="TextBox 9"/>
          <p:cNvSpPr txBox="1"/>
          <p:nvPr/>
        </p:nvSpPr>
        <p:spPr>
          <a:xfrm>
            <a:off x="3276600" y="457200"/>
            <a:ext cx="457200" cy="369332"/>
          </a:xfrm>
          <a:prstGeom prst="rect">
            <a:avLst/>
          </a:prstGeom>
          <a:noFill/>
        </p:spPr>
        <p:txBody>
          <a:bodyPr wrap="square" rtlCol="0">
            <a:spAutoFit/>
          </a:bodyPr>
          <a:lstStyle/>
          <a:p>
            <a:r>
              <a:rPr lang="en-US" dirty="0" smtClean="0"/>
              <a:t>u</a:t>
            </a:r>
            <a:endParaRPr lang="en-US" dirty="0"/>
          </a:p>
        </p:txBody>
      </p:sp>
      <p:sp>
        <p:nvSpPr>
          <p:cNvPr id="11" name="TextBox 10"/>
          <p:cNvSpPr txBox="1"/>
          <p:nvPr/>
        </p:nvSpPr>
        <p:spPr>
          <a:xfrm>
            <a:off x="2971800" y="1143000"/>
            <a:ext cx="1066800" cy="381000"/>
          </a:xfrm>
          <a:prstGeom prst="rect">
            <a:avLst/>
          </a:prstGeom>
          <a:noFill/>
        </p:spPr>
        <p:txBody>
          <a:bodyPr wrap="square" rtlCol="0">
            <a:spAutoFit/>
          </a:bodyPr>
          <a:lstStyle/>
          <a:p>
            <a:pPr algn="ctr"/>
            <a:r>
              <a:rPr lang="en-US" dirty="0" smtClean="0"/>
              <a:t>F.S</a:t>
            </a:r>
            <a:endParaRPr lang="en-US" dirty="0"/>
          </a:p>
        </p:txBody>
      </p:sp>
      <p:sp>
        <p:nvSpPr>
          <p:cNvPr id="12" name="TextBox 11"/>
          <p:cNvSpPr txBox="1"/>
          <p:nvPr/>
        </p:nvSpPr>
        <p:spPr>
          <a:xfrm>
            <a:off x="4191000" y="685800"/>
            <a:ext cx="2590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40/3= 13.33</a:t>
            </a:r>
            <a:endParaRPr lang="en-US" sz="2400" dirty="0">
              <a:latin typeface="Times New Roman" pitchFamily="18" charset="0"/>
              <a:cs typeface="Times New Roman" pitchFamily="18" charset="0"/>
            </a:endParaRPr>
          </a:p>
        </p:txBody>
      </p:sp>
      <p:sp>
        <p:nvSpPr>
          <p:cNvPr id="13" name="TextBox 12"/>
          <p:cNvSpPr txBox="1"/>
          <p:nvPr/>
        </p:nvSpPr>
        <p:spPr>
          <a:xfrm>
            <a:off x="3505200" y="1447800"/>
            <a:ext cx="5410200"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چون پیچ برش مضاعف دارد مقدار مجاز </a:t>
            </a:r>
            <a:r>
              <a:rPr lang="en-US" sz="2400" dirty="0" smtClean="0">
                <a:cs typeface="B Nazanin" pitchFamily="2" charset="-78"/>
              </a:rPr>
              <a:t>B</a:t>
            </a:r>
            <a:r>
              <a:rPr lang="fa-IR" sz="2400" dirty="0" smtClean="0">
                <a:cs typeface="B Nazanin" pitchFamily="2" charset="-78"/>
              </a:rPr>
              <a:t> برابر است با:</a:t>
            </a:r>
            <a:endParaRPr lang="en-US" sz="2400" dirty="0">
              <a:cs typeface="B Nazanin" pitchFamily="2" charset="-78"/>
            </a:endParaRPr>
          </a:p>
        </p:txBody>
      </p:sp>
      <p:sp>
        <p:nvSpPr>
          <p:cNvPr id="14" name="TextBox 13"/>
          <p:cNvSpPr txBox="1"/>
          <p:nvPr/>
        </p:nvSpPr>
        <p:spPr>
          <a:xfrm>
            <a:off x="381000" y="1905000"/>
            <a:ext cx="1676400" cy="369332"/>
          </a:xfrm>
          <a:prstGeom prst="rect">
            <a:avLst/>
          </a:prstGeom>
          <a:noFill/>
        </p:spPr>
        <p:txBody>
          <a:bodyPr wrap="square" rtlCol="0">
            <a:spAutoFit/>
          </a:bodyPr>
          <a:lstStyle/>
          <a:p>
            <a:r>
              <a:rPr lang="en-US" dirty="0" smtClean="0"/>
              <a:t>B= </a:t>
            </a:r>
            <a:endParaRPr lang="en-US" dirty="0"/>
          </a:p>
        </p:txBody>
      </p:sp>
      <p:pic>
        <p:nvPicPr>
          <p:cNvPr id="15" name="Picture 2"/>
          <p:cNvPicPr>
            <a:picLocks noChangeAspect="1" noChangeArrowheads="1"/>
          </p:cNvPicPr>
          <p:nvPr/>
        </p:nvPicPr>
        <p:blipFill>
          <a:blip r:embed="rId3"/>
          <a:srcRect/>
          <a:stretch>
            <a:fillRect/>
          </a:stretch>
        </p:blipFill>
        <p:spPr bwMode="auto">
          <a:xfrm>
            <a:off x="762000" y="1828800"/>
            <a:ext cx="332014" cy="309880"/>
          </a:xfrm>
          <a:prstGeom prst="rect">
            <a:avLst/>
          </a:prstGeom>
          <a:noFill/>
          <a:ln w="9525">
            <a:noFill/>
            <a:miter lim="800000"/>
            <a:headEnd/>
            <a:tailEnd/>
          </a:ln>
          <a:effectLst/>
        </p:spPr>
      </p:pic>
      <p:sp>
        <p:nvSpPr>
          <p:cNvPr id="16" name="TextBox 15"/>
          <p:cNvSpPr txBox="1"/>
          <p:nvPr/>
        </p:nvSpPr>
        <p:spPr>
          <a:xfrm>
            <a:off x="914400" y="1981200"/>
            <a:ext cx="457200" cy="369332"/>
          </a:xfrm>
          <a:prstGeom prst="rect">
            <a:avLst/>
          </a:prstGeom>
          <a:noFill/>
        </p:spPr>
        <p:txBody>
          <a:bodyPr wrap="square" rtlCol="0">
            <a:spAutoFit/>
          </a:bodyPr>
          <a:lstStyle/>
          <a:p>
            <a:r>
              <a:rPr lang="en-US" dirty="0" smtClean="0"/>
              <a:t>all</a:t>
            </a:r>
            <a:endParaRPr lang="en-US" dirty="0"/>
          </a:p>
        </p:txBody>
      </p:sp>
      <p:sp>
        <p:nvSpPr>
          <p:cNvPr id="17" name="TextBox 16"/>
          <p:cNvSpPr txBox="1"/>
          <p:nvPr/>
        </p:nvSpPr>
        <p:spPr>
          <a:xfrm>
            <a:off x="1219200" y="1905000"/>
            <a:ext cx="551953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(2A)= (13.33)(2)(1/4</a:t>
            </a:r>
            <a:r>
              <a:rPr lang="el-GR" sz="2400" dirty="0" smtClean="0">
                <a:latin typeface="Times New Roman" pitchFamily="18" charset="0"/>
                <a:cs typeface="Times New Roman" pitchFamily="18" charset="0"/>
              </a:rPr>
              <a:t>π</a:t>
            </a:r>
            <a:r>
              <a:rPr lang="en-US" sz="2400" dirty="0" smtClean="0">
                <a:latin typeface="Times New Roman" pitchFamily="18" charset="0"/>
                <a:cs typeface="Times New Roman" pitchFamily="18" charset="0"/>
              </a:rPr>
              <a:t>)(3/4)</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2.94</a:t>
            </a:r>
            <a:endParaRPr lang="en-US" sz="2400" dirty="0">
              <a:latin typeface="Times New Roman" pitchFamily="18" charset="0"/>
              <a:cs typeface="Times New Roman" pitchFamily="18" charset="0"/>
            </a:endParaRPr>
          </a:p>
        </p:txBody>
      </p:sp>
      <p:sp>
        <p:nvSpPr>
          <p:cNvPr id="18" name="TextBox 17"/>
          <p:cNvSpPr txBox="1"/>
          <p:nvPr/>
        </p:nvSpPr>
        <p:spPr>
          <a:xfrm>
            <a:off x="5550877" y="2590800"/>
            <a:ext cx="3288323" cy="461665"/>
          </a:xfrm>
          <a:prstGeom prst="rect">
            <a:avLst/>
          </a:prstGeom>
          <a:solidFill>
            <a:schemeClr val="accent2">
              <a:lumMod val="40000"/>
              <a:lumOff val="60000"/>
            </a:schemeClr>
          </a:solidFill>
        </p:spPr>
        <p:txBody>
          <a:bodyPr wrap="square" rtlCol="0">
            <a:spAutoFit/>
          </a:bodyPr>
          <a:lstStyle/>
          <a:p>
            <a:pPr algn="r" rtl="1"/>
            <a:r>
              <a:rPr lang="fa-IR" sz="2400" dirty="0" smtClean="0">
                <a:cs typeface="B Nazanin" pitchFamily="2" charset="-78"/>
              </a:rPr>
              <a:t>با توجه به معادله اول داریم:</a:t>
            </a:r>
            <a:endParaRPr lang="en-US" sz="2400" dirty="0">
              <a:cs typeface="B Nazanin" pitchFamily="2" charset="-78"/>
            </a:endParaRPr>
          </a:p>
        </p:txBody>
      </p:sp>
      <p:sp>
        <p:nvSpPr>
          <p:cNvPr id="19" name="TextBox 18"/>
          <p:cNvSpPr txBox="1"/>
          <p:nvPr/>
        </p:nvSpPr>
        <p:spPr>
          <a:xfrm>
            <a:off x="228600" y="2895600"/>
            <a:ext cx="4731026"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C= 1.75 B= 1.75 (2.94)= 5.15</a:t>
            </a:r>
            <a:endParaRPr lang="en-US" sz="2400" dirty="0">
              <a:latin typeface="Times New Roman" pitchFamily="18" charset="0"/>
              <a:cs typeface="Times New Roman" pitchFamily="18" charset="0"/>
            </a:endParaRPr>
          </a:p>
        </p:txBody>
      </p:sp>
      <p:sp>
        <p:nvSpPr>
          <p:cNvPr id="20" name="TextBox 19"/>
          <p:cNvSpPr txBox="1"/>
          <p:nvPr/>
        </p:nvSpPr>
        <p:spPr>
          <a:xfrm>
            <a:off x="0" y="3505200"/>
            <a:ext cx="8915400" cy="400110"/>
          </a:xfrm>
          <a:prstGeom prst="rect">
            <a:avLst/>
          </a:prstGeom>
          <a:solidFill>
            <a:schemeClr val="accent1">
              <a:lumMod val="20000"/>
              <a:lumOff val="80000"/>
            </a:schemeClr>
          </a:solidFill>
        </p:spPr>
        <p:txBody>
          <a:bodyPr wrap="square" rtlCol="0">
            <a:spAutoFit/>
          </a:bodyPr>
          <a:lstStyle/>
          <a:p>
            <a:pPr algn="r" rtl="1"/>
            <a:r>
              <a:rPr lang="fa-IR" sz="2000" b="1" dirty="0" smtClean="0">
                <a:cs typeface="B Nazanin" pitchFamily="2" charset="-78"/>
              </a:rPr>
              <a:t>پیچ </a:t>
            </a:r>
            <a:r>
              <a:rPr lang="en-US" sz="2000" b="1" dirty="0" smtClean="0">
                <a:cs typeface="B Nazanin" pitchFamily="2" charset="-78"/>
              </a:rPr>
              <a:t>D</a:t>
            </a:r>
            <a:r>
              <a:rPr lang="fa-IR" sz="2000" b="1" dirty="0" smtClean="0">
                <a:cs typeface="B Nazanin" pitchFamily="2" charset="-78"/>
              </a:rPr>
              <a:t>: چون این پیچ مانند پیچ </a:t>
            </a:r>
            <a:r>
              <a:rPr lang="en-US" sz="2000" b="1" dirty="0" smtClean="0">
                <a:cs typeface="B Nazanin" pitchFamily="2" charset="-78"/>
              </a:rPr>
              <a:t>B</a:t>
            </a:r>
            <a:r>
              <a:rPr lang="fa-IR" sz="2000" b="1" dirty="0" smtClean="0">
                <a:cs typeface="B Nazanin" pitchFamily="2" charset="-78"/>
              </a:rPr>
              <a:t> است نیروی مجاز آن </a:t>
            </a:r>
            <a:r>
              <a:rPr lang="en-US" sz="2000" b="1" dirty="0" smtClean="0">
                <a:cs typeface="B Nazanin" pitchFamily="2" charset="-78"/>
              </a:rPr>
              <a:t>D=B= 2.94</a:t>
            </a:r>
            <a:r>
              <a:rPr lang="fa-IR" sz="2000" b="1" dirty="0" smtClean="0">
                <a:cs typeface="B Nazanin" pitchFamily="2" charset="-78"/>
              </a:rPr>
              <a:t> است. با استفاده از معادله 2 داریم:</a:t>
            </a:r>
            <a:endParaRPr lang="en-US" sz="2000" b="1" dirty="0">
              <a:cs typeface="B Nazanin" pitchFamily="2" charset="-78"/>
            </a:endParaRPr>
          </a:p>
        </p:txBody>
      </p:sp>
      <p:sp>
        <p:nvSpPr>
          <p:cNvPr id="21" name="TextBox 20"/>
          <p:cNvSpPr txBox="1"/>
          <p:nvPr/>
        </p:nvSpPr>
        <p:spPr>
          <a:xfrm>
            <a:off x="533399" y="4191000"/>
            <a:ext cx="5294243"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C= 2.33 D= 2.33 (2.94)= 6.85 kips</a:t>
            </a:r>
            <a:endParaRPr lang="en-US" sz="2400" dirty="0">
              <a:latin typeface="Times New Roman" pitchFamily="18" charset="0"/>
              <a:cs typeface="Times New Roman" pitchFamily="18" charset="0"/>
            </a:endParaRPr>
          </a:p>
        </p:txBody>
      </p:sp>
      <p:sp>
        <p:nvSpPr>
          <p:cNvPr id="22" name="TextBox 21"/>
          <p:cNvSpPr txBox="1"/>
          <p:nvPr/>
        </p:nvSpPr>
        <p:spPr>
          <a:xfrm>
            <a:off x="6400800" y="4724400"/>
            <a:ext cx="2514600" cy="461665"/>
          </a:xfrm>
          <a:prstGeom prst="rect">
            <a:avLst/>
          </a:prstGeom>
          <a:solidFill>
            <a:schemeClr val="accent3"/>
          </a:solidFill>
        </p:spPr>
        <p:txBody>
          <a:bodyPr wrap="square" rtlCol="0">
            <a:spAutoFit/>
          </a:bodyPr>
          <a:lstStyle/>
          <a:p>
            <a:pPr algn="r" rtl="1"/>
            <a:r>
              <a:rPr lang="fa-IR" sz="2400" dirty="0" smtClean="0">
                <a:cs typeface="B Nazanin" pitchFamily="2" charset="-78"/>
              </a:rPr>
              <a:t>پیچ </a:t>
            </a:r>
            <a:r>
              <a:rPr lang="en-US" sz="2400" dirty="0" smtClean="0">
                <a:cs typeface="B Nazanin" pitchFamily="2" charset="-78"/>
              </a:rPr>
              <a:t>C</a:t>
            </a:r>
            <a:r>
              <a:rPr lang="fa-IR" sz="2400" dirty="0" smtClean="0">
                <a:cs typeface="B Nazanin" pitchFamily="2" charset="-78"/>
              </a:rPr>
              <a:t>. در اینجا داریم:</a:t>
            </a:r>
            <a:endParaRPr lang="en-US" sz="2400" dirty="0">
              <a:cs typeface="B Nazanin" pitchFamily="2" charset="-78"/>
            </a:endParaRPr>
          </a:p>
        </p:txBody>
      </p:sp>
      <p:sp>
        <p:nvSpPr>
          <p:cNvPr id="23" name="TextBox 22"/>
          <p:cNvSpPr txBox="1"/>
          <p:nvPr/>
        </p:nvSpPr>
        <p:spPr>
          <a:xfrm>
            <a:off x="0" y="5257800"/>
            <a:ext cx="990600" cy="369332"/>
          </a:xfrm>
          <a:prstGeom prst="rect">
            <a:avLst/>
          </a:prstGeom>
          <a:noFill/>
        </p:spPr>
        <p:txBody>
          <a:bodyPr wrap="square" rtlCol="0">
            <a:spAutoFit/>
          </a:bodyPr>
          <a:lstStyle/>
          <a:p>
            <a:r>
              <a:rPr lang="en-US" dirty="0" smtClean="0"/>
              <a:t>C= </a:t>
            </a:r>
            <a:endParaRPr lang="en-US" dirty="0"/>
          </a:p>
        </p:txBody>
      </p:sp>
      <p:pic>
        <p:nvPicPr>
          <p:cNvPr id="24" name="Picture 2"/>
          <p:cNvPicPr>
            <a:picLocks noChangeAspect="1" noChangeArrowheads="1"/>
          </p:cNvPicPr>
          <p:nvPr/>
        </p:nvPicPr>
        <p:blipFill>
          <a:blip r:embed="rId3"/>
          <a:srcRect/>
          <a:stretch>
            <a:fillRect/>
          </a:stretch>
        </p:blipFill>
        <p:spPr bwMode="auto">
          <a:xfrm>
            <a:off x="304800" y="5181600"/>
            <a:ext cx="332014" cy="309880"/>
          </a:xfrm>
          <a:prstGeom prst="rect">
            <a:avLst/>
          </a:prstGeom>
          <a:noFill/>
          <a:ln w="9525">
            <a:noFill/>
            <a:miter lim="800000"/>
            <a:headEnd/>
            <a:tailEnd/>
          </a:ln>
          <a:effectLst/>
        </p:spPr>
      </p:pic>
      <p:sp>
        <p:nvSpPr>
          <p:cNvPr id="25" name="TextBox 24"/>
          <p:cNvSpPr txBox="1"/>
          <p:nvPr/>
        </p:nvSpPr>
        <p:spPr>
          <a:xfrm>
            <a:off x="457200" y="5334000"/>
            <a:ext cx="457200" cy="369332"/>
          </a:xfrm>
          <a:prstGeom prst="rect">
            <a:avLst/>
          </a:prstGeom>
          <a:noFill/>
        </p:spPr>
        <p:txBody>
          <a:bodyPr wrap="square" rtlCol="0">
            <a:spAutoFit/>
          </a:bodyPr>
          <a:lstStyle/>
          <a:p>
            <a:r>
              <a:rPr lang="en-US" dirty="0" smtClean="0"/>
              <a:t>all</a:t>
            </a:r>
            <a:endParaRPr lang="en-US" dirty="0"/>
          </a:p>
        </p:txBody>
      </p:sp>
      <p:sp>
        <p:nvSpPr>
          <p:cNvPr id="26" name="TextBox 25"/>
          <p:cNvSpPr txBox="1"/>
          <p:nvPr/>
        </p:nvSpPr>
        <p:spPr>
          <a:xfrm>
            <a:off x="761999" y="5181600"/>
            <a:ext cx="5744817"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2(A)= (13.33)(2)(1/4</a:t>
            </a:r>
            <a:r>
              <a:rPr lang="el-GR" sz="2400" dirty="0" smtClean="0">
                <a:latin typeface="Times New Roman" pitchFamily="18" charset="0"/>
                <a:cs typeface="Times New Roman" pitchFamily="18" charset="0"/>
              </a:rPr>
              <a:t>π</a:t>
            </a:r>
            <a:r>
              <a:rPr lang="en-US" sz="2400" dirty="0" smtClean="0">
                <a:latin typeface="Times New Roman" pitchFamily="18" charset="0"/>
                <a:cs typeface="Times New Roman" pitchFamily="18" charset="0"/>
              </a:rPr>
              <a:t>)(1/2)</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5.23</a:t>
            </a:r>
            <a:endParaRPr lang="en-US" sz="2400" dirty="0">
              <a:latin typeface="Times New Roman" pitchFamily="18" charset="0"/>
              <a:cs typeface="Times New Roman" pitchFamily="18" charset="0"/>
            </a:endParaRPr>
          </a:p>
        </p:txBody>
      </p:sp>
      <p:sp>
        <p:nvSpPr>
          <p:cNvPr id="27" name="TextBox 26"/>
          <p:cNvSpPr txBox="1"/>
          <p:nvPr/>
        </p:nvSpPr>
        <p:spPr>
          <a:xfrm>
            <a:off x="0" y="5791200"/>
            <a:ext cx="8915400" cy="769441"/>
          </a:xfrm>
          <a:prstGeom prst="rect">
            <a:avLst/>
          </a:prstGeom>
          <a:noFill/>
        </p:spPr>
        <p:txBody>
          <a:bodyPr wrap="square" rtlCol="0">
            <a:spAutoFit/>
          </a:bodyPr>
          <a:lstStyle/>
          <a:p>
            <a:pPr algn="r" rtl="1"/>
            <a:r>
              <a:rPr lang="fa-IR" sz="2200" b="1" dirty="0" smtClean="0">
                <a:cs typeface="B Nazanin" pitchFamily="2" charset="-78"/>
              </a:rPr>
              <a:t>برای حل این مسئله بصورت جداگانه چهار مقدار ماکزیمم مجاز نیرو در </a:t>
            </a:r>
            <a:r>
              <a:rPr lang="en-US" sz="2200" b="1" dirty="0" smtClean="0">
                <a:latin typeface="Times New Roman" pitchFamily="18" charset="0"/>
                <a:cs typeface="Times New Roman" pitchFamily="18" charset="0"/>
              </a:rPr>
              <a:t>C</a:t>
            </a:r>
            <a:r>
              <a:rPr lang="fa-IR" sz="2200" b="1" dirty="0" smtClean="0">
                <a:cs typeface="B Nazanin" pitchFamily="2" charset="-78"/>
              </a:rPr>
              <a:t> را یافتیم. برای برآورده شدن هر چهار شرط باید کوچکترین مقدار را انتخاب کنیم یعنی </a:t>
            </a:r>
            <a:r>
              <a:rPr lang="en-US" sz="2200" b="1" dirty="0" smtClean="0">
                <a:latin typeface="Times New Roman" pitchFamily="18" charset="0"/>
                <a:cs typeface="Times New Roman" pitchFamily="18" charset="0"/>
              </a:rPr>
              <a:t>C=</a:t>
            </a:r>
            <a:r>
              <a:rPr lang="en-US" sz="2200" b="1" dirty="0" smtClean="0">
                <a:cs typeface="B Nazanin" pitchFamily="2" charset="-78"/>
              </a:rPr>
              <a:t> 5.15</a:t>
            </a:r>
            <a:endParaRPr lang="en-US" sz="22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5">
                                          <p:stCondLst>
                                            <p:cond delay="0"/>
                                          </p:stCondLst>
                                        </p:cTn>
                                        <p:tgtEl>
                                          <p:spTgt spid="5"/>
                                        </p:tgtEl>
                                      </p:cBhvr>
                                    </p:animEffect>
                                    <p:anim calcmode="lin" valueType="num">
                                      <p:cBhvr>
                                        <p:cTn id="8"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3" dur="7">
                                          <p:stCondLst>
                                            <p:cond delay="163"/>
                                          </p:stCondLst>
                                        </p:cTn>
                                        <p:tgtEl>
                                          <p:spTgt spid="5"/>
                                        </p:tgtEl>
                                      </p:cBhvr>
                                      <p:to x="100000" y="60000"/>
                                    </p:animScale>
                                    <p:animScale>
                                      <p:cBhvr>
                                        <p:cTn id="14" dur="42" decel="50000">
                                          <p:stCondLst>
                                            <p:cond delay="169"/>
                                          </p:stCondLst>
                                        </p:cTn>
                                        <p:tgtEl>
                                          <p:spTgt spid="5"/>
                                        </p:tgtEl>
                                      </p:cBhvr>
                                      <p:to x="100000" y="100000"/>
                                    </p:animScale>
                                    <p:animScale>
                                      <p:cBhvr>
                                        <p:cTn id="15" dur="7">
                                          <p:stCondLst>
                                            <p:cond delay="328"/>
                                          </p:stCondLst>
                                        </p:cTn>
                                        <p:tgtEl>
                                          <p:spTgt spid="5"/>
                                        </p:tgtEl>
                                      </p:cBhvr>
                                      <p:to x="100000" y="80000"/>
                                    </p:animScale>
                                    <p:animScale>
                                      <p:cBhvr>
                                        <p:cTn id="16" dur="42" decel="50000">
                                          <p:stCondLst>
                                            <p:cond delay="335"/>
                                          </p:stCondLst>
                                        </p:cTn>
                                        <p:tgtEl>
                                          <p:spTgt spid="5"/>
                                        </p:tgtEl>
                                      </p:cBhvr>
                                      <p:to x="100000" y="100000"/>
                                    </p:animScale>
                                    <p:animScale>
                                      <p:cBhvr>
                                        <p:cTn id="17" dur="7">
                                          <p:stCondLst>
                                            <p:cond delay="411"/>
                                          </p:stCondLst>
                                        </p:cTn>
                                        <p:tgtEl>
                                          <p:spTgt spid="5"/>
                                        </p:tgtEl>
                                      </p:cBhvr>
                                      <p:to x="100000" y="90000"/>
                                    </p:animScale>
                                    <p:animScale>
                                      <p:cBhvr>
                                        <p:cTn id="18" dur="42" decel="50000">
                                          <p:stCondLst>
                                            <p:cond delay="417"/>
                                          </p:stCondLst>
                                        </p:cTn>
                                        <p:tgtEl>
                                          <p:spTgt spid="5"/>
                                        </p:tgtEl>
                                      </p:cBhvr>
                                      <p:to x="100000" y="100000"/>
                                    </p:animScale>
                                    <p:animScale>
                                      <p:cBhvr>
                                        <p:cTn id="19" dur="7">
                                          <p:stCondLst>
                                            <p:cond delay="452"/>
                                          </p:stCondLst>
                                        </p:cTn>
                                        <p:tgtEl>
                                          <p:spTgt spid="5"/>
                                        </p:tgtEl>
                                      </p:cBhvr>
                                      <p:to x="100000" y="95000"/>
                                    </p:animScale>
                                    <p:animScale>
                                      <p:cBhvr>
                                        <p:cTn id="20" dur="42" decel="50000">
                                          <p:stCondLst>
                                            <p:cond delay="459"/>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145">
                                          <p:stCondLst>
                                            <p:cond delay="0"/>
                                          </p:stCondLst>
                                        </p:cTn>
                                        <p:tgtEl>
                                          <p:spTgt spid="6"/>
                                        </p:tgtEl>
                                      </p:cBhvr>
                                    </p:animEffect>
                                    <p:anim calcmode="lin" valueType="num">
                                      <p:cBhvr>
                                        <p:cTn id="24"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29" dur="7">
                                          <p:stCondLst>
                                            <p:cond delay="163"/>
                                          </p:stCondLst>
                                        </p:cTn>
                                        <p:tgtEl>
                                          <p:spTgt spid="6"/>
                                        </p:tgtEl>
                                      </p:cBhvr>
                                      <p:to x="100000" y="60000"/>
                                    </p:animScale>
                                    <p:animScale>
                                      <p:cBhvr>
                                        <p:cTn id="30" dur="42" decel="50000">
                                          <p:stCondLst>
                                            <p:cond delay="169"/>
                                          </p:stCondLst>
                                        </p:cTn>
                                        <p:tgtEl>
                                          <p:spTgt spid="6"/>
                                        </p:tgtEl>
                                      </p:cBhvr>
                                      <p:to x="100000" y="100000"/>
                                    </p:animScale>
                                    <p:animScale>
                                      <p:cBhvr>
                                        <p:cTn id="31" dur="7">
                                          <p:stCondLst>
                                            <p:cond delay="328"/>
                                          </p:stCondLst>
                                        </p:cTn>
                                        <p:tgtEl>
                                          <p:spTgt spid="6"/>
                                        </p:tgtEl>
                                      </p:cBhvr>
                                      <p:to x="100000" y="80000"/>
                                    </p:animScale>
                                    <p:animScale>
                                      <p:cBhvr>
                                        <p:cTn id="32" dur="42" decel="50000">
                                          <p:stCondLst>
                                            <p:cond delay="335"/>
                                          </p:stCondLst>
                                        </p:cTn>
                                        <p:tgtEl>
                                          <p:spTgt spid="6"/>
                                        </p:tgtEl>
                                      </p:cBhvr>
                                      <p:to x="100000" y="100000"/>
                                    </p:animScale>
                                    <p:animScale>
                                      <p:cBhvr>
                                        <p:cTn id="33" dur="7">
                                          <p:stCondLst>
                                            <p:cond delay="411"/>
                                          </p:stCondLst>
                                        </p:cTn>
                                        <p:tgtEl>
                                          <p:spTgt spid="6"/>
                                        </p:tgtEl>
                                      </p:cBhvr>
                                      <p:to x="100000" y="90000"/>
                                    </p:animScale>
                                    <p:animScale>
                                      <p:cBhvr>
                                        <p:cTn id="34" dur="42" decel="50000">
                                          <p:stCondLst>
                                            <p:cond delay="417"/>
                                          </p:stCondLst>
                                        </p:cTn>
                                        <p:tgtEl>
                                          <p:spTgt spid="6"/>
                                        </p:tgtEl>
                                      </p:cBhvr>
                                      <p:to x="100000" y="100000"/>
                                    </p:animScale>
                                    <p:animScale>
                                      <p:cBhvr>
                                        <p:cTn id="35" dur="7">
                                          <p:stCondLst>
                                            <p:cond delay="452"/>
                                          </p:stCondLst>
                                        </p:cTn>
                                        <p:tgtEl>
                                          <p:spTgt spid="6"/>
                                        </p:tgtEl>
                                      </p:cBhvr>
                                      <p:to x="100000" y="95000"/>
                                    </p:animScale>
                                    <p:animScale>
                                      <p:cBhvr>
                                        <p:cTn id="36" dur="42" decel="50000">
                                          <p:stCondLst>
                                            <p:cond delay="459"/>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145">
                                          <p:stCondLst>
                                            <p:cond delay="0"/>
                                          </p:stCondLst>
                                        </p:cTn>
                                        <p:tgtEl>
                                          <p:spTgt spid="7"/>
                                        </p:tgtEl>
                                      </p:cBhvr>
                                    </p:animEffect>
                                    <p:anim calcmode="lin" valueType="num">
                                      <p:cBhvr>
                                        <p:cTn id="40"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45" dur="7">
                                          <p:stCondLst>
                                            <p:cond delay="163"/>
                                          </p:stCondLst>
                                        </p:cTn>
                                        <p:tgtEl>
                                          <p:spTgt spid="7"/>
                                        </p:tgtEl>
                                      </p:cBhvr>
                                      <p:to x="100000" y="60000"/>
                                    </p:animScale>
                                    <p:animScale>
                                      <p:cBhvr>
                                        <p:cTn id="46" dur="42" decel="50000">
                                          <p:stCondLst>
                                            <p:cond delay="169"/>
                                          </p:stCondLst>
                                        </p:cTn>
                                        <p:tgtEl>
                                          <p:spTgt spid="7"/>
                                        </p:tgtEl>
                                      </p:cBhvr>
                                      <p:to x="100000" y="100000"/>
                                    </p:animScale>
                                    <p:animScale>
                                      <p:cBhvr>
                                        <p:cTn id="47" dur="7">
                                          <p:stCondLst>
                                            <p:cond delay="328"/>
                                          </p:stCondLst>
                                        </p:cTn>
                                        <p:tgtEl>
                                          <p:spTgt spid="7"/>
                                        </p:tgtEl>
                                      </p:cBhvr>
                                      <p:to x="100000" y="80000"/>
                                    </p:animScale>
                                    <p:animScale>
                                      <p:cBhvr>
                                        <p:cTn id="48" dur="42" decel="50000">
                                          <p:stCondLst>
                                            <p:cond delay="335"/>
                                          </p:stCondLst>
                                        </p:cTn>
                                        <p:tgtEl>
                                          <p:spTgt spid="7"/>
                                        </p:tgtEl>
                                      </p:cBhvr>
                                      <p:to x="100000" y="100000"/>
                                    </p:animScale>
                                    <p:animScale>
                                      <p:cBhvr>
                                        <p:cTn id="49" dur="7">
                                          <p:stCondLst>
                                            <p:cond delay="411"/>
                                          </p:stCondLst>
                                        </p:cTn>
                                        <p:tgtEl>
                                          <p:spTgt spid="7"/>
                                        </p:tgtEl>
                                      </p:cBhvr>
                                      <p:to x="100000" y="90000"/>
                                    </p:animScale>
                                    <p:animScale>
                                      <p:cBhvr>
                                        <p:cTn id="50" dur="42" decel="50000">
                                          <p:stCondLst>
                                            <p:cond delay="417"/>
                                          </p:stCondLst>
                                        </p:cTn>
                                        <p:tgtEl>
                                          <p:spTgt spid="7"/>
                                        </p:tgtEl>
                                      </p:cBhvr>
                                      <p:to x="100000" y="100000"/>
                                    </p:animScale>
                                    <p:animScale>
                                      <p:cBhvr>
                                        <p:cTn id="51" dur="7">
                                          <p:stCondLst>
                                            <p:cond delay="452"/>
                                          </p:stCondLst>
                                        </p:cTn>
                                        <p:tgtEl>
                                          <p:spTgt spid="7"/>
                                        </p:tgtEl>
                                      </p:cBhvr>
                                      <p:to x="100000" y="95000"/>
                                    </p:animScale>
                                    <p:animScale>
                                      <p:cBhvr>
                                        <p:cTn id="52" dur="42" decel="50000">
                                          <p:stCondLst>
                                            <p:cond delay="459"/>
                                          </p:stCondLst>
                                        </p:cTn>
                                        <p:tgtEl>
                                          <p:spTgt spid="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145">
                                          <p:stCondLst>
                                            <p:cond delay="0"/>
                                          </p:stCondLst>
                                        </p:cTn>
                                        <p:tgtEl>
                                          <p:spTgt spid="8"/>
                                        </p:tgtEl>
                                      </p:cBhvr>
                                    </p:animEffect>
                                    <p:anim calcmode="lin" valueType="num">
                                      <p:cBhvr>
                                        <p:cTn id="56"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61" dur="7">
                                          <p:stCondLst>
                                            <p:cond delay="163"/>
                                          </p:stCondLst>
                                        </p:cTn>
                                        <p:tgtEl>
                                          <p:spTgt spid="8"/>
                                        </p:tgtEl>
                                      </p:cBhvr>
                                      <p:to x="100000" y="60000"/>
                                    </p:animScale>
                                    <p:animScale>
                                      <p:cBhvr>
                                        <p:cTn id="62" dur="42" decel="50000">
                                          <p:stCondLst>
                                            <p:cond delay="169"/>
                                          </p:stCondLst>
                                        </p:cTn>
                                        <p:tgtEl>
                                          <p:spTgt spid="8"/>
                                        </p:tgtEl>
                                      </p:cBhvr>
                                      <p:to x="100000" y="100000"/>
                                    </p:animScale>
                                    <p:animScale>
                                      <p:cBhvr>
                                        <p:cTn id="63" dur="7">
                                          <p:stCondLst>
                                            <p:cond delay="328"/>
                                          </p:stCondLst>
                                        </p:cTn>
                                        <p:tgtEl>
                                          <p:spTgt spid="8"/>
                                        </p:tgtEl>
                                      </p:cBhvr>
                                      <p:to x="100000" y="80000"/>
                                    </p:animScale>
                                    <p:animScale>
                                      <p:cBhvr>
                                        <p:cTn id="64" dur="42" decel="50000">
                                          <p:stCondLst>
                                            <p:cond delay="335"/>
                                          </p:stCondLst>
                                        </p:cTn>
                                        <p:tgtEl>
                                          <p:spTgt spid="8"/>
                                        </p:tgtEl>
                                      </p:cBhvr>
                                      <p:to x="100000" y="100000"/>
                                    </p:animScale>
                                    <p:animScale>
                                      <p:cBhvr>
                                        <p:cTn id="65" dur="7">
                                          <p:stCondLst>
                                            <p:cond delay="411"/>
                                          </p:stCondLst>
                                        </p:cTn>
                                        <p:tgtEl>
                                          <p:spTgt spid="8"/>
                                        </p:tgtEl>
                                      </p:cBhvr>
                                      <p:to x="100000" y="90000"/>
                                    </p:animScale>
                                    <p:animScale>
                                      <p:cBhvr>
                                        <p:cTn id="66" dur="42" decel="50000">
                                          <p:stCondLst>
                                            <p:cond delay="417"/>
                                          </p:stCondLst>
                                        </p:cTn>
                                        <p:tgtEl>
                                          <p:spTgt spid="8"/>
                                        </p:tgtEl>
                                      </p:cBhvr>
                                      <p:to x="100000" y="100000"/>
                                    </p:animScale>
                                    <p:animScale>
                                      <p:cBhvr>
                                        <p:cTn id="67" dur="7">
                                          <p:stCondLst>
                                            <p:cond delay="452"/>
                                          </p:stCondLst>
                                        </p:cTn>
                                        <p:tgtEl>
                                          <p:spTgt spid="8"/>
                                        </p:tgtEl>
                                      </p:cBhvr>
                                      <p:to x="100000" y="95000"/>
                                    </p:animScale>
                                    <p:animScale>
                                      <p:cBhvr>
                                        <p:cTn id="68" dur="42" decel="50000">
                                          <p:stCondLst>
                                            <p:cond delay="459"/>
                                          </p:stCondLst>
                                        </p:cTn>
                                        <p:tgtEl>
                                          <p:spTgt spid="8"/>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145">
                                          <p:stCondLst>
                                            <p:cond delay="0"/>
                                          </p:stCondLst>
                                        </p:cTn>
                                        <p:tgtEl>
                                          <p:spTgt spid="9"/>
                                        </p:tgtEl>
                                      </p:cBhvr>
                                    </p:animEffect>
                                    <p:anim calcmode="lin" valueType="num">
                                      <p:cBhvr>
                                        <p:cTn id="72"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77" dur="7">
                                          <p:stCondLst>
                                            <p:cond delay="163"/>
                                          </p:stCondLst>
                                        </p:cTn>
                                        <p:tgtEl>
                                          <p:spTgt spid="9"/>
                                        </p:tgtEl>
                                      </p:cBhvr>
                                      <p:to x="100000" y="60000"/>
                                    </p:animScale>
                                    <p:animScale>
                                      <p:cBhvr>
                                        <p:cTn id="78" dur="42" decel="50000">
                                          <p:stCondLst>
                                            <p:cond delay="169"/>
                                          </p:stCondLst>
                                        </p:cTn>
                                        <p:tgtEl>
                                          <p:spTgt spid="9"/>
                                        </p:tgtEl>
                                      </p:cBhvr>
                                      <p:to x="100000" y="100000"/>
                                    </p:animScale>
                                    <p:animScale>
                                      <p:cBhvr>
                                        <p:cTn id="79" dur="7">
                                          <p:stCondLst>
                                            <p:cond delay="328"/>
                                          </p:stCondLst>
                                        </p:cTn>
                                        <p:tgtEl>
                                          <p:spTgt spid="9"/>
                                        </p:tgtEl>
                                      </p:cBhvr>
                                      <p:to x="100000" y="80000"/>
                                    </p:animScale>
                                    <p:animScale>
                                      <p:cBhvr>
                                        <p:cTn id="80" dur="42" decel="50000">
                                          <p:stCondLst>
                                            <p:cond delay="335"/>
                                          </p:stCondLst>
                                        </p:cTn>
                                        <p:tgtEl>
                                          <p:spTgt spid="9"/>
                                        </p:tgtEl>
                                      </p:cBhvr>
                                      <p:to x="100000" y="100000"/>
                                    </p:animScale>
                                    <p:animScale>
                                      <p:cBhvr>
                                        <p:cTn id="81" dur="7">
                                          <p:stCondLst>
                                            <p:cond delay="411"/>
                                          </p:stCondLst>
                                        </p:cTn>
                                        <p:tgtEl>
                                          <p:spTgt spid="9"/>
                                        </p:tgtEl>
                                      </p:cBhvr>
                                      <p:to x="100000" y="90000"/>
                                    </p:animScale>
                                    <p:animScale>
                                      <p:cBhvr>
                                        <p:cTn id="82" dur="42" decel="50000">
                                          <p:stCondLst>
                                            <p:cond delay="417"/>
                                          </p:stCondLst>
                                        </p:cTn>
                                        <p:tgtEl>
                                          <p:spTgt spid="9"/>
                                        </p:tgtEl>
                                      </p:cBhvr>
                                      <p:to x="100000" y="100000"/>
                                    </p:animScale>
                                    <p:animScale>
                                      <p:cBhvr>
                                        <p:cTn id="83" dur="7">
                                          <p:stCondLst>
                                            <p:cond delay="452"/>
                                          </p:stCondLst>
                                        </p:cTn>
                                        <p:tgtEl>
                                          <p:spTgt spid="9"/>
                                        </p:tgtEl>
                                      </p:cBhvr>
                                      <p:to x="100000" y="95000"/>
                                    </p:animScale>
                                    <p:animScale>
                                      <p:cBhvr>
                                        <p:cTn id="84" dur="42" decel="50000">
                                          <p:stCondLst>
                                            <p:cond delay="459"/>
                                          </p:stCondLst>
                                        </p:cTn>
                                        <p:tgtEl>
                                          <p:spTgt spid="9"/>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145">
                                          <p:stCondLst>
                                            <p:cond delay="0"/>
                                          </p:stCondLst>
                                        </p:cTn>
                                        <p:tgtEl>
                                          <p:spTgt spid="10"/>
                                        </p:tgtEl>
                                      </p:cBhvr>
                                    </p:animEffect>
                                    <p:anim calcmode="lin" valueType="num">
                                      <p:cBhvr>
                                        <p:cTn id="8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93" dur="7">
                                          <p:stCondLst>
                                            <p:cond delay="163"/>
                                          </p:stCondLst>
                                        </p:cTn>
                                        <p:tgtEl>
                                          <p:spTgt spid="10"/>
                                        </p:tgtEl>
                                      </p:cBhvr>
                                      <p:to x="100000" y="60000"/>
                                    </p:animScale>
                                    <p:animScale>
                                      <p:cBhvr>
                                        <p:cTn id="94" dur="42" decel="50000">
                                          <p:stCondLst>
                                            <p:cond delay="169"/>
                                          </p:stCondLst>
                                        </p:cTn>
                                        <p:tgtEl>
                                          <p:spTgt spid="10"/>
                                        </p:tgtEl>
                                      </p:cBhvr>
                                      <p:to x="100000" y="100000"/>
                                    </p:animScale>
                                    <p:animScale>
                                      <p:cBhvr>
                                        <p:cTn id="95" dur="7">
                                          <p:stCondLst>
                                            <p:cond delay="328"/>
                                          </p:stCondLst>
                                        </p:cTn>
                                        <p:tgtEl>
                                          <p:spTgt spid="10"/>
                                        </p:tgtEl>
                                      </p:cBhvr>
                                      <p:to x="100000" y="80000"/>
                                    </p:animScale>
                                    <p:animScale>
                                      <p:cBhvr>
                                        <p:cTn id="96" dur="42" decel="50000">
                                          <p:stCondLst>
                                            <p:cond delay="335"/>
                                          </p:stCondLst>
                                        </p:cTn>
                                        <p:tgtEl>
                                          <p:spTgt spid="10"/>
                                        </p:tgtEl>
                                      </p:cBhvr>
                                      <p:to x="100000" y="100000"/>
                                    </p:animScale>
                                    <p:animScale>
                                      <p:cBhvr>
                                        <p:cTn id="97" dur="7">
                                          <p:stCondLst>
                                            <p:cond delay="411"/>
                                          </p:stCondLst>
                                        </p:cTn>
                                        <p:tgtEl>
                                          <p:spTgt spid="10"/>
                                        </p:tgtEl>
                                      </p:cBhvr>
                                      <p:to x="100000" y="90000"/>
                                    </p:animScale>
                                    <p:animScale>
                                      <p:cBhvr>
                                        <p:cTn id="98" dur="42" decel="50000">
                                          <p:stCondLst>
                                            <p:cond delay="417"/>
                                          </p:stCondLst>
                                        </p:cTn>
                                        <p:tgtEl>
                                          <p:spTgt spid="10"/>
                                        </p:tgtEl>
                                      </p:cBhvr>
                                      <p:to x="100000" y="100000"/>
                                    </p:animScale>
                                    <p:animScale>
                                      <p:cBhvr>
                                        <p:cTn id="99" dur="7">
                                          <p:stCondLst>
                                            <p:cond delay="452"/>
                                          </p:stCondLst>
                                        </p:cTn>
                                        <p:tgtEl>
                                          <p:spTgt spid="10"/>
                                        </p:tgtEl>
                                      </p:cBhvr>
                                      <p:to x="100000" y="95000"/>
                                    </p:animScale>
                                    <p:animScale>
                                      <p:cBhvr>
                                        <p:cTn id="100" dur="42" decel="50000">
                                          <p:stCondLst>
                                            <p:cond delay="459"/>
                                          </p:stCondLst>
                                        </p:cTn>
                                        <p:tgtEl>
                                          <p:spTgt spid="10"/>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down)">
                                      <p:cBhvr>
                                        <p:cTn id="103" dur="145">
                                          <p:stCondLst>
                                            <p:cond delay="0"/>
                                          </p:stCondLst>
                                        </p:cTn>
                                        <p:tgtEl>
                                          <p:spTgt spid="12"/>
                                        </p:tgtEl>
                                      </p:cBhvr>
                                    </p:animEffect>
                                    <p:anim calcmode="lin" valueType="num">
                                      <p:cBhvr>
                                        <p:cTn id="104"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09" dur="7">
                                          <p:stCondLst>
                                            <p:cond delay="163"/>
                                          </p:stCondLst>
                                        </p:cTn>
                                        <p:tgtEl>
                                          <p:spTgt spid="12"/>
                                        </p:tgtEl>
                                      </p:cBhvr>
                                      <p:to x="100000" y="60000"/>
                                    </p:animScale>
                                    <p:animScale>
                                      <p:cBhvr>
                                        <p:cTn id="110" dur="42" decel="50000">
                                          <p:stCondLst>
                                            <p:cond delay="169"/>
                                          </p:stCondLst>
                                        </p:cTn>
                                        <p:tgtEl>
                                          <p:spTgt spid="12"/>
                                        </p:tgtEl>
                                      </p:cBhvr>
                                      <p:to x="100000" y="100000"/>
                                    </p:animScale>
                                    <p:animScale>
                                      <p:cBhvr>
                                        <p:cTn id="111" dur="7">
                                          <p:stCondLst>
                                            <p:cond delay="328"/>
                                          </p:stCondLst>
                                        </p:cTn>
                                        <p:tgtEl>
                                          <p:spTgt spid="12"/>
                                        </p:tgtEl>
                                      </p:cBhvr>
                                      <p:to x="100000" y="80000"/>
                                    </p:animScale>
                                    <p:animScale>
                                      <p:cBhvr>
                                        <p:cTn id="112" dur="42" decel="50000">
                                          <p:stCondLst>
                                            <p:cond delay="335"/>
                                          </p:stCondLst>
                                        </p:cTn>
                                        <p:tgtEl>
                                          <p:spTgt spid="12"/>
                                        </p:tgtEl>
                                      </p:cBhvr>
                                      <p:to x="100000" y="100000"/>
                                    </p:animScale>
                                    <p:animScale>
                                      <p:cBhvr>
                                        <p:cTn id="113" dur="7">
                                          <p:stCondLst>
                                            <p:cond delay="411"/>
                                          </p:stCondLst>
                                        </p:cTn>
                                        <p:tgtEl>
                                          <p:spTgt spid="12"/>
                                        </p:tgtEl>
                                      </p:cBhvr>
                                      <p:to x="100000" y="90000"/>
                                    </p:animScale>
                                    <p:animScale>
                                      <p:cBhvr>
                                        <p:cTn id="114" dur="42" decel="50000">
                                          <p:stCondLst>
                                            <p:cond delay="417"/>
                                          </p:stCondLst>
                                        </p:cTn>
                                        <p:tgtEl>
                                          <p:spTgt spid="12"/>
                                        </p:tgtEl>
                                      </p:cBhvr>
                                      <p:to x="100000" y="100000"/>
                                    </p:animScale>
                                    <p:animScale>
                                      <p:cBhvr>
                                        <p:cTn id="115" dur="7">
                                          <p:stCondLst>
                                            <p:cond delay="452"/>
                                          </p:stCondLst>
                                        </p:cTn>
                                        <p:tgtEl>
                                          <p:spTgt spid="12"/>
                                        </p:tgtEl>
                                      </p:cBhvr>
                                      <p:to x="100000" y="95000"/>
                                    </p:animScale>
                                    <p:animScale>
                                      <p:cBhvr>
                                        <p:cTn id="116" dur="42" decel="50000">
                                          <p:stCondLst>
                                            <p:cond delay="459"/>
                                          </p:stCondLst>
                                        </p:cTn>
                                        <p:tgtEl>
                                          <p:spTgt spid="1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wipe(down)">
                                      <p:cBhvr>
                                        <p:cTn id="119" dur="145">
                                          <p:stCondLst>
                                            <p:cond delay="0"/>
                                          </p:stCondLst>
                                        </p:cTn>
                                        <p:tgtEl>
                                          <p:spTgt spid="11"/>
                                        </p:tgtEl>
                                      </p:cBhvr>
                                    </p:animEffect>
                                    <p:anim calcmode="lin" valueType="num">
                                      <p:cBhvr>
                                        <p:cTn id="120"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1"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2"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23"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4"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25" dur="7">
                                          <p:stCondLst>
                                            <p:cond delay="163"/>
                                          </p:stCondLst>
                                        </p:cTn>
                                        <p:tgtEl>
                                          <p:spTgt spid="11"/>
                                        </p:tgtEl>
                                      </p:cBhvr>
                                      <p:to x="100000" y="60000"/>
                                    </p:animScale>
                                    <p:animScale>
                                      <p:cBhvr>
                                        <p:cTn id="126" dur="42" decel="50000">
                                          <p:stCondLst>
                                            <p:cond delay="169"/>
                                          </p:stCondLst>
                                        </p:cTn>
                                        <p:tgtEl>
                                          <p:spTgt spid="11"/>
                                        </p:tgtEl>
                                      </p:cBhvr>
                                      <p:to x="100000" y="100000"/>
                                    </p:animScale>
                                    <p:animScale>
                                      <p:cBhvr>
                                        <p:cTn id="127" dur="7">
                                          <p:stCondLst>
                                            <p:cond delay="328"/>
                                          </p:stCondLst>
                                        </p:cTn>
                                        <p:tgtEl>
                                          <p:spTgt spid="11"/>
                                        </p:tgtEl>
                                      </p:cBhvr>
                                      <p:to x="100000" y="80000"/>
                                    </p:animScale>
                                    <p:animScale>
                                      <p:cBhvr>
                                        <p:cTn id="128" dur="42" decel="50000">
                                          <p:stCondLst>
                                            <p:cond delay="335"/>
                                          </p:stCondLst>
                                        </p:cTn>
                                        <p:tgtEl>
                                          <p:spTgt spid="11"/>
                                        </p:tgtEl>
                                      </p:cBhvr>
                                      <p:to x="100000" y="100000"/>
                                    </p:animScale>
                                    <p:animScale>
                                      <p:cBhvr>
                                        <p:cTn id="129" dur="7">
                                          <p:stCondLst>
                                            <p:cond delay="411"/>
                                          </p:stCondLst>
                                        </p:cTn>
                                        <p:tgtEl>
                                          <p:spTgt spid="11"/>
                                        </p:tgtEl>
                                      </p:cBhvr>
                                      <p:to x="100000" y="90000"/>
                                    </p:animScale>
                                    <p:animScale>
                                      <p:cBhvr>
                                        <p:cTn id="130" dur="42" decel="50000">
                                          <p:stCondLst>
                                            <p:cond delay="417"/>
                                          </p:stCondLst>
                                        </p:cTn>
                                        <p:tgtEl>
                                          <p:spTgt spid="11"/>
                                        </p:tgtEl>
                                      </p:cBhvr>
                                      <p:to x="100000" y="100000"/>
                                    </p:animScale>
                                    <p:animScale>
                                      <p:cBhvr>
                                        <p:cTn id="131" dur="7">
                                          <p:stCondLst>
                                            <p:cond delay="452"/>
                                          </p:stCondLst>
                                        </p:cTn>
                                        <p:tgtEl>
                                          <p:spTgt spid="11"/>
                                        </p:tgtEl>
                                      </p:cBhvr>
                                      <p:to x="100000" y="95000"/>
                                    </p:animScale>
                                    <p:animScale>
                                      <p:cBhvr>
                                        <p:cTn id="132" dur="42" decel="50000">
                                          <p:stCondLst>
                                            <p:cond delay="459"/>
                                          </p:stCondLst>
                                        </p:cTn>
                                        <p:tgtEl>
                                          <p:spTgt spid="11"/>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
                                        </p:tgtEl>
                                        <p:attrNameLst>
                                          <p:attrName>style.visibility</p:attrName>
                                        </p:attrNameLst>
                                      </p:cBhvr>
                                      <p:to>
                                        <p:strVal val="visible"/>
                                      </p:to>
                                    </p:set>
                                    <p:animEffect transition="in" filter="wipe(down)">
                                      <p:cBhvr>
                                        <p:cTn id="135" dur="145">
                                          <p:stCondLst>
                                            <p:cond delay="0"/>
                                          </p:stCondLst>
                                        </p:cTn>
                                        <p:tgtEl>
                                          <p:spTgt spid="3"/>
                                        </p:tgtEl>
                                      </p:cBhvr>
                                    </p:animEffect>
                                    <p:anim calcmode="lin" valueType="num">
                                      <p:cBhvr>
                                        <p:cTn id="136"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41" dur="7">
                                          <p:stCondLst>
                                            <p:cond delay="163"/>
                                          </p:stCondLst>
                                        </p:cTn>
                                        <p:tgtEl>
                                          <p:spTgt spid="3"/>
                                        </p:tgtEl>
                                      </p:cBhvr>
                                      <p:to x="100000" y="60000"/>
                                    </p:animScale>
                                    <p:animScale>
                                      <p:cBhvr>
                                        <p:cTn id="142" dur="42" decel="50000">
                                          <p:stCondLst>
                                            <p:cond delay="169"/>
                                          </p:stCondLst>
                                        </p:cTn>
                                        <p:tgtEl>
                                          <p:spTgt spid="3"/>
                                        </p:tgtEl>
                                      </p:cBhvr>
                                      <p:to x="100000" y="100000"/>
                                    </p:animScale>
                                    <p:animScale>
                                      <p:cBhvr>
                                        <p:cTn id="143" dur="7">
                                          <p:stCondLst>
                                            <p:cond delay="328"/>
                                          </p:stCondLst>
                                        </p:cTn>
                                        <p:tgtEl>
                                          <p:spTgt spid="3"/>
                                        </p:tgtEl>
                                      </p:cBhvr>
                                      <p:to x="100000" y="80000"/>
                                    </p:animScale>
                                    <p:animScale>
                                      <p:cBhvr>
                                        <p:cTn id="144" dur="42" decel="50000">
                                          <p:stCondLst>
                                            <p:cond delay="335"/>
                                          </p:stCondLst>
                                        </p:cTn>
                                        <p:tgtEl>
                                          <p:spTgt spid="3"/>
                                        </p:tgtEl>
                                      </p:cBhvr>
                                      <p:to x="100000" y="100000"/>
                                    </p:animScale>
                                    <p:animScale>
                                      <p:cBhvr>
                                        <p:cTn id="145" dur="7">
                                          <p:stCondLst>
                                            <p:cond delay="411"/>
                                          </p:stCondLst>
                                        </p:cTn>
                                        <p:tgtEl>
                                          <p:spTgt spid="3"/>
                                        </p:tgtEl>
                                      </p:cBhvr>
                                      <p:to x="100000" y="90000"/>
                                    </p:animScale>
                                    <p:animScale>
                                      <p:cBhvr>
                                        <p:cTn id="146" dur="42" decel="50000">
                                          <p:stCondLst>
                                            <p:cond delay="417"/>
                                          </p:stCondLst>
                                        </p:cTn>
                                        <p:tgtEl>
                                          <p:spTgt spid="3"/>
                                        </p:tgtEl>
                                      </p:cBhvr>
                                      <p:to x="100000" y="100000"/>
                                    </p:animScale>
                                    <p:animScale>
                                      <p:cBhvr>
                                        <p:cTn id="147" dur="7">
                                          <p:stCondLst>
                                            <p:cond delay="452"/>
                                          </p:stCondLst>
                                        </p:cTn>
                                        <p:tgtEl>
                                          <p:spTgt spid="3"/>
                                        </p:tgtEl>
                                      </p:cBhvr>
                                      <p:to x="100000" y="95000"/>
                                    </p:animScale>
                                    <p:animScale>
                                      <p:cBhvr>
                                        <p:cTn id="148" dur="42" decel="50000">
                                          <p:stCondLst>
                                            <p:cond delay="459"/>
                                          </p:stCondLst>
                                        </p:cTn>
                                        <p:tgtEl>
                                          <p:spTgt spid="3"/>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13"/>
                                        </p:tgtEl>
                                        <p:attrNameLst>
                                          <p:attrName>style.visibility</p:attrName>
                                        </p:attrNameLst>
                                      </p:cBhvr>
                                      <p:to>
                                        <p:strVal val="visible"/>
                                      </p:to>
                                    </p:set>
                                    <p:animEffect transition="in" filter="fade">
                                      <p:cBhvr>
                                        <p:cTn id="153" dur="1000"/>
                                        <p:tgtEl>
                                          <p:spTgt spid="13"/>
                                        </p:tgtEl>
                                      </p:cBhvr>
                                    </p:animEffect>
                                    <p:anim calcmode="lin" valueType="num">
                                      <p:cBhvr>
                                        <p:cTn id="154" dur="1000" fill="hold"/>
                                        <p:tgtEl>
                                          <p:spTgt spid="13"/>
                                        </p:tgtEl>
                                        <p:attrNameLst>
                                          <p:attrName>ppt_x</p:attrName>
                                        </p:attrNameLst>
                                      </p:cBhvr>
                                      <p:tavLst>
                                        <p:tav tm="0">
                                          <p:val>
                                            <p:strVal val="#ppt_x"/>
                                          </p:val>
                                        </p:tav>
                                        <p:tav tm="100000">
                                          <p:val>
                                            <p:strVal val="#ppt_x"/>
                                          </p:val>
                                        </p:tav>
                                      </p:tavLst>
                                    </p:anim>
                                    <p:anim calcmode="lin" valueType="num">
                                      <p:cBhvr>
                                        <p:cTn id="155" dur="1000" fill="hold"/>
                                        <p:tgtEl>
                                          <p:spTgt spid="13"/>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17"/>
                                        </p:tgtEl>
                                        <p:attrNameLst>
                                          <p:attrName>style.visibility</p:attrName>
                                        </p:attrNameLst>
                                      </p:cBhvr>
                                      <p:to>
                                        <p:strVal val="visible"/>
                                      </p:to>
                                    </p:set>
                                    <p:animEffect transition="in" filter="fade">
                                      <p:cBhvr>
                                        <p:cTn id="158" dur="1000"/>
                                        <p:tgtEl>
                                          <p:spTgt spid="17"/>
                                        </p:tgtEl>
                                      </p:cBhvr>
                                    </p:animEffect>
                                    <p:anim calcmode="lin" valueType="num">
                                      <p:cBhvr>
                                        <p:cTn id="159" dur="1000" fill="hold"/>
                                        <p:tgtEl>
                                          <p:spTgt spid="17"/>
                                        </p:tgtEl>
                                        <p:attrNameLst>
                                          <p:attrName>ppt_x</p:attrName>
                                        </p:attrNameLst>
                                      </p:cBhvr>
                                      <p:tavLst>
                                        <p:tav tm="0">
                                          <p:val>
                                            <p:strVal val="#ppt_x"/>
                                          </p:val>
                                        </p:tav>
                                        <p:tav tm="100000">
                                          <p:val>
                                            <p:strVal val="#ppt_x"/>
                                          </p:val>
                                        </p:tav>
                                      </p:tavLst>
                                    </p:anim>
                                    <p:anim calcmode="lin" valueType="num">
                                      <p:cBhvr>
                                        <p:cTn id="160" dur="1000" fill="hold"/>
                                        <p:tgtEl>
                                          <p:spTgt spid="17"/>
                                        </p:tgtEl>
                                        <p:attrNameLst>
                                          <p:attrName>ppt_y</p:attrName>
                                        </p:attrNameLst>
                                      </p:cBhvr>
                                      <p:tavLst>
                                        <p:tav tm="0">
                                          <p:val>
                                            <p:strVal val="#ppt_y+.1"/>
                                          </p:val>
                                        </p:tav>
                                        <p:tav tm="100000">
                                          <p:val>
                                            <p:strVal val="#ppt_y"/>
                                          </p:val>
                                        </p:tav>
                                      </p:tavLst>
                                    </p:anim>
                                  </p:childTnLst>
                                </p:cTn>
                              </p:par>
                              <p:par>
                                <p:cTn id="161" presetID="42" presetClass="entr" presetSubtype="0" fill="hold" nodeType="withEffect">
                                  <p:stCondLst>
                                    <p:cond delay="0"/>
                                  </p:stCondLst>
                                  <p:childTnLst>
                                    <p:set>
                                      <p:cBhvr>
                                        <p:cTn id="162" dur="1" fill="hold">
                                          <p:stCondLst>
                                            <p:cond delay="0"/>
                                          </p:stCondLst>
                                        </p:cTn>
                                        <p:tgtEl>
                                          <p:spTgt spid="15"/>
                                        </p:tgtEl>
                                        <p:attrNameLst>
                                          <p:attrName>style.visibility</p:attrName>
                                        </p:attrNameLst>
                                      </p:cBhvr>
                                      <p:to>
                                        <p:strVal val="visible"/>
                                      </p:to>
                                    </p:set>
                                    <p:animEffect transition="in" filter="fade">
                                      <p:cBhvr>
                                        <p:cTn id="163" dur="1000"/>
                                        <p:tgtEl>
                                          <p:spTgt spid="15"/>
                                        </p:tgtEl>
                                      </p:cBhvr>
                                    </p:animEffect>
                                    <p:anim calcmode="lin" valueType="num">
                                      <p:cBhvr>
                                        <p:cTn id="164" dur="1000" fill="hold"/>
                                        <p:tgtEl>
                                          <p:spTgt spid="15"/>
                                        </p:tgtEl>
                                        <p:attrNameLst>
                                          <p:attrName>ppt_x</p:attrName>
                                        </p:attrNameLst>
                                      </p:cBhvr>
                                      <p:tavLst>
                                        <p:tav tm="0">
                                          <p:val>
                                            <p:strVal val="#ppt_x"/>
                                          </p:val>
                                        </p:tav>
                                        <p:tav tm="100000">
                                          <p:val>
                                            <p:strVal val="#ppt_x"/>
                                          </p:val>
                                        </p:tav>
                                      </p:tavLst>
                                    </p:anim>
                                    <p:anim calcmode="lin" valueType="num">
                                      <p:cBhvr>
                                        <p:cTn id="165" dur="1000" fill="hold"/>
                                        <p:tgtEl>
                                          <p:spTgt spid="15"/>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fade">
                                      <p:cBhvr>
                                        <p:cTn id="168" dur="1000"/>
                                        <p:tgtEl>
                                          <p:spTgt spid="14"/>
                                        </p:tgtEl>
                                      </p:cBhvr>
                                    </p:animEffect>
                                    <p:anim calcmode="lin" valueType="num">
                                      <p:cBhvr>
                                        <p:cTn id="169" dur="1000" fill="hold"/>
                                        <p:tgtEl>
                                          <p:spTgt spid="14"/>
                                        </p:tgtEl>
                                        <p:attrNameLst>
                                          <p:attrName>ppt_x</p:attrName>
                                        </p:attrNameLst>
                                      </p:cBhvr>
                                      <p:tavLst>
                                        <p:tav tm="0">
                                          <p:val>
                                            <p:strVal val="#ppt_x"/>
                                          </p:val>
                                        </p:tav>
                                        <p:tav tm="100000">
                                          <p:val>
                                            <p:strVal val="#ppt_x"/>
                                          </p:val>
                                        </p:tav>
                                      </p:tavLst>
                                    </p:anim>
                                    <p:anim calcmode="lin" valueType="num">
                                      <p:cBhvr>
                                        <p:cTn id="170" dur="1000" fill="hold"/>
                                        <p:tgtEl>
                                          <p:spTgt spid="14"/>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6"/>
                                        </p:tgtEl>
                                        <p:attrNameLst>
                                          <p:attrName>style.visibility</p:attrName>
                                        </p:attrNameLst>
                                      </p:cBhvr>
                                      <p:to>
                                        <p:strVal val="visible"/>
                                      </p:to>
                                    </p:set>
                                    <p:animEffect transition="in" filter="fade">
                                      <p:cBhvr>
                                        <p:cTn id="173" dur="1000"/>
                                        <p:tgtEl>
                                          <p:spTgt spid="16"/>
                                        </p:tgtEl>
                                      </p:cBhvr>
                                    </p:animEffect>
                                    <p:anim calcmode="lin" valueType="num">
                                      <p:cBhvr>
                                        <p:cTn id="174" dur="1000" fill="hold"/>
                                        <p:tgtEl>
                                          <p:spTgt spid="16"/>
                                        </p:tgtEl>
                                        <p:attrNameLst>
                                          <p:attrName>ppt_x</p:attrName>
                                        </p:attrNameLst>
                                      </p:cBhvr>
                                      <p:tavLst>
                                        <p:tav tm="0">
                                          <p:val>
                                            <p:strVal val="#ppt_x"/>
                                          </p:val>
                                        </p:tav>
                                        <p:tav tm="100000">
                                          <p:val>
                                            <p:strVal val="#ppt_x"/>
                                          </p:val>
                                        </p:tav>
                                      </p:tavLst>
                                    </p:anim>
                                    <p:anim calcmode="lin" valueType="num">
                                      <p:cBhvr>
                                        <p:cTn id="1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grpId="0" nodeType="clickEffect">
                                  <p:stCondLst>
                                    <p:cond delay="0"/>
                                  </p:stCondLst>
                                  <p:childTnLst>
                                    <p:set>
                                      <p:cBhvr>
                                        <p:cTn id="179" dur="1" fill="hold">
                                          <p:stCondLst>
                                            <p:cond delay="0"/>
                                          </p:stCondLst>
                                        </p:cTn>
                                        <p:tgtEl>
                                          <p:spTgt spid="18"/>
                                        </p:tgtEl>
                                        <p:attrNameLst>
                                          <p:attrName>style.visibility</p:attrName>
                                        </p:attrNameLst>
                                      </p:cBhvr>
                                      <p:to>
                                        <p:strVal val="visible"/>
                                      </p:to>
                                    </p:set>
                                    <p:animEffect transition="in" filter="fade">
                                      <p:cBhvr>
                                        <p:cTn id="180" dur="1000"/>
                                        <p:tgtEl>
                                          <p:spTgt spid="18"/>
                                        </p:tgtEl>
                                      </p:cBhvr>
                                    </p:animEffect>
                                    <p:anim calcmode="lin" valueType="num">
                                      <p:cBhvr>
                                        <p:cTn id="181" dur="1000" fill="hold"/>
                                        <p:tgtEl>
                                          <p:spTgt spid="18"/>
                                        </p:tgtEl>
                                        <p:attrNameLst>
                                          <p:attrName>ppt_x</p:attrName>
                                        </p:attrNameLst>
                                      </p:cBhvr>
                                      <p:tavLst>
                                        <p:tav tm="0">
                                          <p:val>
                                            <p:strVal val="#ppt_x"/>
                                          </p:val>
                                        </p:tav>
                                        <p:tav tm="100000">
                                          <p:val>
                                            <p:strVal val="#ppt_x"/>
                                          </p:val>
                                        </p:tav>
                                      </p:tavLst>
                                    </p:anim>
                                    <p:anim calcmode="lin" valueType="num">
                                      <p:cBhvr>
                                        <p:cTn id="182" dur="1000" fill="hold"/>
                                        <p:tgtEl>
                                          <p:spTgt spid="18"/>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19"/>
                                        </p:tgtEl>
                                        <p:attrNameLst>
                                          <p:attrName>style.visibility</p:attrName>
                                        </p:attrNameLst>
                                      </p:cBhvr>
                                      <p:to>
                                        <p:strVal val="visible"/>
                                      </p:to>
                                    </p:set>
                                    <p:animEffect transition="in" filter="fade">
                                      <p:cBhvr>
                                        <p:cTn id="185" dur="1000"/>
                                        <p:tgtEl>
                                          <p:spTgt spid="19"/>
                                        </p:tgtEl>
                                      </p:cBhvr>
                                    </p:animEffect>
                                    <p:anim calcmode="lin" valueType="num">
                                      <p:cBhvr>
                                        <p:cTn id="186" dur="1000" fill="hold"/>
                                        <p:tgtEl>
                                          <p:spTgt spid="19"/>
                                        </p:tgtEl>
                                        <p:attrNameLst>
                                          <p:attrName>ppt_x</p:attrName>
                                        </p:attrNameLst>
                                      </p:cBhvr>
                                      <p:tavLst>
                                        <p:tav tm="0">
                                          <p:val>
                                            <p:strVal val="#ppt_x"/>
                                          </p:val>
                                        </p:tav>
                                        <p:tav tm="100000">
                                          <p:val>
                                            <p:strVal val="#ppt_x"/>
                                          </p:val>
                                        </p:tav>
                                      </p:tavLst>
                                    </p:anim>
                                    <p:anim calcmode="lin" valueType="num">
                                      <p:cBhvr>
                                        <p:cTn id="1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20"/>
                                        </p:tgtEl>
                                        <p:attrNameLst>
                                          <p:attrName>style.visibility</p:attrName>
                                        </p:attrNameLst>
                                      </p:cBhvr>
                                      <p:to>
                                        <p:strVal val="visible"/>
                                      </p:to>
                                    </p:set>
                                    <p:animEffect transition="in" filter="fade">
                                      <p:cBhvr>
                                        <p:cTn id="192" dur="1000"/>
                                        <p:tgtEl>
                                          <p:spTgt spid="20"/>
                                        </p:tgtEl>
                                      </p:cBhvr>
                                    </p:animEffect>
                                    <p:anim calcmode="lin" valueType="num">
                                      <p:cBhvr>
                                        <p:cTn id="193" dur="1000" fill="hold"/>
                                        <p:tgtEl>
                                          <p:spTgt spid="20"/>
                                        </p:tgtEl>
                                        <p:attrNameLst>
                                          <p:attrName>ppt_x</p:attrName>
                                        </p:attrNameLst>
                                      </p:cBhvr>
                                      <p:tavLst>
                                        <p:tav tm="0">
                                          <p:val>
                                            <p:strVal val="#ppt_x"/>
                                          </p:val>
                                        </p:tav>
                                        <p:tav tm="100000">
                                          <p:val>
                                            <p:strVal val="#ppt_x"/>
                                          </p:val>
                                        </p:tav>
                                      </p:tavLst>
                                    </p:anim>
                                    <p:anim calcmode="lin" valueType="num">
                                      <p:cBhvr>
                                        <p:cTn id="194" dur="1000" fill="hold"/>
                                        <p:tgtEl>
                                          <p:spTgt spid="20"/>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fade">
                                      <p:cBhvr>
                                        <p:cTn id="197" dur="1000"/>
                                        <p:tgtEl>
                                          <p:spTgt spid="21"/>
                                        </p:tgtEl>
                                      </p:cBhvr>
                                    </p:animEffect>
                                    <p:anim calcmode="lin" valueType="num">
                                      <p:cBhvr>
                                        <p:cTn id="198" dur="1000" fill="hold"/>
                                        <p:tgtEl>
                                          <p:spTgt spid="21"/>
                                        </p:tgtEl>
                                        <p:attrNameLst>
                                          <p:attrName>ppt_x</p:attrName>
                                        </p:attrNameLst>
                                      </p:cBhvr>
                                      <p:tavLst>
                                        <p:tav tm="0">
                                          <p:val>
                                            <p:strVal val="#ppt_x"/>
                                          </p:val>
                                        </p:tav>
                                        <p:tav tm="100000">
                                          <p:val>
                                            <p:strVal val="#ppt_x"/>
                                          </p:val>
                                        </p:tav>
                                      </p:tavLst>
                                    </p:anim>
                                    <p:anim calcmode="lin" valueType="num">
                                      <p:cBhvr>
                                        <p:cTn id="19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42" presetClass="entr" presetSubtype="0" fill="hold" nodeType="clickEffect">
                                  <p:stCondLst>
                                    <p:cond delay="0"/>
                                  </p:stCondLst>
                                  <p:childTnLst>
                                    <p:set>
                                      <p:cBhvr>
                                        <p:cTn id="203" dur="1" fill="hold">
                                          <p:stCondLst>
                                            <p:cond delay="0"/>
                                          </p:stCondLst>
                                        </p:cTn>
                                        <p:tgtEl>
                                          <p:spTgt spid="24"/>
                                        </p:tgtEl>
                                        <p:attrNameLst>
                                          <p:attrName>style.visibility</p:attrName>
                                        </p:attrNameLst>
                                      </p:cBhvr>
                                      <p:to>
                                        <p:strVal val="visible"/>
                                      </p:to>
                                    </p:set>
                                    <p:animEffect transition="in" filter="fade">
                                      <p:cBhvr>
                                        <p:cTn id="204" dur="1000"/>
                                        <p:tgtEl>
                                          <p:spTgt spid="24"/>
                                        </p:tgtEl>
                                      </p:cBhvr>
                                    </p:animEffect>
                                    <p:anim calcmode="lin" valueType="num">
                                      <p:cBhvr>
                                        <p:cTn id="205" dur="1000" fill="hold"/>
                                        <p:tgtEl>
                                          <p:spTgt spid="24"/>
                                        </p:tgtEl>
                                        <p:attrNameLst>
                                          <p:attrName>ppt_x</p:attrName>
                                        </p:attrNameLst>
                                      </p:cBhvr>
                                      <p:tavLst>
                                        <p:tav tm="0">
                                          <p:val>
                                            <p:strVal val="#ppt_x"/>
                                          </p:val>
                                        </p:tav>
                                        <p:tav tm="100000">
                                          <p:val>
                                            <p:strVal val="#ppt_x"/>
                                          </p:val>
                                        </p:tav>
                                      </p:tavLst>
                                    </p:anim>
                                    <p:anim calcmode="lin" valueType="num">
                                      <p:cBhvr>
                                        <p:cTn id="206" dur="1000" fill="hold"/>
                                        <p:tgtEl>
                                          <p:spTgt spid="24"/>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0"/>
                                  </p:stCondLst>
                                  <p:childTnLst>
                                    <p:set>
                                      <p:cBhvr>
                                        <p:cTn id="208" dur="1" fill="hold">
                                          <p:stCondLst>
                                            <p:cond delay="0"/>
                                          </p:stCondLst>
                                        </p:cTn>
                                        <p:tgtEl>
                                          <p:spTgt spid="25"/>
                                        </p:tgtEl>
                                        <p:attrNameLst>
                                          <p:attrName>style.visibility</p:attrName>
                                        </p:attrNameLst>
                                      </p:cBhvr>
                                      <p:to>
                                        <p:strVal val="visible"/>
                                      </p:to>
                                    </p:set>
                                    <p:animEffect transition="in" filter="fade">
                                      <p:cBhvr>
                                        <p:cTn id="209" dur="1000"/>
                                        <p:tgtEl>
                                          <p:spTgt spid="25"/>
                                        </p:tgtEl>
                                      </p:cBhvr>
                                    </p:animEffect>
                                    <p:anim calcmode="lin" valueType="num">
                                      <p:cBhvr>
                                        <p:cTn id="210" dur="1000" fill="hold"/>
                                        <p:tgtEl>
                                          <p:spTgt spid="25"/>
                                        </p:tgtEl>
                                        <p:attrNameLst>
                                          <p:attrName>ppt_x</p:attrName>
                                        </p:attrNameLst>
                                      </p:cBhvr>
                                      <p:tavLst>
                                        <p:tav tm="0">
                                          <p:val>
                                            <p:strVal val="#ppt_x"/>
                                          </p:val>
                                        </p:tav>
                                        <p:tav tm="100000">
                                          <p:val>
                                            <p:strVal val="#ppt_x"/>
                                          </p:val>
                                        </p:tav>
                                      </p:tavLst>
                                    </p:anim>
                                    <p:anim calcmode="lin" valueType="num">
                                      <p:cBhvr>
                                        <p:cTn id="211" dur="1000" fill="hold"/>
                                        <p:tgtEl>
                                          <p:spTgt spid="25"/>
                                        </p:tgtEl>
                                        <p:attrNameLst>
                                          <p:attrName>ppt_y</p:attrName>
                                        </p:attrNameLst>
                                      </p:cBhvr>
                                      <p:tavLst>
                                        <p:tav tm="0">
                                          <p:val>
                                            <p:strVal val="#ppt_y+.1"/>
                                          </p:val>
                                        </p:tav>
                                        <p:tav tm="100000">
                                          <p:val>
                                            <p:strVal val="#ppt_y"/>
                                          </p:val>
                                        </p:tav>
                                      </p:tavLst>
                                    </p:anim>
                                  </p:childTnLst>
                                </p:cTn>
                              </p:par>
                              <p:par>
                                <p:cTn id="212" presetID="42" presetClass="entr" presetSubtype="0" fill="hold" grpId="0" nodeType="withEffect">
                                  <p:stCondLst>
                                    <p:cond delay="0"/>
                                  </p:stCondLst>
                                  <p:childTnLst>
                                    <p:set>
                                      <p:cBhvr>
                                        <p:cTn id="213" dur="1" fill="hold">
                                          <p:stCondLst>
                                            <p:cond delay="0"/>
                                          </p:stCondLst>
                                        </p:cTn>
                                        <p:tgtEl>
                                          <p:spTgt spid="23"/>
                                        </p:tgtEl>
                                        <p:attrNameLst>
                                          <p:attrName>style.visibility</p:attrName>
                                        </p:attrNameLst>
                                      </p:cBhvr>
                                      <p:to>
                                        <p:strVal val="visible"/>
                                      </p:to>
                                    </p:set>
                                    <p:animEffect transition="in" filter="fade">
                                      <p:cBhvr>
                                        <p:cTn id="214" dur="1000"/>
                                        <p:tgtEl>
                                          <p:spTgt spid="23"/>
                                        </p:tgtEl>
                                      </p:cBhvr>
                                    </p:animEffect>
                                    <p:anim calcmode="lin" valueType="num">
                                      <p:cBhvr>
                                        <p:cTn id="215" dur="1000" fill="hold"/>
                                        <p:tgtEl>
                                          <p:spTgt spid="23"/>
                                        </p:tgtEl>
                                        <p:attrNameLst>
                                          <p:attrName>ppt_x</p:attrName>
                                        </p:attrNameLst>
                                      </p:cBhvr>
                                      <p:tavLst>
                                        <p:tav tm="0">
                                          <p:val>
                                            <p:strVal val="#ppt_x"/>
                                          </p:val>
                                        </p:tav>
                                        <p:tav tm="100000">
                                          <p:val>
                                            <p:strVal val="#ppt_x"/>
                                          </p:val>
                                        </p:tav>
                                      </p:tavLst>
                                    </p:anim>
                                    <p:anim calcmode="lin" valueType="num">
                                      <p:cBhvr>
                                        <p:cTn id="216" dur="1000" fill="hold"/>
                                        <p:tgtEl>
                                          <p:spTgt spid="23"/>
                                        </p:tgtEl>
                                        <p:attrNameLst>
                                          <p:attrName>ppt_y</p:attrName>
                                        </p:attrNameLst>
                                      </p:cBhvr>
                                      <p:tavLst>
                                        <p:tav tm="0">
                                          <p:val>
                                            <p:strVal val="#ppt_y+.1"/>
                                          </p:val>
                                        </p:tav>
                                        <p:tav tm="100000">
                                          <p:val>
                                            <p:strVal val="#ppt_y"/>
                                          </p:val>
                                        </p:tav>
                                      </p:tavLst>
                                    </p:anim>
                                  </p:childTnLst>
                                </p:cTn>
                              </p:par>
                              <p:par>
                                <p:cTn id="217" presetID="42" presetClass="entr" presetSubtype="0" fill="hold" grpId="0" nodeType="withEffect">
                                  <p:stCondLst>
                                    <p:cond delay="0"/>
                                  </p:stCondLst>
                                  <p:childTnLst>
                                    <p:set>
                                      <p:cBhvr>
                                        <p:cTn id="218" dur="1" fill="hold">
                                          <p:stCondLst>
                                            <p:cond delay="0"/>
                                          </p:stCondLst>
                                        </p:cTn>
                                        <p:tgtEl>
                                          <p:spTgt spid="26"/>
                                        </p:tgtEl>
                                        <p:attrNameLst>
                                          <p:attrName>style.visibility</p:attrName>
                                        </p:attrNameLst>
                                      </p:cBhvr>
                                      <p:to>
                                        <p:strVal val="visible"/>
                                      </p:to>
                                    </p:set>
                                    <p:animEffect transition="in" filter="fade">
                                      <p:cBhvr>
                                        <p:cTn id="219" dur="1000"/>
                                        <p:tgtEl>
                                          <p:spTgt spid="26"/>
                                        </p:tgtEl>
                                      </p:cBhvr>
                                    </p:animEffect>
                                    <p:anim calcmode="lin" valueType="num">
                                      <p:cBhvr>
                                        <p:cTn id="220" dur="1000" fill="hold"/>
                                        <p:tgtEl>
                                          <p:spTgt spid="26"/>
                                        </p:tgtEl>
                                        <p:attrNameLst>
                                          <p:attrName>ppt_x</p:attrName>
                                        </p:attrNameLst>
                                      </p:cBhvr>
                                      <p:tavLst>
                                        <p:tav tm="0">
                                          <p:val>
                                            <p:strVal val="#ppt_x"/>
                                          </p:val>
                                        </p:tav>
                                        <p:tav tm="100000">
                                          <p:val>
                                            <p:strVal val="#ppt_x"/>
                                          </p:val>
                                        </p:tav>
                                      </p:tavLst>
                                    </p:anim>
                                    <p:anim calcmode="lin" valueType="num">
                                      <p:cBhvr>
                                        <p:cTn id="221" dur="1000" fill="hold"/>
                                        <p:tgtEl>
                                          <p:spTgt spid="26"/>
                                        </p:tgtEl>
                                        <p:attrNameLst>
                                          <p:attrName>ppt_y</p:attrName>
                                        </p:attrNameLst>
                                      </p:cBhvr>
                                      <p:tavLst>
                                        <p:tav tm="0">
                                          <p:val>
                                            <p:strVal val="#ppt_y+.1"/>
                                          </p:val>
                                        </p:tav>
                                        <p:tav tm="100000">
                                          <p:val>
                                            <p:strVal val="#ppt_y"/>
                                          </p:val>
                                        </p:tav>
                                      </p:tavLst>
                                    </p:anim>
                                  </p:childTnLst>
                                </p:cTn>
                              </p:par>
                              <p:par>
                                <p:cTn id="222" presetID="42" presetClass="entr" presetSubtype="0" fill="hold" grpId="0" nodeType="withEffect">
                                  <p:stCondLst>
                                    <p:cond delay="0"/>
                                  </p:stCondLst>
                                  <p:childTnLst>
                                    <p:set>
                                      <p:cBhvr>
                                        <p:cTn id="223" dur="1" fill="hold">
                                          <p:stCondLst>
                                            <p:cond delay="0"/>
                                          </p:stCondLst>
                                        </p:cTn>
                                        <p:tgtEl>
                                          <p:spTgt spid="22"/>
                                        </p:tgtEl>
                                        <p:attrNameLst>
                                          <p:attrName>style.visibility</p:attrName>
                                        </p:attrNameLst>
                                      </p:cBhvr>
                                      <p:to>
                                        <p:strVal val="visible"/>
                                      </p:to>
                                    </p:set>
                                    <p:animEffect transition="in" filter="fade">
                                      <p:cBhvr>
                                        <p:cTn id="224" dur="1000"/>
                                        <p:tgtEl>
                                          <p:spTgt spid="22"/>
                                        </p:tgtEl>
                                      </p:cBhvr>
                                    </p:animEffect>
                                    <p:anim calcmode="lin" valueType="num">
                                      <p:cBhvr>
                                        <p:cTn id="225" dur="1000" fill="hold"/>
                                        <p:tgtEl>
                                          <p:spTgt spid="22"/>
                                        </p:tgtEl>
                                        <p:attrNameLst>
                                          <p:attrName>ppt_x</p:attrName>
                                        </p:attrNameLst>
                                      </p:cBhvr>
                                      <p:tavLst>
                                        <p:tav tm="0">
                                          <p:val>
                                            <p:strVal val="#ppt_x"/>
                                          </p:val>
                                        </p:tav>
                                        <p:tav tm="100000">
                                          <p:val>
                                            <p:strVal val="#ppt_x"/>
                                          </p:val>
                                        </p:tav>
                                      </p:tavLst>
                                    </p:anim>
                                    <p:anim calcmode="lin" valueType="num">
                                      <p:cBhvr>
                                        <p:cTn id="2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1000"/>
                                        <p:tgtEl>
                                          <p:spTgt spid="27"/>
                                        </p:tgtEl>
                                      </p:cBhvr>
                                    </p:animEffect>
                                    <p:anim calcmode="lin" valueType="num">
                                      <p:cBhvr>
                                        <p:cTn id="232" dur="1000" fill="hold"/>
                                        <p:tgtEl>
                                          <p:spTgt spid="27"/>
                                        </p:tgtEl>
                                        <p:attrNameLst>
                                          <p:attrName>ppt_x</p:attrName>
                                        </p:attrNameLst>
                                      </p:cBhvr>
                                      <p:tavLst>
                                        <p:tav tm="0">
                                          <p:val>
                                            <p:strVal val="#ppt_x"/>
                                          </p:val>
                                        </p:tav>
                                        <p:tav tm="100000">
                                          <p:val>
                                            <p:strVal val="#ppt_x"/>
                                          </p:val>
                                        </p:tav>
                                      </p:tavLst>
                                    </p:anim>
                                    <p:anim calcmode="lin" valueType="num">
                                      <p:cBhvr>
                                        <p:cTn id="2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0" grpId="0"/>
      <p:bldP spid="11" grpId="0"/>
      <p:bldP spid="12" grpId="0"/>
      <p:bldP spid="13" grpId="0" animBg="1"/>
      <p:bldP spid="14" grpId="0"/>
      <p:bldP spid="16" grpId="0"/>
      <p:bldP spid="17" grpId="0"/>
      <p:bldP spid="18" grpId="0" animBg="1"/>
      <p:bldP spid="19" grpId="0"/>
      <p:bldP spid="20" grpId="0" animBg="1"/>
      <p:bldP spid="21" grpId="0"/>
      <p:bldP spid="22" grpId="0" animBg="1"/>
      <p:bldP spid="23"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62800" y="304800"/>
            <a:ext cx="1688123" cy="523220"/>
          </a:xfrm>
          <a:prstGeom prst="rect">
            <a:avLst/>
          </a:prstGeom>
          <a:solidFill>
            <a:schemeClr val="tx2">
              <a:lumMod val="20000"/>
              <a:lumOff val="80000"/>
            </a:schemeClr>
          </a:solidFill>
        </p:spPr>
        <p:txBody>
          <a:bodyPr wrap="square" rtlCol="0">
            <a:spAutoFit/>
          </a:bodyPr>
          <a:lstStyle/>
          <a:p>
            <a:pPr algn="r" rtl="1"/>
            <a:r>
              <a:rPr lang="fa-IR" sz="2800" b="1" dirty="0" smtClean="0">
                <a:cs typeface="B Nazanin" pitchFamily="2" charset="-78"/>
              </a:rPr>
              <a:t>سیستم </a:t>
            </a:r>
            <a:r>
              <a:rPr lang="en-US" sz="2800" b="1" dirty="0" smtClean="0">
                <a:latin typeface="Times New Roman" pitchFamily="18" charset="0"/>
                <a:cs typeface="Times New Roman" pitchFamily="18" charset="0"/>
              </a:rPr>
              <a:t>SI</a:t>
            </a:r>
            <a:endParaRPr lang="en-US" sz="2800" b="1" dirty="0">
              <a:latin typeface="Times New Roman" pitchFamily="18" charset="0"/>
              <a:cs typeface="Times New Roman" pitchFamily="18" charset="0"/>
            </a:endParaRPr>
          </a:p>
        </p:txBody>
      </p:sp>
      <p:pic>
        <p:nvPicPr>
          <p:cNvPr id="7"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graphicFrame>
        <p:nvGraphicFramePr>
          <p:cNvPr id="8" name="Table 7"/>
          <p:cNvGraphicFramePr>
            <a:graphicFrameLocks noGrp="1"/>
          </p:cNvGraphicFramePr>
          <p:nvPr/>
        </p:nvGraphicFramePr>
        <p:xfrm>
          <a:off x="914400" y="1143002"/>
          <a:ext cx="7924800" cy="5157311"/>
        </p:xfrm>
        <a:graphic>
          <a:graphicData uri="http://schemas.openxmlformats.org/drawingml/2006/table">
            <a:tbl>
              <a:tblPr firstRow="1" bandRow="1">
                <a:tableStyleId>{073A0DAA-6AF3-43AB-8588-CEC1D06C72B9}</a:tableStyleId>
              </a:tblPr>
              <a:tblGrid>
                <a:gridCol w="2641600"/>
                <a:gridCol w="2641600"/>
                <a:gridCol w="2641600"/>
              </a:tblGrid>
              <a:tr h="394936">
                <a:tc>
                  <a:txBody>
                    <a:bodyPr/>
                    <a:lstStyle/>
                    <a:p>
                      <a:pPr algn="ctr"/>
                      <a:r>
                        <a:rPr lang="fa-IR" dirty="0" smtClean="0">
                          <a:cs typeface="Nazanin" pitchFamily="2" charset="-78"/>
                        </a:rPr>
                        <a:t>ضريب</a:t>
                      </a:r>
                      <a:endParaRPr lang="en-US" dirty="0">
                        <a:cs typeface="Nazanin" pitchFamily="2" charset="-78"/>
                      </a:endParaRPr>
                    </a:p>
                  </a:txBody>
                  <a:tcPr/>
                </a:tc>
                <a:tc>
                  <a:txBody>
                    <a:bodyPr/>
                    <a:lstStyle/>
                    <a:p>
                      <a:pPr algn="ctr"/>
                      <a:r>
                        <a:rPr lang="fa-IR" dirty="0" smtClean="0">
                          <a:cs typeface="Nazanin" pitchFamily="2" charset="-78"/>
                        </a:rPr>
                        <a:t>علامت اختصاري</a:t>
                      </a:r>
                      <a:endParaRPr lang="en-US" dirty="0">
                        <a:cs typeface="Nazanin" pitchFamily="2" charset="-78"/>
                      </a:endParaRPr>
                    </a:p>
                  </a:txBody>
                  <a:tcPr/>
                </a:tc>
                <a:tc>
                  <a:txBody>
                    <a:bodyPr/>
                    <a:lstStyle/>
                    <a:p>
                      <a:pPr algn="ctr"/>
                      <a:r>
                        <a:rPr lang="fa-IR" dirty="0" smtClean="0">
                          <a:cs typeface="Nazanin" pitchFamily="2" charset="-78"/>
                        </a:rPr>
                        <a:t>پيشوند</a:t>
                      </a:r>
                      <a:endParaRPr lang="en-US" dirty="0">
                        <a:cs typeface="Nazanin" pitchFamily="2" charset="-78"/>
                      </a:endParaRPr>
                    </a:p>
                  </a:txBody>
                  <a:tcPr/>
                </a:tc>
              </a:tr>
              <a:tr h="418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fa-IR" sz="1800" kern="1200" baseline="30000" dirty="0" smtClean="0">
                          <a:solidFill>
                            <a:schemeClr val="dk1"/>
                          </a:solidFill>
                          <a:latin typeface="Times New Roman" pitchFamily="18" charset="0"/>
                          <a:ea typeface="+mn-ea"/>
                          <a:cs typeface="Times New Roman" pitchFamily="18" charset="0"/>
                        </a:rPr>
                        <a:t>12</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T</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ترا</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9</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G</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گيگا</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6</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M</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مگا</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3</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K</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کيلو</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2</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h</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هکتو</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da</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دکا</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-1</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d</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دسي</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-2</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c</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سانتي</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-3</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m</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ميلي</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-6</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µ</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ميکرو</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-9</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n</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نانو</a:t>
                      </a:r>
                      <a:endParaRPr lang="en-US" b="1" dirty="0">
                        <a:cs typeface="Nazanin" pitchFamily="2" charset="-78"/>
                      </a:endParaRPr>
                    </a:p>
                  </a:txBody>
                  <a:tcPr/>
                </a:tc>
              </a:tr>
              <a:tr h="3949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kern="1200" dirty="0" smtClean="0">
                          <a:solidFill>
                            <a:schemeClr val="dk1"/>
                          </a:solidFill>
                          <a:latin typeface="Times New Roman" pitchFamily="18" charset="0"/>
                          <a:ea typeface="+mn-ea"/>
                          <a:cs typeface="Times New Roman" pitchFamily="18" charset="0"/>
                        </a:rPr>
                        <a:t>10</a:t>
                      </a:r>
                      <a:r>
                        <a:rPr lang="en-US" sz="1800" kern="1200" baseline="30000" dirty="0" smtClean="0">
                          <a:solidFill>
                            <a:schemeClr val="dk1"/>
                          </a:solidFill>
                          <a:latin typeface="Times New Roman" pitchFamily="18" charset="0"/>
                          <a:ea typeface="+mn-ea"/>
                          <a:cs typeface="Times New Roman" pitchFamily="18" charset="0"/>
                        </a:rPr>
                        <a:t>-12</a:t>
                      </a:r>
                      <a:endParaRPr lang="en-US" sz="1800" kern="1200" dirty="0" smtClean="0">
                        <a:solidFill>
                          <a:schemeClr val="dk1"/>
                        </a:solidFill>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p</a:t>
                      </a:r>
                      <a:endParaRPr lang="en-US" dirty="0">
                        <a:latin typeface="Times New Roman" pitchFamily="18" charset="0"/>
                        <a:cs typeface="Times New Roman" pitchFamily="18" charset="0"/>
                      </a:endParaRPr>
                    </a:p>
                  </a:txBody>
                  <a:tcPr/>
                </a:tc>
                <a:tc>
                  <a:txBody>
                    <a:bodyPr/>
                    <a:lstStyle/>
                    <a:p>
                      <a:pPr algn="ctr"/>
                      <a:r>
                        <a:rPr lang="fa-IR" b="1" dirty="0" smtClean="0">
                          <a:cs typeface="Nazanin" pitchFamily="2" charset="-78"/>
                        </a:rPr>
                        <a:t>پيکو</a:t>
                      </a:r>
                      <a:endParaRPr lang="en-US" b="1" dirty="0">
                        <a:cs typeface="Nazanin" pitchFamily="2" charset="-78"/>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381000" y="685800"/>
            <a:ext cx="8477250" cy="120015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a:srcRect/>
          <a:stretch>
            <a:fillRect/>
          </a:stretch>
        </p:blipFill>
        <p:spPr bwMode="auto">
          <a:xfrm>
            <a:off x="0" y="1981200"/>
            <a:ext cx="4533900" cy="4486275"/>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a:srcRect/>
          <a:stretch>
            <a:fillRect/>
          </a:stretch>
        </p:blipFill>
        <p:spPr bwMode="auto">
          <a:xfrm>
            <a:off x="4695825" y="2514600"/>
            <a:ext cx="4448175" cy="1781175"/>
          </a:xfrm>
          <a:prstGeom prst="rect">
            <a:avLst/>
          </a:prstGeom>
          <a:noFill/>
          <a:ln w="9525">
            <a:noFill/>
            <a:miter lim="800000"/>
            <a:headEnd/>
            <a:tailEnd/>
          </a:ln>
          <a:effectLst/>
        </p:spPr>
      </p:pic>
      <p:sp>
        <p:nvSpPr>
          <p:cNvPr id="5" name="TextBox 4"/>
          <p:cNvSpPr txBox="1"/>
          <p:nvPr/>
        </p:nvSpPr>
        <p:spPr>
          <a:xfrm>
            <a:off x="838200" y="3962400"/>
            <a:ext cx="457200" cy="369332"/>
          </a:xfrm>
          <a:prstGeom prst="rect">
            <a:avLst/>
          </a:prstGeom>
          <a:noFill/>
        </p:spPr>
        <p:txBody>
          <a:bodyPr wrap="square" rtlCol="0">
            <a:spAutoFit/>
          </a:bodyPr>
          <a:lstStyle/>
          <a:p>
            <a:pPr algn="ctr"/>
            <a:r>
              <a:rPr lang="en-US" dirty="0" smtClean="0"/>
              <a:t>15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1000"/>
                                        <p:tgtEl>
                                          <p:spTgt spid="19459"/>
                                        </p:tgtEl>
                                      </p:cBhvr>
                                    </p:animEffect>
                                    <p:anim calcmode="lin" valueType="num">
                                      <p:cBhvr>
                                        <p:cTn id="13" dur="1000" fill="hold"/>
                                        <p:tgtEl>
                                          <p:spTgt spid="19459"/>
                                        </p:tgtEl>
                                        <p:attrNameLst>
                                          <p:attrName>ppt_x</p:attrName>
                                        </p:attrNameLst>
                                      </p:cBhvr>
                                      <p:tavLst>
                                        <p:tav tm="0">
                                          <p:val>
                                            <p:strVal val="#ppt_x"/>
                                          </p:val>
                                        </p:tav>
                                        <p:tav tm="100000">
                                          <p:val>
                                            <p:strVal val="#ppt_x"/>
                                          </p:val>
                                        </p:tav>
                                      </p:tavLst>
                                    </p:anim>
                                    <p:anim calcmode="lin" valueType="num">
                                      <p:cBhvr>
                                        <p:cTn id="14"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1000"/>
                                        <p:tgtEl>
                                          <p:spTgt spid="19460"/>
                                        </p:tgtEl>
                                      </p:cBhvr>
                                    </p:animEffect>
                                    <p:anim calcmode="lin" valueType="num">
                                      <p:cBhvr>
                                        <p:cTn id="20" dur="1000" fill="hold"/>
                                        <p:tgtEl>
                                          <p:spTgt spid="19460"/>
                                        </p:tgtEl>
                                        <p:attrNameLst>
                                          <p:attrName>ppt_x</p:attrName>
                                        </p:attrNameLst>
                                      </p:cBhvr>
                                      <p:tavLst>
                                        <p:tav tm="0">
                                          <p:val>
                                            <p:strVal val="#ppt_x"/>
                                          </p:val>
                                        </p:tav>
                                        <p:tav tm="100000">
                                          <p:val>
                                            <p:strVal val="#ppt_x"/>
                                          </p:val>
                                        </p:tav>
                                      </p:tavLst>
                                    </p:anim>
                                    <p:anim calcmode="lin" valueType="num">
                                      <p:cBhvr>
                                        <p:cTn id="21"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srcRect/>
          <a:stretch>
            <a:fillRect/>
          </a:stretch>
        </p:blipFill>
        <p:spPr bwMode="auto">
          <a:xfrm>
            <a:off x="304800" y="304800"/>
            <a:ext cx="8839200" cy="2409825"/>
          </a:xfrm>
          <a:prstGeom prst="rect">
            <a:avLst/>
          </a:prstGeom>
          <a:noFill/>
          <a:ln w="9525">
            <a:noFill/>
            <a:miter lim="800000"/>
            <a:headEnd/>
            <a:tailEnd/>
          </a:ln>
          <a:effectLst/>
        </p:spPr>
      </p:pic>
      <p:pic>
        <p:nvPicPr>
          <p:cNvPr id="20484" name="Picture 4"/>
          <p:cNvPicPr>
            <a:picLocks noChangeAspect="1" noChangeArrowheads="1"/>
          </p:cNvPicPr>
          <p:nvPr/>
        </p:nvPicPr>
        <p:blipFill>
          <a:blip r:embed="rId3"/>
          <a:srcRect/>
          <a:stretch>
            <a:fillRect/>
          </a:stretch>
        </p:blipFill>
        <p:spPr bwMode="auto">
          <a:xfrm>
            <a:off x="0" y="2514600"/>
            <a:ext cx="6934200" cy="3162300"/>
          </a:xfrm>
          <a:prstGeom prst="rect">
            <a:avLst/>
          </a:prstGeom>
          <a:noFill/>
          <a:ln w="9525">
            <a:noFill/>
            <a:miter lim="800000"/>
            <a:headEnd/>
            <a:tailEnd/>
          </a:ln>
          <a:effectLst/>
        </p:spPr>
      </p:pic>
      <p:pic>
        <p:nvPicPr>
          <p:cNvPr id="20485" name="Picture 5"/>
          <p:cNvPicPr>
            <a:picLocks noChangeAspect="1" noChangeArrowheads="1"/>
          </p:cNvPicPr>
          <p:nvPr/>
        </p:nvPicPr>
        <p:blipFill>
          <a:blip r:embed="rId4"/>
          <a:srcRect/>
          <a:stretch>
            <a:fillRect/>
          </a:stretch>
        </p:blipFill>
        <p:spPr bwMode="auto">
          <a:xfrm>
            <a:off x="6629400" y="2971800"/>
            <a:ext cx="1885950" cy="31051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1000"/>
                                        <p:tgtEl>
                                          <p:spTgt spid="20485"/>
                                        </p:tgtEl>
                                      </p:cBhvr>
                                    </p:animEffect>
                                    <p:anim calcmode="lin" valueType="num">
                                      <p:cBhvr>
                                        <p:cTn id="13" dur="1000" fill="hold"/>
                                        <p:tgtEl>
                                          <p:spTgt spid="20485"/>
                                        </p:tgtEl>
                                        <p:attrNameLst>
                                          <p:attrName>ppt_x</p:attrName>
                                        </p:attrNameLst>
                                      </p:cBhvr>
                                      <p:tavLst>
                                        <p:tav tm="0">
                                          <p:val>
                                            <p:strVal val="#ppt_x"/>
                                          </p:val>
                                        </p:tav>
                                        <p:tav tm="100000">
                                          <p:val>
                                            <p:strVal val="#ppt_x"/>
                                          </p:val>
                                        </p:tav>
                                      </p:tavLst>
                                    </p:anim>
                                    <p:anim calcmode="lin" valueType="num">
                                      <p:cBhvr>
                                        <p:cTn id="14" dur="1000" fill="hold"/>
                                        <p:tgtEl>
                                          <p:spTgt spid="2048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fade">
                                      <p:cBhvr>
                                        <p:cTn id="17" dur="1000"/>
                                        <p:tgtEl>
                                          <p:spTgt spid="20483"/>
                                        </p:tgtEl>
                                      </p:cBhvr>
                                    </p:animEffect>
                                    <p:anim calcmode="lin" valueType="num">
                                      <p:cBhvr>
                                        <p:cTn id="18" dur="1000" fill="hold"/>
                                        <p:tgtEl>
                                          <p:spTgt spid="20483"/>
                                        </p:tgtEl>
                                        <p:attrNameLst>
                                          <p:attrName>ppt_x</p:attrName>
                                        </p:attrNameLst>
                                      </p:cBhvr>
                                      <p:tavLst>
                                        <p:tav tm="0">
                                          <p:val>
                                            <p:strVal val="#ppt_x"/>
                                          </p:val>
                                        </p:tav>
                                        <p:tav tm="100000">
                                          <p:val>
                                            <p:strVal val="#ppt_x"/>
                                          </p:val>
                                        </p:tav>
                                      </p:tavLst>
                                    </p:anim>
                                    <p:anim calcmode="lin" valueType="num">
                                      <p:cBhvr>
                                        <p:cTn id="19"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914400" y="838200"/>
            <a:ext cx="4800600" cy="1552575"/>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a:stretch>
            <a:fillRect/>
          </a:stretch>
        </p:blipFill>
        <p:spPr bwMode="auto">
          <a:xfrm>
            <a:off x="2819400" y="2438400"/>
            <a:ext cx="6029325" cy="723900"/>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a:srcRect/>
          <a:stretch>
            <a:fillRect/>
          </a:stretch>
        </p:blipFill>
        <p:spPr bwMode="auto">
          <a:xfrm>
            <a:off x="0" y="2971800"/>
            <a:ext cx="3381375" cy="3886200"/>
          </a:xfrm>
          <a:prstGeom prst="rect">
            <a:avLst/>
          </a:prstGeom>
          <a:noFill/>
          <a:ln w="9525">
            <a:noFill/>
            <a:miter lim="800000"/>
            <a:headEnd/>
            <a:tailEnd/>
          </a:ln>
          <a:effectLst/>
        </p:spPr>
      </p:pic>
      <p:pic>
        <p:nvPicPr>
          <p:cNvPr id="21509" name="Picture 5"/>
          <p:cNvPicPr>
            <a:picLocks noChangeAspect="1" noChangeArrowheads="1"/>
          </p:cNvPicPr>
          <p:nvPr/>
        </p:nvPicPr>
        <p:blipFill>
          <a:blip r:embed="rId5"/>
          <a:srcRect/>
          <a:stretch>
            <a:fillRect/>
          </a:stretch>
        </p:blipFill>
        <p:spPr bwMode="auto">
          <a:xfrm>
            <a:off x="3200400" y="3886200"/>
            <a:ext cx="5676900" cy="19431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fade">
                                      <p:cBhvr>
                                        <p:cTn id="12" dur="1000"/>
                                        <p:tgtEl>
                                          <p:spTgt spid="21507"/>
                                        </p:tgtEl>
                                      </p:cBhvr>
                                    </p:animEffect>
                                    <p:anim calcmode="lin" valueType="num">
                                      <p:cBhvr>
                                        <p:cTn id="13" dur="1000" fill="hold"/>
                                        <p:tgtEl>
                                          <p:spTgt spid="21507"/>
                                        </p:tgtEl>
                                        <p:attrNameLst>
                                          <p:attrName>ppt_x</p:attrName>
                                        </p:attrNameLst>
                                      </p:cBhvr>
                                      <p:tavLst>
                                        <p:tav tm="0">
                                          <p:val>
                                            <p:strVal val="#ppt_x"/>
                                          </p:val>
                                        </p:tav>
                                        <p:tav tm="100000">
                                          <p:val>
                                            <p:strVal val="#ppt_x"/>
                                          </p:val>
                                        </p:tav>
                                      </p:tavLst>
                                    </p:anim>
                                    <p:anim calcmode="lin" valueType="num">
                                      <p:cBhvr>
                                        <p:cTn id="14" dur="1000" fill="hold"/>
                                        <p:tgtEl>
                                          <p:spTgt spid="2150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1000"/>
                                        <p:tgtEl>
                                          <p:spTgt spid="21508"/>
                                        </p:tgtEl>
                                      </p:cBhvr>
                                    </p:animEffect>
                                    <p:anim calcmode="lin" valueType="num">
                                      <p:cBhvr>
                                        <p:cTn id="18" dur="1000" fill="hold"/>
                                        <p:tgtEl>
                                          <p:spTgt spid="21508"/>
                                        </p:tgtEl>
                                        <p:attrNameLst>
                                          <p:attrName>ppt_x</p:attrName>
                                        </p:attrNameLst>
                                      </p:cBhvr>
                                      <p:tavLst>
                                        <p:tav tm="0">
                                          <p:val>
                                            <p:strVal val="#ppt_x"/>
                                          </p:val>
                                        </p:tav>
                                        <p:tav tm="100000">
                                          <p:val>
                                            <p:strVal val="#ppt_x"/>
                                          </p:val>
                                        </p:tav>
                                      </p:tavLst>
                                    </p:anim>
                                    <p:anim calcmode="lin" valueType="num">
                                      <p:cBhvr>
                                        <p:cTn id="19" dur="1000" fill="hold"/>
                                        <p:tgtEl>
                                          <p:spTgt spid="2150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509"/>
                                        </p:tgtEl>
                                        <p:attrNameLst>
                                          <p:attrName>style.visibility</p:attrName>
                                        </p:attrNameLst>
                                      </p:cBhvr>
                                      <p:to>
                                        <p:strVal val="visible"/>
                                      </p:to>
                                    </p:set>
                                    <p:animEffect transition="in" filter="fade">
                                      <p:cBhvr>
                                        <p:cTn id="22" dur="1000"/>
                                        <p:tgtEl>
                                          <p:spTgt spid="21509"/>
                                        </p:tgtEl>
                                      </p:cBhvr>
                                    </p:animEffect>
                                    <p:anim calcmode="lin" valueType="num">
                                      <p:cBhvr>
                                        <p:cTn id="23" dur="1000" fill="hold"/>
                                        <p:tgtEl>
                                          <p:spTgt spid="21509"/>
                                        </p:tgtEl>
                                        <p:attrNameLst>
                                          <p:attrName>ppt_x</p:attrName>
                                        </p:attrNameLst>
                                      </p:cBhvr>
                                      <p:tavLst>
                                        <p:tav tm="0">
                                          <p:val>
                                            <p:strVal val="#ppt_x"/>
                                          </p:val>
                                        </p:tav>
                                        <p:tav tm="100000">
                                          <p:val>
                                            <p:strVal val="#ppt_x"/>
                                          </p:val>
                                        </p:tav>
                                      </p:tavLst>
                                    </p:anim>
                                    <p:anim calcmode="lin" valueType="num">
                                      <p:cBhvr>
                                        <p:cTn id="24" dur="1000" fill="hold"/>
                                        <p:tgtEl>
                                          <p:spTgt spid="215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304800" y="747713"/>
            <a:ext cx="8691563" cy="4510087"/>
          </a:xfrm>
          <a:prstGeom prst="rect">
            <a:avLst/>
          </a:prstGeom>
          <a:solidFill>
            <a:schemeClr val="tx2">
              <a:lumMod val="20000"/>
              <a:lumOff val="80000"/>
            </a:schemeClr>
          </a:solidFill>
          <a:ln w="9525">
            <a:noFill/>
            <a:miter lim="800000"/>
            <a:headEnd/>
            <a:tailEnd/>
          </a:ln>
          <a:effectLst/>
        </p:spPr>
      </p:pic>
      <p:sp>
        <p:nvSpPr>
          <p:cNvPr id="5" name="TextBox 4"/>
          <p:cNvSpPr txBox="1"/>
          <p:nvPr/>
        </p:nvSpPr>
        <p:spPr>
          <a:xfrm>
            <a:off x="7315200" y="152400"/>
            <a:ext cx="1600200" cy="523220"/>
          </a:xfrm>
          <a:prstGeom prst="rect">
            <a:avLst/>
          </a:prstGeom>
          <a:solidFill>
            <a:srgbClr val="92D050"/>
          </a:solidFill>
        </p:spPr>
        <p:txBody>
          <a:bodyPr wrap="square" rtlCol="0">
            <a:spAutoFit/>
          </a:bodyPr>
          <a:lstStyle/>
          <a:p>
            <a:pPr algn="ctr" rtl="1"/>
            <a:r>
              <a:rPr lang="fa-IR" sz="2800" b="1" dirty="0" smtClean="0">
                <a:cs typeface="B Nazanin" pitchFamily="2" charset="-78"/>
              </a:rPr>
              <a:t>مثال</a:t>
            </a:r>
            <a:endParaRPr lang="en-US" sz="2800" b="1" dirty="0">
              <a:cs typeface="B Nazanin" pitchFamily="2" charset="-78"/>
            </a:endParaRPr>
          </a:p>
        </p:txBody>
      </p:sp>
      <p:pic>
        <p:nvPicPr>
          <p:cNvPr id="16387" name="Picture 3"/>
          <p:cNvPicPr>
            <a:picLocks noChangeAspect="1" noChangeArrowheads="1"/>
          </p:cNvPicPr>
          <p:nvPr/>
        </p:nvPicPr>
        <p:blipFill>
          <a:blip r:embed="rId3"/>
          <a:srcRect/>
          <a:stretch>
            <a:fillRect/>
          </a:stretch>
        </p:blipFill>
        <p:spPr bwMode="auto">
          <a:xfrm>
            <a:off x="762000" y="5105400"/>
            <a:ext cx="7620000" cy="13620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heckerboard(across)">
                                      <p:cBhvr>
                                        <p:cTn id="7" dur="500"/>
                                        <p:tgtEl>
                                          <p:spTgt spid="16386"/>
                                        </p:tgtEl>
                                      </p:cBhvr>
                                    </p:animEffect>
                                  </p:childTnLst>
                                </p:cTn>
                              </p:par>
                              <p:par>
                                <p:cTn id="8" presetID="5" presetClass="entr" presetSubtype="10" fill="hold"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checkerboard(across)">
                                      <p:cBhvr>
                                        <p:cTn id="10" dur="500"/>
                                        <p:tgtEl>
                                          <p:spTgt spid="1638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609600"/>
            <a:ext cx="8667750" cy="5057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in)">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304800" y="457200"/>
            <a:ext cx="8610600" cy="3686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amond(in)">
                                      <p:cBhvr>
                                        <p:cTn id="7"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152400" y="152400"/>
            <a:ext cx="8791575" cy="373380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3"/>
          <a:srcRect/>
          <a:stretch>
            <a:fillRect/>
          </a:stretch>
        </p:blipFill>
        <p:spPr bwMode="auto">
          <a:xfrm>
            <a:off x="152400" y="3733800"/>
            <a:ext cx="8763000" cy="3124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Effect transition="in" filter="fade">
                                      <p:cBhvr>
                                        <p:cTn id="14" dur="1000"/>
                                        <p:tgtEl>
                                          <p:spTgt spid="19458"/>
                                        </p:tgtEl>
                                      </p:cBhvr>
                                    </p:animEffect>
                                    <p:anim calcmode="lin" valueType="num">
                                      <p:cBhvr>
                                        <p:cTn id="15" dur="1000" fill="hold"/>
                                        <p:tgtEl>
                                          <p:spTgt spid="19458"/>
                                        </p:tgtEl>
                                        <p:attrNameLst>
                                          <p:attrName>ppt_x</p:attrName>
                                        </p:attrNameLst>
                                      </p:cBhvr>
                                      <p:tavLst>
                                        <p:tav tm="0">
                                          <p:val>
                                            <p:strVal val="#ppt_x"/>
                                          </p:val>
                                        </p:tav>
                                        <p:tav tm="100000">
                                          <p:val>
                                            <p:strVal val="#ppt_x"/>
                                          </p:val>
                                        </p:tav>
                                      </p:tavLst>
                                    </p:anim>
                                    <p:anim calcmode="lin" valueType="num">
                                      <p:cBhvr>
                                        <p:cTn id="16"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400050" y="395288"/>
            <a:ext cx="8515350" cy="60674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heckerboard(across)">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381000" y="304800"/>
            <a:ext cx="8763000" cy="2693020"/>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228600" y="2743200"/>
            <a:ext cx="8743950" cy="1986226"/>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a:srcRect/>
          <a:stretch>
            <a:fillRect/>
          </a:stretch>
        </p:blipFill>
        <p:spPr bwMode="auto">
          <a:xfrm>
            <a:off x="457200" y="4572000"/>
            <a:ext cx="6457950" cy="19526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1"/>
                                        </p:tgtEl>
                                        <p:attrNameLst>
                                          <p:attrName>style.visibility</p:attrName>
                                        </p:attrNameLst>
                                      </p:cBhvr>
                                      <p:to>
                                        <p:strVal val="visible"/>
                                      </p:to>
                                    </p:set>
                                    <p:animEffect transition="in" filter="fade">
                                      <p:cBhvr>
                                        <p:cTn id="14" dur="1000"/>
                                        <p:tgtEl>
                                          <p:spTgt spid="22531"/>
                                        </p:tgtEl>
                                      </p:cBhvr>
                                    </p:animEffect>
                                    <p:anim calcmode="lin" valueType="num">
                                      <p:cBhvr>
                                        <p:cTn id="15" dur="1000" fill="hold"/>
                                        <p:tgtEl>
                                          <p:spTgt spid="22531"/>
                                        </p:tgtEl>
                                        <p:attrNameLst>
                                          <p:attrName>ppt_x</p:attrName>
                                        </p:attrNameLst>
                                      </p:cBhvr>
                                      <p:tavLst>
                                        <p:tav tm="0">
                                          <p:val>
                                            <p:strVal val="#ppt_x"/>
                                          </p:val>
                                        </p:tav>
                                        <p:tav tm="100000">
                                          <p:val>
                                            <p:strVal val="#ppt_x"/>
                                          </p:val>
                                        </p:tav>
                                      </p:tavLst>
                                    </p:anim>
                                    <p:anim calcmode="lin" valueType="num">
                                      <p:cBhvr>
                                        <p:cTn id="16"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532"/>
                                        </p:tgtEl>
                                        <p:attrNameLst>
                                          <p:attrName>style.visibility</p:attrName>
                                        </p:attrNameLst>
                                      </p:cBhvr>
                                      <p:to>
                                        <p:strVal val="visible"/>
                                      </p:to>
                                    </p:set>
                                    <p:animEffect transition="in" filter="fade">
                                      <p:cBhvr>
                                        <p:cTn id="21" dur="1000"/>
                                        <p:tgtEl>
                                          <p:spTgt spid="22532"/>
                                        </p:tgtEl>
                                      </p:cBhvr>
                                    </p:animEffect>
                                    <p:anim calcmode="lin" valueType="num">
                                      <p:cBhvr>
                                        <p:cTn id="22" dur="1000" fill="hold"/>
                                        <p:tgtEl>
                                          <p:spTgt spid="22532"/>
                                        </p:tgtEl>
                                        <p:attrNameLst>
                                          <p:attrName>ppt_x</p:attrName>
                                        </p:attrNameLst>
                                      </p:cBhvr>
                                      <p:tavLst>
                                        <p:tav tm="0">
                                          <p:val>
                                            <p:strVal val="#ppt_x"/>
                                          </p:val>
                                        </p:tav>
                                        <p:tav tm="100000">
                                          <p:val>
                                            <p:strVal val="#ppt_x"/>
                                          </p:val>
                                        </p:tav>
                                      </p:tavLst>
                                    </p:anim>
                                    <p:anim calcmode="lin" valueType="num">
                                      <p:cBhvr>
                                        <p:cTn id="23" dur="1000" fill="hold"/>
                                        <p:tgtEl>
                                          <p:spTgt spid="22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609600" y="609600"/>
            <a:ext cx="3752850" cy="619125"/>
          </a:xfrm>
          <a:prstGeom prst="rect">
            <a:avLst/>
          </a:prstGeom>
          <a:noFill/>
          <a:ln w="9525">
            <a:noFill/>
            <a:miter lim="800000"/>
            <a:headEnd/>
            <a:tailEnd/>
          </a:ln>
          <a:effectLst/>
        </p:spPr>
      </p:pic>
      <p:pic>
        <p:nvPicPr>
          <p:cNvPr id="23555" name="Picture 3" descr="C:\Users\hamed\Desktop\Untitled.png"/>
          <p:cNvPicPr>
            <a:picLocks noChangeAspect="1" noChangeArrowheads="1"/>
          </p:cNvPicPr>
          <p:nvPr/>
        </p:nvPicPr>
        <p:blipFill>
          <a:blip r:embed="rId3"/>
          <a:srcRect/>
          <a:stretch>
            <a:fillRect/>
          </a:stretch>
        </p:blipFill>
        <p:spPr bwMode="auto">
          <a:xfrm>
            <a:off x="457200" y="838200"/>
            <a:ext cx="8386355"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1000"/>
                                        <p:tgtEl>
                                          <p:spTgt spid="23555"/>
                                        </p:tgtEl>
                                      </p:cBhvr>
                                    </p:animEffect>
                                    <p:anim calcmode="lin" valueType="num">
                                      <p:cBhvr>
                                        <p:cTn id="13" dur="1000" fill="hold"/>
                                        <p:tgtEl>
                                          <p:spTgt spid="23555"/>
                                        </p:tgtEl>
                                        <p:attrNameLst>
                                          <p:attrName>ppt_x</p:attrName>
                                        </p:attrNameLst>
                                      </p:cBhvr>
                                      <p:tavLst>
                                        <p:tav tm="0">
                                          <p:val>
                                            <p:strVal val="#ppt_x"/>
                                          </p:val>
                                        </p:tav>
                                        <p:tav tm="100000">
                                          <p:val>
                                            <p:strVal val="#ppt_x"/>
                                          </p:val>
                                        </p:tav>
                                      </p:tavLst>
                                    </p:anim>
                                    <p:anim calcmode="lin" valueType="num">
                                      <p:cBhvr>
                                        <p:cTn id="14"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5" name="TextBox 4"/>
          <p:cNvSpPr txBox="1"/>
          <p:nvPr/>
        </p:nvSpPr>
        <p:spPr>
          <a:xfrm>
            <a:off x="6934200" y="304800"/>
            <a:ext cx="1981200" cy="523220"/>
          </a:xfrm>
          <a:prstGeom prst="rect">
            <a:avLst/>
          </a:prstGeom>
          <a:solidFill>
            <a:schemeClr val="tx2">
              <a:lumMod val="20000"/>
              <a:lumOff val="80000"/>
            </a:schemeClr>
          </a:solidFill>
        </p:spPr>
        <p:txBody>
          <a:bodyPr wrap="square" rtlCol="0">
            <a:spAutoFit/>
          </a:bodyPr>
          <a:lstStyle/>
          <a:p>
            <a:pPr algn="r" rtl="1"/>
            <a:r>
              <a:rPr lang="fa-IR" sz="2800" b="1" dirty="0" smtClean="0">
                <a:cs typeface="B Nazanin" pitchFamily="2" charset="-78"/>
              </a:rPr>
              <a:t>جسم صلب</a:t>
            </a:r>
            <a:endParaRPr lang="en-US" sz="2800" b="1" dirty="0">
              <a:cs typeface="B Nazanin" pitchFamily="2" charset="-78"/>
            </a:endParaRPr>
          </a:p>
        </p:txBody>
      </p:sp>
      <p:sp>
        <p:nvSpPr>
          <p:cNvPr id="6" name="TextBox 5"/>
          <p:cNvSpPr txBox="1"/>
          <p:nvPr/>
        </p:nvSpPr>
        <p:spPr>
          <a:xfrm>
            <a:off x="1219200" y="990600"/>
            <a:ext cx="7620000" cy="954107"/>
          </a:xfrm>
          <a:prstGeom prst="rect">
            <a:avLst/>
          </a:prstGeom>
          <a:noFill/>
        </p:spPr>
        <p:txBody>
          <a:bodyPr wrap="square" rtlCol="0">
            <a:spAutoFit/>
          </a:bodyPr>
          <a:lstStyle/>
          <a:p>
            <a:pPr algn="r" rtl="1"/>
            <a:r>
              <a:rPr lang="fa-IR" sz="2800" dirty="0" smtClean="0">
                <a:cs typeface="B Nazanin" pitchFamily="2" charset="-78"/>
              </a:rPr>
              <a:t>جسمی که بین ذراتش هیچ جابجایی نسبی موجود نباشد. جسمی که در برابر نیرو تغییر شکل ندهد. چنین جسمی در طبیعت وجود ندارد. </a:t>
            </a:r>
            <a:endParaRPr lang="en-US" sz="2800" dirty="0">
              <a:cs typeface="B Nazanin" pitchFamily="2" charset="-78"/>
            </a:endParaRPr>
          </a:p>
        </p:txBody>
      </p:sp>
      <p:sp>
        <p:nvSpPr>
          <p:cNvPr id="7" name="TextBox 6"/>
          <p:cNvSpPr txBox="1"/>
          <p:nvPr/>
        </p:nvSpPr>
        <p:spPr>
          <a:xfrm>
            <a:off x="5715000" y="1991380"/>
            <a:ext cx="3124200" cy="523220"/>
          </a:xfrm>
          <a:prstGeom prst="rect">
            <a:avLst/>
          </a:prstGeom>
          <a:solidFill>
            <a:schemeClr val="tx2">
              <a:lumMod val="20000"/>
              <a:lumOff val="80000"/>
            </a:schemeClr>
          </a:solidFill>
        </p:spPr>
        <p:txBody>
          <a:bodyPr wrap="square" rtlCol="0">
            <a:spAutoFit/>
          </a:bodyPr>
          <a:lstStyle/>
          <a:p>
            <a:pPr algn="r" rtl="1"/>
            <a:r>
              <a:rPr lang="fa-IR" sz="2800" b="1" dirty="0" smtClean="0">
                <a:cs typeface="B Nazanin" pitchFamily="2" charset="-78"/>
              </a:rPr>
              <a:t>جسم تغییرشکل پذیر</a:t>
            </a:r>
            <a:endParaRPr lang="en-US" sz="2800" b="1" dirty="0">
              <a:cs typeface="B Nazanin" pitchFamily="2" charset="-78"/>
            </a:endParaRPr>
          </a:p>
        </p:txBody>
      </p:sp>
      <p:sp>
        <p:nvSpPr>
          <p:cNvPr id="8" name="TextBox 7"/>
          <p:cNvSpPr txBox="1"/>
          <p:nvPr/>
        </p:nvSpPr>
        <p:spPr>
          <a:xfrm>
            <a:off x="228600" y="2600980"/>
            <a:ext cx="8686800" cy="523220"/>
          </a:xfrm>
          <a:prstGeom prst="rect">
            <a:avLst/>
          </a:prstGeom>
          <a:noFill/>
        </p:spPr>
        <p:txBody>
          <a:bodyPr wrap="square" rtlCol="0">
            <a:spAutoFit/>
          </a:bodyPr>
          <a:lstStyle/>
          <a:p>
            <a:pPr algn="r" rtl="1"/>
            <a:r>
              <a:rPr lang="fa-IR" sz="2400" dirty="0" smtClean="0">
                <a:cs typeface="B Nazanin" pitchFamily="2" charset="-78"/>
              </a:rPr>
              <a:t>جسمی که دارای خواص تغییر شکل پذیری باشد. جسمی که در برابر نیرو تغییر شکل دهد</a:t>
            </a:r>
            <a:r>
              <a:rPr lang="fa-IR" sz="2800" dirty="0" smtClean="0">
                <a:cs typeface="B Nazanin" pitchFamily="2" charset="-78"/>
              </a:rPr>
              <a:t>.</a:t>
            </a:r>
            <a:endParaRPr lang="en-US" sz="2800" dirty="0">
              <a:cs typeface="B Nazanin" pitchFamily="2" charset="-78"/>
            </a:endParaRPr>
          </a:p>
        </p:txBody>
      </p:sp>
      <p:sp>
        <p:nvSpPr>
          <p:cNvPr id="9" name="TextBox 8"/>
          <p:cNvSpPr txBox="1"/>
          <p:nvPr/>
        </p:nvSpPr>
        <p:spPr>
          <a:xfrm>
            <a:off x="6248400" y="3286780"/>
            <a:ext cx="2514600" cy="523220"/>
          </a:xfrm>
          <a:prstGeom prst="rect">
            <a:avLst/>
          </a:prstGeom>
          <a:solidFill>
            <a:schemeClr val="tx2">
              <a:lumMod val="20000"/>
              <a:lumOff val="80000"/>
            </a:schemeClr>
          </a:solidFill>
        </p:spPr>
        <p:txBody>
          <a:bodyPr wrap="square" rtlCol="0">
            <a:spAutoFit/>
          </a:bodyPr>
          <a:lstStyle/>
          <a:p>
            <a:pPr algn="r" rtl="1"/>
            <a:r>
              <a:rPr lang="fa-IR" sz="2800" b="1" dirty="0" smtClean="0">
                <a:cs typeface="B Nazanin" pitchFamily="2" charset="-78"/>
              </a:rPr>
              <a:t>جسم همگن</a:t>
            </a:r>
            <a:endParaRPr lang="en-US" sz="2800" b="1" dirty="0">
              <a:cs typeface="B Nazanin" pitchFamily="2" charset="-78"/>
            </a:endParaRPr>
          </a:p>
        </p:txBody>
      </p:sp>
      <p:sp>
        <p:nvSpPr>
          <p:cNvPr id="10" name="TextBox 9"/>
          <p:cNvSpPr txBox="1"/>
          <p:nvPr/>
        </p:nvSpPr>
        <p:spPr>
          <a:xfrm>
            <a:off x="1828800" y="3733800"/>
            <a:ext cx="7010400" cy="523220"/>
          </a:xfrm>
          <a:prstGeom prst="rect">
            <a:avLst/>
          </a:prstGeom>
          <a:noFill/>
        </p:spPr>
        <p:txBody>
          <a:bodyPr wrap="square" rtlCol="0">
            <a:spAutoFit/>
          </a:bodyPr>
          <a:lstStyle/>
          <a:p>
            <a:pPr algn="r" rtl="1"/>
            <a:r>
              <a:rPr lang="fa-IR" sz="2800" dirty="0" smtClean="0">
                <a:cs typeface="B Nazanin" pitchFamily="2" charset="-78"/>
              </a:rPr>
              <a:t>جسمی که دارای خواصی یکسان در تمام نقاط باشد. </a:t>
            </a:r>
            <a:endParaRPr lang="en-US" sz="2800" dirty="0">
              <a:cs typeface="B Nazanin" pitchFamily="2" charset="-78"/>
            </a:endParaRPr>
          </a:p>
        </p:txBody>
      </p:sp>
      <p:pic>
        <p:nvPicPr>
          <p:cNvPr id="5122" name="Picture 2"/>
          <p:cNvPicPr>
            <a:picLocks noChangeAspect="1" noChangeArrowheads="1"/>
          </p:cNvPicPr>
          <p:nvPr/>
        </p:nvPicPr>
        <p:blipFill>
          <a:blip r:embed="rId3"/>
          <a:srcRect/>
          <a:stretch>
            <a:fillRect/>
          </a:stretch>
        </p:blipFill>
        <p:spPr bwMode="auto">
          <a:xfrm>
            <a:off x="304800" y="4191000"/>
            <a:ext cx="6248400" cy="2390775"/>
          </a:xfrm>
          <a:prstGeom prst="rect">
            <a:avLst/>
          </a:prstGeom>
          <a:noFill/>
          <a:ln w="9525">
            <a:noFill/>
            <a:miter lim="800000"/>
            <a:headEnd/>
            <a:tailEnd/>
          </a:ln>
          <a:effectLst/>
        </p:spPr>
      </p:pic>
      <p:sp>
        <p:nvSpPr>
          <p:cNvPr id="16" name="TextBox 15"/>
          <p:cNvSpPr txBox="1"/>
          <p:nvPr/>
        </p:nvSpPr>
        <p:spPr>
          <a:xfrm>
            <a:off x="6781800" y="5334000"/>
            <a:ext cx="1981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X</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=Y</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=Z</a:t>
            </a:r>
            <a:r>
              <a:rPr lang="en-US" baseline="-25000" dirty="0" smtClean="0">
                <a:latin typeface="Times New Roman" pitchFamily="18" charset="0"/>
                <a:cs typeface="Times New Roman" pitchFamily="18" charset="0"/>
              </a:rPr>
              <a:t>1</a:t>
            </a:r>
            <a:endParaRPr lang="en-US" baseline="-25000" dirty="0">
              <a:latin typeface="Times New Roman" pitchFamily="18" charset="0"/>
              <a:cs typeface="Times New Roman" pitchFamily="18" charset="0"/>
            </a:endParaRPr>
          </a:p>
        </p:txBody>
      </p:sp>
      <p:sp>
        <p:nvSpPr>
          <p:cNvPr id="17" name="TextBox 16"/>
          <p:cNvSpPr txBox="1"/>
          <p:nvPr/>
        </p:nvSpPr>
        <p:spPr>
          <a:xfrm>
            <a:off x="1600200" y="6248400"/>
            <a:ext cx="1219200" cy="369332"/>
          </a:xfrm>
          <a:prstGeom prst="rect">
            <a:avLst/>
          </a:prstGeom>
          <a:noFill/>
        </p:spPr>
        <p:txBody>
          <a:bodyPr wrap="square" rtlCol="0">
            <a:spAutoFit/>
          </a:bodyPr>
          <a:lstStyle/>
          <a:p>
            <a:pPr algn="ctr"/>
            <a:r>
              <a:rPr lang="fa-IR" b="1" dirty="0" smtClean="0">
                <a:cs typeface="B Nazanin" pitchFamily="2" charset="-78"/>
              </a:rPr>
              <a:t>نقطه 1</a:t>
            </a:r>
            <a:endParaRPr lang="en-US" b="1" dirty="0">
              <a:cs typeface="B Nazanin" pitchFamily="2" charset="-78"/>
            </a:endParaRPr>
          </a:p>
        </p:txBody>
      </p:sp>
      <p:sp>
        <p:nvSpPr>
          <p:cNvPr id="18" name="TextBox 17"/>
          <p:cNvSpPr txBox="1"/>
          <p:nvPr/>
        </p:nvSpPr>
        <p:spPr>
          <a:xfrm>
            <a:off x="4648200" y="6248400"/>
            <a:ext cx="1219200" cy="369332"/>
          </a:xfrm>
          <a:prstGeom prst="rect">
            <a:avLst/>
          </a:prstGeom>
          <a:noFill/>
        </p:spPr>
        <p:txBody>
          <a:bodyPr wrap="square" rtlCol="0">
            <a:spAutoFit/>
          </a:bodyPr>
          <a:lstStyle/>
          <a:p>
            <a:pPr algn="ctr"/>
            <a:r>
              <a:rPr lang="fa-IR" b="1" dirty="0" smtClean="0">
                <a:cs typeface="B Nazanin" pitchFamily="2" charset="-78"/>
              </a:rPr>
              <a:t>نقطه 2</a:t>
            </a:r>
            <a:endParaRPr lang="en-US"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in)">
                                      <p:cBhvr>
                                        <p:cTn id="26" dur="500"/>
                                        <p:tgtEl>
                                          <p:spTgt spid="9"/>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par>
                                <p:cTn id="30" presetID="4" presetClass="entr" presetSubtype="16" fill="hold" nodeType="with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box(in)">
                                      <p:cBhvr>
                                        <p:cTn id="32" dur="500"/>
                                        <p:tgtEl>
                                          <p:spTgt spid="5122"/>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ox(in)">
                                      <p:cBhvr>
                                        <p:cTn id="35" dur="500"/>
                                        <p:tgtEl>
                                          <p:spTgt spid="18"/>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i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C:\Documents and Settings\PAR\Desktop\wqwq.JPG"/>
          <p:cNvPicPr preferRelativeResize="0">
            <a:picLocks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5" name="Slide Number Placeholder 3"/>
          <p:cNvSpPr>
            <a:spLocks noGrp="1"/>
          </p:cNvSpPr>
          <p:nvPr>
            <p:ph type="sldNum" sz="quarter" idx="12"/>
          </p:nvPr>
        </p:nvSpPr>
        <p:spPr>
          <a:noFill/>
        </p:spPr>
        <p:txBody>
          <a:bodyPr/>
          <a:lstStyle/>
          <a:p>
            <a:fld id="{30693290-ABDD-44FA-9A72-E03E7739ADD6}" type="slidenum">
              <a:rPr lang="en-US" smtClean="0"/>
              <a:pPr/>
              <a:t>60</a:t>
            </a:fld>
            <a:endParaRPr lang="en-US" smtClean="0"/>
          </a:p>
        </p:txBody>
      </p:sp>
      <p:sp>
        <p:nvSpPr>
          <p:cNvPr id="7" name="AutoShape 2"/>
          <p:cNvSpPr>
            <a:spLocks noChangeArrowheads="1"/>
          </p:cNvSpPr>
          <p:nvPr/>
        </p:nvSpPr>
        <p:spPr bwMode="gray">
          <a:xfrm>
            <a:off x="1371600" y="2667000"/>
            <a:ext cx="6781800" cy="762000"/>
          </a:xfrm>
          <a:prstGeom prst="roundRect">
            <a:avLst>
              <a:gd name="adj" fmla="val 16667"/>
            </a:avLst>
          </a:prstGeom>
          <a:solidFill>
            <a:schemeClr val="accent6">
              <a:lumMod val="20000"/>
              <a:lumOff val="8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rtl="1" latinLnBrk="1">
              <a:defRPr/>
            </a:pPr>
            <a:r>
              <a:rPr lang="fa-IR" sz="3600" b="1" dirty="0" smtClean="0">
                <a:solidFill>
                  <a:schemeClr val="tx1"/>
                </a:solidFill>
                <a:cs typeface="B Nazanin" pitchFamily="2" charset="-78"/>
              </a:rPr>
              <a:t>بخش دوم: تنش- کرنش- بارگذاری محوری</a:t>
            </a:r>
            <a:r>
              <a:rPr lang="en-US" sz="3600" b="1" dirty="0" smtClean="0">
                <a:solidFill>
                  <a:schemeClr val="tx1"/>
                </a:solidFill>
                <a:cs typeface="B Nazanin" pitchFamily="2" charset="-78"/>
              </a:rPr>
              <a:t> </a:t>
            </a:r>
            <a:endParaRPr lang="fa-IR" sz="3600" b="1" dirty="0">
              <a:solidFill>
                <a:schemeClr val="tx1"/>
              </a:solidFill>
              <a:cs typeface="B Nazanin" pitchFamily="2" charset="-78"/>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7010400" y="228600"/>
            <a:ext cx="1905000" cy="646331"/>
          </a:xfrm>
          <a:prstGeom prst="rect">
            <a:avLst/>
          </a:prstGeom>
          <a:solidFill>
            <a:schemeClr val="accent3">
              <a:lumMod val="60000"/>
              <a:lumOff val="40000"/>
            </a:schemeClr>
          </a:solidFill>
        </p:spPr>
        <p:txBody>
          <a:bodyPr wrap="square" rtlCol="0">
            <a:spAutoFit/>
          </a:bodyPr>
          <a:lstStyle/>
          <a:p>
            <a:pPr algn="ctr" rtl="1"/>
            <a:r>
              <a:rPr lang="fa-IR" sz="3600" dirty="0" smtClean="0">
                <a:cs typeface="B Nazanin" pitchFamily="2" charset="-78"/>
              </a:rPr>
              <a:t>کرنش</a:t>
            </a:r>
            <a:endParaRPr lang="en-US" sz="3600" dirty="0">
              <a:cs typeface="B Nazanin" pitchFamily="2" charset="-78"/>
            </a:endParaRPr>
          </a:p>
        </p:txBody>
      </p:sp>
      <p:sp>
        <p:nvSpPr>
          <p:cNvPr id="5" name="TextBox 4"/>
          <p:cNvSpPr txBox="1"/>
          <p:nvPr/>
        </p:nvSpPr>
        <p:spPr>
          <a:xfrm>
            <a:off x="1828800" y="1295400"/>
            <a:ext cx="1219200" cy="461665"/>
          </a:xfrm>
          <a:prstGeom prst="rect">
            <a:avLst/>
          </a:prstGeom>
          <a:solidFill>
            <a:schemeClr val="accent1">
              <a:lumMod val="40000"/>
              <a:lumOff val="60000"/>
            </a:schemeClr>
          </a:solidFill>
          <a:ln>
            <a:solidFill>
              <a:schemeClr val="tx1"/>
            </a:solidFill>
          </a:ln>
        </p:spPr>
        <p:txBody>
          <a:bodyPr wrap="square" rtlCol="0">
            <a:spAutoFit/>
          </a:bodyPr>
          <a:lstStyle/>
          <a:p>
            <a:pPr algn="ctr"/>
            <a:r>
              <a:rPr lang="fa-IR" sz="2400" b="1" dirty="0" smtClean="0">
                <a:cs typeface="B Nazanin" pitchFamily="2" charset="-78"/>
              </a:rPr>
              <a:t>کرنش</a:t>
            </a:r>
            <a:endParaRPr lang="en-US" sz="2400" b="1" dirty="0">
              <a:cs typeface="B Nazanin" pitchFamily="2" charset="-78"/>
            </a:endParaRPr>
          </a:p>
        </p:txBody>
      </p:sp>
      <p:sp>
        <p:nvSpPr>
          <p:cNvPr id="6" name="TextBox 5"/>
          <p:cNvSpPr txBox="1"/>
          <p:nvPr/>
        </p:nvSpPr>
        <p:spPr>
          <a:xfrm>
            <a:off x="2667000" y="1295400"/>
            <a:ext cx="838200" cy="369332"/>
          </a:xfrm>
          <a:prstGeom prst="rect">
            <a:avLst/>
          </a:prstGeom>
          <a:noFill/>
        </p:spPr>
        <p:txBody>
          <a:bodyPr wrap="square" rtlCol="0">
            <a:spAutoFit/>
          </a:bodyPr>
          <a:lstStyle/>
          <a:p>
            <a:r>
              <a:rPr lang="en-US" dirty="0" smtClean="0">
                <a:cs typeface="B Nazanin" pitchFamily="2" charset="-78"/>
              </a:rPr>
              <a:t>=</a:t>
            </a:r>
            <a:endParaRPr lang="en-US" dirty="0">
              <a:cs typeface="B Nazanin" pitchFamily="2" charset="-78"/>
            </a:endParaRPr>
          </a:p>
        </p:txBody>
      </p:sp>
      <p:sp>
        <p:nvSpPr>
          <p:cNvPr id="7" name="TextBox 6"/>
          <p:cNvSpPr txBox="1"/>
          <p:nvPr/>
        </p:nvSpPr>
        <p:spPr>
          <a:xfrm>
            <a:off x="3200400" y="914400"/>
            <a:ext cx="2514600" cy="461665"/>
          </a:xfrm>
          <a:prstGeom prst="rect">
            <a:avLst/>
          </a:prstGeom>
          <a:noFill/>
        </p:spPr>
        <p:txBody>
          <a:bodyPr wrap="square" rtlCol="0">
            <a:spAutoFit/>
          </a:bodyPr>
          <a:lstStyle/>
          <a:p>
            <a:r>
              <a:rPr lang="fa-IR" sz="2400" b="1" dirty="0" smtClean="0">
                <a:cs typeface="B Nazanin" pitchFamily="2" charset="-78"/>
              </a:rPr>
              <a:t>میزان تغییر شکل</a:t>
            </a:r>
            <a:endParaRPr lang="en-US" sz="2400" b="1" dirty="0">
              <a:cs typeface="B Nazanin" pitchFamily="2" charset="-78"/>
            </a:endParaRPr>
          </a:p>
        </p:txBody>
      </p:sp>
      <p:pic>
        <p:nvPicPr>
          <p:cNvPr id="8" name="Picture 3"/>
          <p:cNvPicPr>
            <a:picLocks noChangeAspect="1" noChangeArrowheads="1"/>
          </p:cNvPicPr>
          <p:nvPr/>
        </p:nvPicPr>
        <p:blipFill>
          <a:blip r:embed="rId3"/>
          <a:srcRect/>
          <a:stretch>
            <a:fillRect/>
          </a:stretch>
        </p:blipFill>
        <p:spPr bwMode="auto">
          <a:xfrm>
            <a:off x="3200400" y="1295400"/>
            <a:ext cx="1905000" cy="396240"/>
          </a:xfrm>
          <a:prstGeom prst="rect">
            <a:avLst/>
          </a:prstGeom>
          <a:noFill/>
          <a:ln w="9525">
            <a:noFill/>
            <a:miter lim="800000"/>
            <a:headEnd/>
            <a:tailEnd/>
          </a:ln>
          <a:effectLst/>
        </p:spPr>
      </p:pic>
      <p:sp>
        <p:nvSpPr>
          <p:cNvPr id="9" name="TextBox 8"/>
          <p:cNvSpPr txBox="1"/>
          <p:nvPr/>
        </p:nvSpPr>
        <p:spPr>
          <a:xfrm>
            <a:off x="3276600" y="1600200"/>
            <a:ext cx="1981200" cy="461665"/>
          </a:xfrm>
          <a:prstGeom prst="rect">
            <a:avLst/>
          </a:prstGeom>
          <a:noFill/>
        </p:spPr>
        <p:txBody>
          <a:bodyPr wrap="square" rtlCol="0">
            <a:spAutoFit/>
          </a:bodyPr>
          <a:lstStyle/>
          <a:p>
            <a:r>
              <a:rPr lang="fa-IR" sz="2400" b="1" dirty="0" smtClean="0">
                <a:cs typeface="B Nazanin" pitchFamily="2" charset="-78"/>
              </a:rPr>
              <a:t>طول جسم</a:t>
            </a:r>
            <a:endParaRPr lang="en-US" sz="2400" b="1" dirty="0">
              <a:cs typeface="B Nazanin" pitchFamily="2" charset="-78"/>
            </a:endParaRPr>
          </a:p>
        </p:txBody>
      </p:sp>
      <p:sp>
        <p:nvSpPr>
          <p:cNvPr id="10" name="TextBox 9"/>
          <p:cNvSpPr txBox="1"/>
          <p:nvPr/>
        </p:nvSpPr>
        <p:spPr>
          <a:xfrm>
            <a:off x="4724400" y="457200"/>
            <a:ext cx="457200" cy="369332"/>
          </a:xfrm>
          <a:prstGeom prst="rect">
            <a:avLst/>
          </a:prstGeom>
          <a:noFill/>
        </p:spPr>
        <p:txBody>
          <a:bodyPr wrap="square" rtlCol="0">
            <a:spAutoFit/>
          </a:bodyPr>
          <a:lstStyle/>
          <a:p>
            <a:r>
              <a:rPr lang="el-GR" dirty="0" smtClean="0">
                <a:cs typeface="B Nazanin" pitchFamily="2" charset="-78"/>
              </a:rPr>
              <a:t>δ</a:t>
            </a:r>
            <a:endParaRPr lang="en-US" dirty="0">
              <a:cs typeface="B Nazanin" pitchFamily="2" charset="-78"/>
            </a:endParaRPr>
          </a:p>
        </p:txBody>
      </p:sp>
      <p:sp>
        <p:nvSpPr>
          <p:cNvPr id="11" name="TextBox 10"/>
          <p:cNvSpPr txBox="1"/>
          <p:nvPr/>
        </p:nvSpPr>
        <p:spPr>
          <a:xfrm>
            <a:off x="2057400" y="609600"/>
            <a:ext cx="533400" cy="369332"/>
          </a:xfrm>
          <a:prstGeom prst="rect">
            <a:avLst/>
          </a:prstGeom>
          <a:noFill/>
        </p:spPr>
        <p:txBody>
          <a:bodyPr wrap="square" rtlCol="0">
            <a:spAutoFit/>
          </a:bodyPr>
          <a:lstStyle/>
          <a:p>
            <a:r>
              <a:rPr lang="el-GR" dirty="0" smtClean="0">
                <a:cs typeface="B Nazanin" pitchFamily="2" charset="-78"/>
              </a:rPr>
              <a:t>ε</a:t>
            </a:r>
            <a:endParaRPr lang="en-US" dirty="0">
              <a:cs typeface="B Nazanin" pitchFamily="2" charset="-78"/>
            </a:endParaRPr>
          </a:p>
        </p:txBody>
      </p:sp>
      <p:sp>
        <p:nvSpPr>
          <p:cNvPr id="12" name="TextBox 11"/>
          <p:cNvSpPr txBox="1"/>
          <p:nvPr/>
        </p:nvSpPr>
        <p:spPr>
          <a:xfrm>
            <a:off x="5181600" y="1752600"/>
            <a:ext cx="381000" cy="381000"/>
          </a:xfrm>
          <a:prstGeom prst="rect">
            <a:avLst/>
          </a:prstGeom>
          <a:noFill/>
        </p:spPr>
        <p:txBody>
          <a:bodyPr wrap="square" rtlCol="0">
            <a:spAutoFit/>
          </a:bodyPr>
          <a:lstStyle/>
          <a:p>
            <a:r>
              <a:rPr lang="en-US" dirty="0" smtClean="0">
                <a:cs typeface="B Nazanin" pitchFamily="2" charset="-78"/>
              </a:rPr>
              <a:t>L</a:t>
            </a:r>
            <a:endParaRPr lang="en-US" dirty="0">
              <a:cs typeface="B Nazanin" pitchFamily="2" charset="-78"/>
            </a:endParaRPr>
          </a:p>
        </p:txBody>
      </p:sp>
      <p:cxnSp>
        <p:nvCxnSpPr>
          <p:cNvPr id="14" name="Straight Arrow Connector 13"/>
          <p:cNvCxnSpPr>
            <a:endCxn id="11" idx="2"/>
          </p:cNvCxnSpPr>
          <p:nvPr/>
        </p:nvCxnSpPr>
        <p:spPr>
          <a:xfrm rot="16200000" flipV="1">
            <a:off x="2261116" y="1041916"/>
            <a:ext cx="316468" cy="190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4343400" y="609600"/>
            <a:ext cx="3810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72000" y="1905000"/>
            <a:ext cx="533400"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95800" y="2362200"/>
            <a:ext cx="4419600" cy="523220"/>
          </a:xfrm>
          <a:prstGeom prst="rect">
            <a:avLst/>
          </a:prstGeom>
          <a:noFill/>
        </p:spPr>
        <p:txBody>
          <a:bodyPr wrap="square" rtlCol="0">
            <a:spAutoFit/>
          </a:bodyPr>
          <a:lstStyle/>
          <a:p>
            <a:pPr algn="r" rtl="1"/>
            <a:r>
              <a:rPr lang="fa-IR" sz="2800" b="1" dirty="0" smtClean="0">
                <a:cs typeface="B Nazanin" pitchFamily="2" charset="-78"/>
              </a:rPr>
              <a:t>کرنش کمیتی بدون واحد است.</a:t>
            </a:r>
            <a:endParaRPr lang="en-US" sz="2800" b="1" dirty="0">
              <a:cs typeface="B Nazanin" pitchFamily="2" charset="-78"/>
            </a:endParaRPr>
          </a:p>
        </p:txBody>
      </p:sp>
      <p:sp>
        <p:nvSpPr>
          <p:cNvPr id="37" name="TextBox 36"/>
          <p:cNvSpPr txBox="1"/>
          <p:nvPr/>
        </p:nvSpPr>
        <p:spPr>
          <a:xfrm>
            <a:off x="2133600" y="3124200"/>
            <a:ext cx="3749963" cy="523220"/>
          </a:xfrm>
          <a:prstGeom prst="rect">
            <a:avLst/>
          </a:prstGeom>
          <a:solidFill>
            <a:schemeClr val="accent4">
              <a:lumMod val="40000"/>
              <a:lumOff val="60000"/>
            </a:schemeClr>
          </a:solidFill>
          <a:ln>
            <a:solidFill>
              <a:schemeClr val="tx1"/>
            </a:solidFill>
          </a:ln>
        </p:spPr>
        <p:txBody>
          <a:bodyPr wrap="square" rtlCol="0">
            <a:spAutoFit/>
          </a:bodyPr>
          <a:lstStyle/>
          <a:p>
            <a:pPr algn="ctr" rtl="1"/>
            <a:r>
              <a:rPr lang="fa-IR" sz="2800" b="1" dirty="0" smtClean="0">
                <a:cs typeface="B Nazanin" pitchFamily="2" charset="-78"/>
              </a:rPr>
              <a:t>نمودار تنش- کرنش</a:t>
            </a:r>
            <a:endParaRPr lang="en-US" sz="2800" b="1" dirty="0">
              <a:cs typeface="B Nazanin" pitchFamily="2" charset="-78"/>
            </a:endParaRPr>
          </a:p>
        </p:txBody>
      </p:sp>
      <p:sp>
        <p:nvSpPr>
          <p:cNvPr id="38" name="TextBox 37"/>
          <p:cNvSpPr txBox="1"/>
          <p:nvPr/>
        </p:nvSpPr>
        <p:spPr>
          <a:xfrm>
            <a:off x="6149108" y="3962400"/>
            <a:ext cx="2276763" cy="523220"/>
          </a:xfrm>
          <a:prstGeom prst="rect">
            <a:avLst/>
          </a:prstGeom>
          <a:noFill/>
        </p:spPr>
        <p:txBody>
          <a:bodyPr wrap="square" rtlCol="0">
            <a:spAutoFit/>
          </a:bodyPr>
          <a:lstStyle/>
          <a:p>
            <a:pPr algn="r" rtl="1"/>
            <a:r>
              <a:rPr lang="fa-IR" sz="2800" b="1" dirty="0" smtClean="0">
                <a:cs typeface="B Nazanin" pitchFamily="2" charset="-78"/>
              </a:rPr>
              <a:t>آزمون کشش</a:t>
            </a:r>
            <a:endParaRPr lang="en-US" sz="2800" b="1" dirty="0">
              <a:cs typeface="B Nazanin" pitchFamily="2" charset="-78"/>
            </a:endParaRPr>
          </a:p>
        </p:txBody>
      </p:sp>
      <p:sp>
        <p:nvSpPr>
          <p:cNvPr id="39" name="TextBox 38"/>
          <p:cNvSpPr txBox="1"/>
          <p:nvPr/>
        </p:nvSpPr>
        <p:spPr>
          <a:xfrm>
            <a:off x="6952671" y="4724400"/>
            <a:ext cx="1473200" cy="523220"/>
          </a:xfrm>
          <a:prstGeom prst="rect">
            <a:avLst/>
          </a:prstGeom>
          <a:noFill/>
        </p:spPr>
        <p:txBody>
          <a:bodyPr wrap="square" rtlCol="0">
            <a:spAutoFit/>
          </a:bodyPr>
          <a:lstStyle/>
          <a:p>
            <a:pPr algn="r" rtl="1"/>
            <a:r>
              <a:rPr lang="fa-IR" sz="2800" b="1" dirty="0" smtClean="0">
                <a:cs typeface="B Nazanin" pitchFamily="2" charset="-78"/>
              </a:rPr>
              <a:t>فشار</a:t>
            </a:r>
            <a:endParaRPr lang="en-US" sz="2800" b="1" dirty="0">
              <a:cs typeface="B Nazanin" pitchFamily="2" charset="-78"/>
            </a:endParaRPr>
          </a:p>
        </p:txBody>
      </p:sp>
      <p:sp>
        <p:nvSpPr>
          <p:cNvPr id="40" name="TextBox 39"/>
          <p:cNvSpPr txBox="1"/>
          <p:nvPr/>
        </p:nvSpPr>
        <p:spPr>
          <a:xfrm>
            <a:off x="7086600" y="5410200"/>
            <a:ext cx="1339272" cy="523220"/>
          </a:xfrm>
          <a:prstGeom prst="rect">
            <a:avLst/>
          </a:prstGeom>
          <a:noFill/>
        </p:spPr>
        <p:txBody>
          <a:bodyPr wrap="square" rtlCol="0">
            <a:spAutoFit/>
          </a:bodyPr>
          <a:lstStyle/>
          <a:p>
            <a:pPr algn="r" rtl="1"/>
            <a:r>
              <a:rPr lang="fa-IR" sz="2800" b="1" dirty="0" smtClean="0">
                <a:cs typeface="B Nazanin" pitchFamily="2" charset="-78"/>
              </a:rPr>
              <a:t>خمش</a:t>
            </a:r>
            <a:endParaRPr lang="en-US" sz="2800" b="1" dirty="0">
              <a:cs typeface="B Nazanin" pitchFamily="2" charset="-78"/>
            </a:endParaRPr>
          </a:p>
        </p:txBody>
      </p:sp>
      <p:sp>
        <p:nvSpPr>
          <p:cNvPr id="41" name="Right Brace 40"/>
          <p:cNvSpPr/>
          <p:nvPr/>
        </p:nvSpPr>
        <p:spPr>
          <a:xfrm>
            <a:off x="8534400" y="4038600"/>
            <a:ext cx="381000" cy="1981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914" name="Picture 2"/>
          <p:cNvPicPr>
            <a:picLocks noChangeAspect="1" noChangeArrowheads="1"/>
          </p:cNvPicPr>
          <p:nvPr/>
        </p:nvPicPr>
        <p:blipFill>
          <a:blip r:embed="rId4"/>
          <a:srcRect/>
          <a:stretch>
            <a:fillRect/>
          </a:stretch>
        </p:blipFill>
        <p:spPr bwMode="auto">
          <a:xfrm>
            <a:off x="381000" y="3810000"/>
            <a:ext cx="3352800" cy="25908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anim calcmode="lin" valueType="num">
                                      <p:cBhvr>
                                        <p:cTn id="82" dur="1000" fill="hold"/>
                                        <p:tgtEl>
                                          <p:spTgt spid="38"/>
                                        </p:tgtEl>
                                        <p:attrNameLst>
                                          <p:attrName>ppt_x</p:attrName>
                                        </p:attrNameLst>
                                      </p:cBhvr>
                                      <p:tavLst>
                                        <p:tav tm="0">
                                          <p:val>
                                            <p:strVal val="#ppt_x"/>
                                          </p:val>
                                        </p:tav>
                                        <p:tav tm="100000">
                                          <p:val>
                                            <p:strVal val="#ppt_x"/>
                                          </p:val>
                                        </p:tav>
                                      </p:tavLst>
                                    </p:anim>
                                    <p:anim calcmode="lin" valueType="num">
                                      <p:cBhvr>
                                        <p:cTn id="83" dur="1000" fill="hold"/>
                                        <p:tgtEl>
                                          <p:spTgt spid="3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1000"/>
                                        <p:tgtEl>
                                          <p:spTgt spid="39"/>
                                        </p:tgtEl>
                                      </p:cBhvr>
                                    </p:animEffect>
                                    <p:anim calcmode="lin" valueType="num">
                                      <p:cBhvr>
                                        <p:cTn id="87" dur="1000" fill="hold"/>
                                        <p:tgtEl>
                                          <p:spTgt spid="39"/>
                                        </p:tgtEl>
                                        <p:attrNameLst>
                                          <p:attrName>ppt_x</p:attrName>
                                        </p:attrNameLst>
                                      </p:cBhvr>
                                      <p:tavLst>
                                        <p:tav tm="0">
                                          <p:val>
                                            <p:strVal val="#ppt_x"/>
                                          </p:val>
                                        </p:tav>
                                        <p:tav tm="100000">
                                          <p:val>
                                            <p:strVal val="#ppt_x"/>
                                          </p:val>
                                        </p:tav>
                                      </p:tavLst>
                                    </p:anim>
                                    <p:anim calcmode="lin" valueType="num">
                                      <p:cBhvr>
                                        <p:cTn id="88" dur="1000" fill="hold"/>
                                        <p:tgtEl>
                                          <p:spTgt spid="3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38914"/>
                                        </p:tgtEl>
                                        <p:attrNameLst>
                                          <p:attrName>style.visibility</p:attrName>
                                        </p:attrNameLst>
                                      </p:cBhvr>
                                      <p:to>
                                        <p:strVal val="visible"/>
                                      </p:to>
                                    </p:set>
                                    <p:animEffect transition="in" filter="fade">
                                      <p:cBhvr>
                                        <p:cTn id="96" dur="1000"/>
                                        <p:tgtEl>
                                          <p:spTgt spid="38914"/>
                                        </p:tgtEl>
                                      </p:cBhvr>
                                    </p:animEffect>
                                    <p:anim calcmode="lin" valueType="num">
                                      <p:cBhvr>
                                        <p:cTn id="97" dur="1000" fill="hold"/>
                                        <p:tgtEl>
                                          <p:spTgt spid="38914"/>
                                        </p:tgtEl>
                                        <p:attrNameLst>
                                          <p:attrName>ppt_x</p:attrName>
                                        </p:attrNameLst>
                                      </p:cBhvr>
                                      <p:tavLst>
                                        <p:tav tm="0">
                                          <p:val>
                                            <p:strVal val="#ppt_x"/>
                                          </p:val>
                                        </p:tav>
                                        <p:tav tm="100000">
                                          <p:val>
                                            <p:strVal val="#ppt_x"/>
                                          </p:val>
                                        </p:tav>
                                      </p:tavLst>
                                    </p:anim>
                                    <p:anim calcmode="lin" valueType="num">
                                      <p:cBhvr>
                                        <p:cTn id="98" dur="1000" fill="hold"/>
                                        <p:tgtEl>
                                          <p:spTgt spid="3891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1000"/>
                                        <p:tgtEl>
                                          <p:spTgt spid="37"/>
                                        </p:tgtEl>
                                      </p:cBhvr>
                                    </p:animEffect>
                                    <p:anim calcmode="lin" valueType="num">
                                      <p:cBhvr>
                                        <p:cTn id="102" dur="1000" fill="hold"/>
                                        <p:tgtEl>
                                          <p:spTgt spid="37"/>
                                        </p:tgtEl>
                                        <p:attrNameLst>
                                          <p:attrName>ppt_x</p:attrName>
                                        </p:attrNameLst>
                                      </p:cBhvr>
                                      <p:tavLst>
                                        <p:tav tm="0">
                                          <p:val>
                                            <p:strVal val="#ppt_x"/>
                                          </p:val>
                                        </p:tav>
                                        <p:tav tm="100000">
                                          <p:val>
                                            <p:strVal val="#ppt_x"/>
                                          </p:val>
                                        </p:tav>
                                      </p:tavLst>
                                    </p:anim>
                                    <p:anim calcmode="lin" valueType="num">
                                      <p:cBhvr>
                                        <p:cTn id="10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9" grpId="0"/>
      <p:bldP spid="10" grpId="0"/>
      <p:bldP spid="11" grpId="0"/>
      <p:bldP spid="12" grpId="0"/>
      <p:bldP spid="36" grpId="0"/>
      <p:bldP spid="37" grpId="0" animBg="1"/>
      <p:bldP spid="38" grpId="0"/>
      <p:bldP spid="39" grpId="0"/>
      <p:bldP spid="40" grpId="0"/>
      <p:bldP spid="4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2133600" y="381000"/>
            <a:ext cx="6705600" cy="523220"/>
          </a:xfrm>
          <a:prstGeom prst="rect">
            <a:avLst/>
          </a:prstGeom>
          <a:solidFill>
            <a:schemeClr val="accent3"/>
          </a:solidFill>
        </p:spPr>
        <p:txBody>
          <a:bodyPr wrap="square" rtlCol="0">
            <a:spAutoFit/>
          </a:bodyPr>
          <a:lstStyle/>
          <a:p>
            <a:pPr algn="r" rtl="1"/>
            <a:r>
              <a:rPr lang="fa-IR" sz="2800" dirty="0" smtClean="0">
                <a:cs typeface="B Nazanin" pitchFamily="2" charset="-78"/>
              </a:rPr>
              <a:t>نمودار تنش- کرنش مواد مختلف با یکدیگر متفاوت هستند.</a:t>
            </a:r>
            <a:endParaRPr lang="en-US" sz="2800" dirty="0">
              <a:cs typeface="B Nazanin" pitchFamily="2" charset="-78"/>
            </a:endParaRPr>
          </a:p>
        </p:txBody>
      </p:sp>
      <p:sp>
        <p:nvSpPr>
          <p:cNvPr id="5" name="TextBox 4"/>
          <p:cNvSpPr txBox="1"/>
          <p:nvPr/>
        </p:nvSpPr>
        <p:spPr>
          <a:xfrm>
            <a:off x="152400" y="1600200"/>
            <a:ext cx="8610600" cy="954107"/>
          </a:xfrm>
          <a:prstGeom prst="rect">
            <a:avLst/>
          </a:prstGeom>
          <a:solidFill>
            <a:schemeClr val="accent4">
              <a:lumMod val="20000"/>
              <a:lumOff val="80000"/>
            </a:schemeClr>
          </a:solidFill>
        </p:spPr>
        <p:txBody>
          <a:bodyPr wrap="square" rtlCol="0">
            <a:spAutoFit/>
          </a:bodyPr>
          <a:lstStyle/>
          <a:p>
            <a:pPr algn="r" rtl="1"/>
            <a:r>
              <a:rPr lang="fa-IR" sz="2800" dirty="0" smtClean="0">
                <a:cs typeface="B Nazanin" pitchFamily="2" charset="-78"/>
              </a:rPr>
              <a:t>در یک ماده، نمودار تنش- کرنش بسته به </a:t>
            </a:r>
            <a:r>
              <a:rPr lang="fa-IR" sz="2800" b="1" dirty="0" smtClean="0">
                <a:cs typeface="B Nazanin" pitchFamily="2" charset="-78"/>
              </a:rPr>
              <a:t>دمای نمونه </a:t>
            </a:r>
            <a:r>
              <a:rPr lang="fa-IR" sz="2800" dirty="0" smtClean="0">
                <a:cs typeface="B Nazanin" pitchFamily="2" charset="-78"/>
              </a:rPr>
              <a:t>و </a:t>
            </a:r>
            <a:r>
              <a:rPr lang="fa-IR" sz="2800" b="1" dirty="0" smtClean="0">
                <a:cs typeface="B Nazanin" pitchFamily="2" charset="-78"/>
              </a:rPr>
              <a:t>سرعت بارگذاری </a:t>
            </a:r>
            <a:r>
              <a:rPr lang="fa-IR" sz="2800" dirty="0" smtClean="0">
                <a:cs typeface="B Nazanin" pitchFamily="2" charset="-78"/>
              </a:rPr>
              <a:t>نتایج متفاوتی بدست می دهد.</a:t>
            </a:r>
            <a:endParaRPr lang="en-US" sz="2800" dirty="0">
              <a:cs typeface="B Nazanin" pitchFamily="2" charset="-78"/>
            </a:endParaRPr>
          </a:p>
        </p:txBody>
      </p:sp>
      <p:sp>
        <p:nvSpPr>
          <p:cNvPr id="6" name="TextBox 5"/>
          <p:cNvSpPr txBox="1"/>
          <p:nvPr/>
        </p:nvSpPr>
        <p:spPr>
          <a:xfrm>
            <a:off x="6172200" y="3810000"/>
            <a:ext cx="2971800" cy="1200329"/>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به طور کلی مواد مختلف بر مبنای نمودار تنش- کرنش به دو  دسته تقسیم می شوند:</a:t>
            </a:r>
            <a:endParaRPr lang="en-US" sz="2400" dirty="0">
              <a:cs typeface="B Nazanin" pitchFamily="2" charset="-78"/>
            </a:endParaRPr>
          </a:p>
        </p:txBody>
      </p:sp>
      <p:sp>
        <p:nvSpPr>
          <p:cNvPr id="7" name="Right Brace 6"/>
          <p:cNvSpPr/>
          <p:nvPr/>
        </p:nvSpPr>
        <p:spPr>
          <a:xfrm>
            <a:off x="5791200" y="3505200"/>
            <a:ext cx="381000"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8" name="TextBox 7"/>
          <p:cNvSpPr txBox="1"/>
          <p:nvPr/>
        </p:nvSpPr>
        <p:spPr>
          <a:xfrm>
            <a:off x="0" y="3657600"/>
            <a:ext cx="5791200" cy="584775"/>
          </a:xfrm>
          <a:prstGeom prst="rect">
            <a:avLst/>
          </a:prstGeom>
          <a:solidFill>
            <a:schemeClr val="accent4">
              <a:lumMod val="20000"/>
              <a:lumOff val="80000"/>
            </a:schemeClr>
          </a:solidFill>
        </p:spPr>
        <p:txBody>
          <a:bodyPr wrap="square" rtlCol="0">
            <a:spAutoFit/>
          </a:bodyPr>
          <a:lstStyle/>
          <a:p>
            <a:pPr algn="r" rtl="1"/>
            <a:r>
              <a:rPr lang="fa-IR" sz="3200" dirty="0" smtClean="0">
                <a:cs typeface="B Nazanin" pitchFamily="2" charset="-78"/>
              </a:rPr>
              <a:t>مواد شکل پذیر: فولاد ساختمانی، چوب </a:t>
            </a:r>
            <a:endParaRPr lang="en-US" sz="3200" dirty="0">
              <a:cs typeface="B Nazanin" pitchFamily="2" charset="-78"/>
            </a:endParaRPr>
          </a:p>
        </p:txBody>
      </p:sp>
      <p:sp>
        <p:nvSpPr>
          <p:cNvPr id="9" name="TextBox 8"/>
          <p:cNvSpPr txBox="1"/>
          <p:nvPr/>
        </p:nvSpPr>
        <p:spPr>
          <a:xfrm>
            <a:off x="533400" y="4876800"/>
            <a:ext cx="5105400" cy="584775"/>
          </a:xfrm>
          <a:prstGeom prst="rect">
            <a:avLst/>
          </a:prstGeom>
          <a:solidFill>
            <a:schemeClr val="accent4">
              <a:lumMod val="20000"/>
              <a:lumOff val="80000"/>
            </a:schemeClr>
          </a:solidFill>
        </p:spPr>
        <p:txBody>
          <a:bodyPr wrap="square" rtlCol="0">
            <a:spAutoFit/>
          </a:bodyPr>
          <a:lstStyle/>
          <a:p>
            <a:pPr algn="r" rtl="1"/>
            <a:r>
              <a:rPr lang="fa-IR" sz="3200" dirty="0" smtClean="0">
                <a:cs typeface="B Nazanin" pitchFamily="2" charset="-78"/>
              </a:rPr>
              <a:t>مواد شکننده: چدن، شیشه، سنگ</a:t>
            </a:r>
            <a:endParaRPr lang="en-US" sz="32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290">
                                          <p:stCondLst>
                                            <p:cond delay="0"/>
                                          </p:stCondLst>
                                        </p:cTn>
                                        <p:tgtEl>
                                          <p:spTgt spid="6"/>
                                        </p:tgtEl>
                                      </p:cBhvr>
                                    </p:animEffect>
                                    <p:anim calcmode="lin" valueType="num">
                                      <p:cBhvr>
                                        <p:cTn id="2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7" dur="13">
                                          <p:stCondLst>
                                            <p:cond delay="325"/>
                                          </p:stCondLst>
                                        </p:cTn>
                                        <p:tgtEl>
                                          <p:spTgt spid="6"/>
                                        </p:tgtEl>
                                      </p:cBhvr>
                                      <p:to x="100000" y="60000"/>
                                    </p:animScale>
                                    <p:animScale>
                                      <p:cBhvr>
                                        <p:cTn id="28" dur="83" decel="50000">
                                          <p:stCondLst>
                                            <p:cond delay="338"/>
                                          </p:stCondLst>
                                        </p:cTn>
                                        <p:tgtEl>
                                          <p:spTgt spid="6"/>
                                        </p:tgtEl>
                                      </p:cBhvr>
                                      <p:to x="100000" y="100000"/>
                                    </p:animScale>
                                    <p:animScale>
                                      <p:cBhvr>
                                        <p:cTn id="29" dur="13">
                                          <p:stCondLst>
                                            <p:cond delay="656"/>
                                          </p:stCondLst>
                                        </p:cTn>
                                        <p:tgtEl>
                                          <p:spTgt spid="6"/>
                                        </p:tgtEl>
                                      </p:cBhvr>
                                      <p:to x="100000" y="80000"/>
                                    </p:animScale>
                                    <p:animScale>
                                      <p:cBhvr>
                                        <p:cTn id="30" dur="83" decel="50000">
                                          <p:stCondLst>
                                            <p:cond delay="669"/>
                                          </p:stCondLst>
                                        </p:cTn>
                                        <p:tgtEl>
                                          <p:spTgt spid="6"/>
                                        </p:tgtEl>
                                      </p:cBhvr>
                                      <p:to x="100000" y="100000"/>
                                    </p:animScale>
                                    <p:animScale>
                                      <p:cBhvr>
                                        <p:cTn id="31" dur="13">
                                          <p:stCondLst>
                                            <p:cond delay="821"/>
                                          </p:stCondLst>
                                        </p:cTn>
                                        <p:tgtEl>
                                          <p:spTgt spid="6"/>
                                        </p:tgtEl>
                                      </p:cBhvr>
                                      <p:to x="100000" y="90000"/>
                                    </p:animScale>
                                    <p:animScale>
                                      <p:cBhvr>
                                        <p:cTn id="32" dur="83" decel="50000">
                                          <p:stCondLst>
                                            <p:cond delay="834"/>
                                          </p:stCondLst>
                                        </p:cTn>
                                        <p:tgtEl>
                                          <p:spTgt spid="6"/>
                                        </p:tgtEl>
                                      </p:cBhvr>
                                      <p:to x="100000" y="100000"/>
                                    </p:animScale>
                                    <p:animScale>
                                      <p:cBhvr>
                                        <p:cTn id="33" dur="13">
                                          <p:stCondLst>
                                            <p:cond delay="904"/>
                                          </p:stCondLst>
                                        </p:cTn>
                                        <p:tgtEl>
                                          <p:spTgt spid="6"/>
                                        </p:tgtEl>
                                      </p:cBhvr>
                                      <p:to x="100000" y="95000"/>
                                    </p:animScale>
                                    <p:animScale>
                                      <p:cBhvr>
                                        <p:cTn id="34" dur="83" decel="50000">
                                          <p:stCondLst>
                                            <p:cond delay="917"/>
                                          </p:stCondLst>
                                        </p:cTn>
                                        <p:tgtEl>
                                          <p:spTgt spid="6"/>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290">
                                          <p:stCondLst>
                                            <p:cond delay="0"/>
                                          </p:stCondLst>
                                        </p:cTn>
                                        <p:tgtEl>
                                          <p:spTgt spid="7"/>
                                        </p:tgtEl>
                                      </p:cBhvr>
                                    </p:animEffect>
                                    <p:anim calcmode="lin" valueType="num">
                                      <p:cBhvr>
                                        <p:cTn id="3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3" dur="13">
                                          <p:stCondLst>
                                            <p:cond delay="325"/>
                                          </p:stCondLst>
                                        </p:cTn>
                                        <p:tgtEl>
                                          <p:spTgt spid="7"/>
                                        </p:tgtEl>
                                      </p:cBhvr>
                                      <p:to x="100000" y="60000"/>
                                    </p:animScale>
                                    <p:animScale>
                                      <p:cBhvr>
                                        <p:cTn id="44" dur="83" decel="50000">
                                          <p:stCondLst>
                                            <p:cond delay="338"/>
                                          </p:stCondLst>
                                        </p:cTn>
                                        <p:tgtEl>
                                          <p:spTgt spid="7"/>
                                        </p:tgtEl>
                                      </p:cBhvr>
                                      <p:to x="100000" y="100000"/>
                                    </p:animScale>
                                    <p:animScale>
                                      <p:cBhvr>
                                        <p:cTn id="45" dur="13">
                                          <p:stCondLst>
                                            <p:cond delay="656"/>
                                          </p:stCondLst>
                                        </p:cTn>
                                        <p:tgtEl>
                                          <p:spTgt spid="7"/>
                                        </p:tgtEl>
                                      </p:cBhvr>
                                      <p:to x="100000" y="80000"/>
                                    </p:animScale>
                                    <p:animScale>
                                      <p:cBhvr>
                                        <p:cTn id="46" dur="83" decel="50000">
                                          <p:stCondLst>
                                            <p:cond delay="669"/>
                                          </p:stCondLst>
                                        </p:cTn>
                                        <p:tgtEl>
                                          <p:spTgt spid="7"/>
                                        </p:tgtEl>
                                      </p:cBhvr>
                                      <p:to x="100000" y="100000"/>
                                    </p:animScale>
                                    <p:animScale>
                                      <p:cBhvr>
                                        <p:cTn id="47" dur="13">
                                          <p:stCondLst>
                                            <p:cond delay="821"/>
                                          </p:stCondLst>
                                        </p:cTn>
                                        <p:tgtEl>
                                          <p:spTgt spid="7"/>
                                        </p:tgtEl>
                                      </p:cBhvr>
                                      <p:to x="100000" y="90000"/>
                                    </p:animScale>
                                    <p:animScale>
                                      <p:cBhvr>
                                        <p:cTn id="48" dur="83" decel="50000">
                                          <p:stCondLst>
                                            <p:cond delay="834"/>
                                          </p:stCondLst>
                                        </p:cTn>
                                        <p:tgtEl>
                                          <p:spTgt spid="7"/>
                                        </p:tgtEl>
                                      </p:cBhvr>
                                      <p:to x="100000" y="100000"/>
                                    </p:animScale>
                                    <p:animScale>
                                      <p:cBhvr>
                                        <p:cTn id="49" dur="13">
                                          <p:stCondLst>
                                            <p:cond delay="904"/>
                                          </p:stCondLst>
                                        </p:cTn>
                                        <p:tgtEl>
                                          <p:spTgt spid="7"/>
                                        </p:tgtEl>
                                      </p:cBhvr>
                                      <p:to x="100000" y="95000"/>
                                    </p:animScale>
                                    <p:animScale>
                                      <p:cBhvr>
                                        <p:cTn id="50" dur="83" decel="50000">
                                          <p:stCondLst>
                                            <p:cond delay="917"/>
                                          </p:stCondLst>
                                        </p:cTn>
                                        <p:tgtEl>
                                          <p:spTgt spid="7"/>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290">
                                          <p:stCondLst>
                                            <p:cond delay="0"/>
                                          </p:stCondLst>
                                        </p:cTn>
                                        <p:tgtEl>
                                          <p:spTgt spid="8"/>
                                        </p:tgtEl>
                                      </p:cBhvr>
                                    </p:animEffect>
                                    <p:anim calcmode="lin" valueType="num">
                                      <p:cBhvr>
                                        <p:cTn id="54"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59" dur="13">
                                          <p:stCondLst>
                                            <p:cond delay="325"/>
                                          </p:stCondLst>
                                        </p:cTn>
                                        <p:tgtEl>
                                          <p:spTgt spid="8"/>
                                        </p:tgtEl>
                                      </p:cBhvr>
                                      <p:to x="100000" y="60000"/>
                                    </p:animScale>
                                    <p:animScale>
                                      <p:cBhvr>
                                        <p:cTn id="60" dur="83" decel="50000">
                                          <p:stCondLst>
                                            <p:cond delay="338"/>
                                          </p:stCondLst>
                                        </p:cTn>
                                        <p:tgtEl>
                                          <p:spTgt spid="8"/>
                                        </p:tgtEl>
                                      </p:cBhvr>
                                      <p:to x="100000" y="100000"/>
                                    </p:animScale>
                                    <p:animScale>
                                      <p:cBhvr>
                                        <p:cTn id="61" dur="13">
                                          <p:stCondLst>
                                            <p:cond delay="656"/>
                                          </p:stCondLst>
                                        </p:cTn>
                                        <p:tgtEl>
                                          <p:spTgt spid="8"/>
                                        </p:tgtEl>
                                      </p:cBhvr>
                                      <p:to x="100000" y="80000"/>
                                    </p:animScale>
                                    <p:animScale>
                                      <p:cBhvr>
                                        <p:cTn id="62" dur="83" decel="50000">
                                          <p:stCondLst>
                                            <p:cond delay="669"/>
                                          </p:stCondLst>
                                        </p:cTn>
                                        <p:tgtEl>
                                          <p:spTgt spid="8"/>
                                        </p:tgtEl>
                                      </p:cBhvr>
                                      <p:to x="100000" y="100000"/>
                                    </p:animScale>
                                    <p:animScale>
                                      <p:cBhvr>
                                        <p:cTn id="63" dur="13">
                                          <p:stCondLst>
                                            <p:cond delay="821"/>
                                          </p:stCondLst>
                                        </p:cTn>
                                        <p:tgtEl>
                                          <p:spTgt spid="8"/>
                                        </p:tgtEl>
                                      </p:cBhvr>
                                      <p:to x="100000" y="90000"/>
                                    </p:animScale>
                                    <p:animScale>
                                      <p:cBhvr>
                                        <p:cTn id="64" dur="83" decel="50000">
                                          <p:stCondLst>
                                            <p:cond delay="834"/>
                                          </p:stCondLst>
                                        </p:cTn>
                                        <p:tgtEl>
                                          <p:spTgt spid="8"/>
                                        </p:tgtEl>
                                      </p:cBhvr>
                                      <p:to x="100000" y="100000"/>
                                    </p:animScale>
                                    <p:animScale>
                                      <p:cBhvr>
                                        <p:cTn id="65" dur="13">
                                          <p:stCondLst>
                                            <p:cond delay="904"/>
                                          </p:stCondLst>
                                        </p:cTn>
                                        <p:tgtEl>
                                          <p:spTgt spid="8"/>
                                        </p:tgtEl>
                                      </p:cBhvr>
                                      <p:to x="100000" y="95000"/>
                                    </p:animScale>
                                    <p:animScale>
                                      <p:cBhvr>
                                        <p:cTn id="66" dur="83" decel="50000">
                                          <p:stCondLst>
                                            <p:cond delay="917"/>
                                          </p:stCondLst>
                                        </p:cTn>
                                        <p:tgtEl>
                                          <p:spTgt spid="8"/>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down)">
                                      <p:cBhvr>
                                        <p:cTn id="69" dur="290">
                                          <p:stCondLst>
                                            <p:cond delay="0"/>
                                          </p:stCondLst>
                                        </p:cTn>
                                        <p:tgtEl>
                                          <p:spTgt spid="9"/>
                                        </p:tgtEl>
                                      </p:cBhvr>
                                    </p:animEffect>
                                    <p:anim calcmode="lin" valueType="num">
                                      <p:cBhvr>
                                        <p:cTn id="70"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75" dur="13">
                                          <p:stCondLst>
                                            <p:cond delay="325"/>
                                          </p:stCondLst>
                                        </p:cTn>
                                        <p:tgtEl>
                                          <p:spTgt spid="9"/>
                                        </p:tgtEl>
                                      </p:cBhvr>
                                      <p:to x="100000" y="60000"/>
                                    </p:animScale>
                                    <p:animScale>
                                      <p:cBhvr>
                                        <p:cTn id="76" dur="83" decel="50000">
                                          <p:stCondLst>
                                            <p:cond delay="338"/>
                                          </p:stCondLst>
                                        </p:cTn>
                                        <p:tgtEl>
                                          <p:spTgt spid="9"/>
                                        </p:tgtEl>
                                      </p:cBhvr>
                                      <p:to x="100000" y="100000"/>
                                    </p:animScale>
                                    <p:animScale>
                                      <p:cBhvr>
                                        <p:cTn id="77" dur="13">
                                          <p:stCondLst>
                                            <p:cond delay="656"/>
                                          </p:stCondLst>
                                        </p:cTn>
                                        <p:tgtEl>
                                          <p:spTgt spid="9"/>
                                        </p:tgtEl>
                                      </p:cBhvr>
                                      <p:to x="100000" y="80000"/>
                                    </p:animScale>
                                    <p:animScale>
                                      <p:cBhvr>
                                        <p:cTn id="78" dur="83" decel="50000">
                                          <p:stCondLst>
                                            <p:cond delay="669"/>
                                          </p:stCondLst>
                                        </p:cTn>
                                        <p:tgtEl>
                                          <p:spTgt spid="9"/>
                                        </p:tgtEl>
                                      </p:cBhvr>
                                      <p:to x="100000" y="100000"/>
                                    </p:animScale>
                                    <p:animScale>
                                      <p:cBhvr>
                                        <p:cTn id="79" dur="13">
                                          <p:stCondLst>
                                            <p:cond delay="821"/>
                                          </p:stCondLst>
                                        </p:cTn>
                                        <p:tgtEl>
                                          <p:spTgt spid="9"/>
                                        </p:tgtEl>
                                      </p:cBhvr>
                                      <p:to x="100000" y="90000"/>
                                    </p:animScale>
                                    <p:animScale>
                                      <p:cBhvr>
                                        <p:cTn id="80" dur="83" decel="50000">
                                          <p:stCondLst>
                                            <p:cond delay="834"/>
                                          </p:stCondLst>
                                        </p:cTn>
                                        <p:tgtEl>
                                          <p:spTgt spid="9"/>
                                        </p:tgtEl>
                                      </p:cBhvr>
                                      <p:to x="100000" y="100000"/>
                                    </p:animScale>
                                    <p:animScale>
                                      <p:cBhvr>
                                        <p:cTn id="81" dur="13">
                                          <p:stCondLst>
                                            <p:cond delay="904"/>
                                          </p:stCondLst>
                                        </p:cTn>
                                        <p:tgtEl>
                                          <p:spTgt spid="9"/>
                                        </p:tgtEl>
                                      </p:cBhvr>
                                      <p:to x="100000" y="95000"/>
                                    </p:animScale>
                                    <p:animScale>
                                      <p:cBhvr>
                                        <p:cTn id="82"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2362200" y="304800"/>
            <a:ext cx="6553200" cy="584775"/>
          </a:xfrm>
          <a:prstGeom prst="rect">
            <a:avLst/>
          </a:prstGeom>
          <a:solidFill>
            <a:schemeClr val="accent4">
              <a:lumMod val="40000"/>
              <a:lumOff val="60000"/>
            </a:schemeClr>
          </a:solidFill>
        </p:spPr>
        <p:txBody>
          <a:bodyPr wrap="square" rtlCol="0">
            <a:spAutoFit/>
          </a:bodyPr>
          <a:lstStyle/>
          <a:p>
            <a:pPr algn="r" rtl="1"/>
            <a:r>
              <a:rPr lang="fa-IR" sz="3200" dirty="0" smtClean="0">
                <a:cs typeface="B Nazanin" pitchFamily="2" charset="-78"/>
              </a:rPr>
              <a:t>نمودار تنش- کرنش مواد شکل پذیر تحت کشش</a:t>
            </a:r>
            <a:r>
              <a:rPr lang="fa-IR" sz="3200" dirty="0" smtClean="0"/>
              <a:t>:</a:t>
            </a:r>
            <a:endParaRPr lang="en-US" sz="3200" dirty="0"/>
          </a:p>
        </p:txBody>
      </p:sp>
      <p:pic>
        <p:nvPicPr>
          <p:cNvPr id="37890" name="Picture 2"/>
          <p:cNvPicPr>
            <a:picLocks noChangeAspect="1" noChangeArrowheads="1"/>
          </p:cNvPicPr>
          <p:nvPr/>
        </p:nvPicPr>
        <p:blipFill>
          <a:blip r:embed="rId3"/>
          <a:srcRect/>
          <a:stretch>
            <a:fillRect/>
          </a:stretch>
        </p:blipFill>
        <p:spPr bwMode="auto">
          <a:xfrm>
            <a:off x="1371600" y="1147763"/>
            <a:ext cx="6172200" cy="51006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1000"/>
                                        <p:tgtEl>
                                          <p:spTgt spid="37890"/>
                                        </p:tgtEl>
                                      </p:cBhvr>
                                    </p:animEffect>
                                    <p:anim calcmode="lin" valueType="num">
                                      <p:cBhvr>
                                        <p:cTn id="13" dur="1000" fill="hold"/>
                                        <p:tgtEl>
                                          <p:spTgt spid="37890"/>
                                        </p:tgtEl>
                                        <p:attrNameLst>
                                          <p:attrName>ppt_x</p:attrName>
                                        </p:attrNameLst>
                                      </p:cBhvr>
                                      <p:tavLst>
                                        <p:tav tm="0">
                                          <p:val>
                                            <p:strVal val="#ppt_x"/>
                                          </p:val>
                                        </p:tav>
                                        <p:tav tm="100000">
                                          <p:val>
                                            <p:strVal val="#ppt_x"/>
                                          </p:val>
                                        </p:tav>
                                      </p:tavLst>
                                    </p:anim>
                                    <p:anim calcmode="lin" valueType="num">
                                      <p:cBhvr>
                                        <p:cTn id="14" dur="1000" fill="hold"/>
                                        <p:tgtEl>
                                          <p:spTgt spid="378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915400" cy="830997"/>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وقتی نمونه تحت بار کششی  قرار می گیرد، ابتدا طول آن به طور خطی و با آهنگ کم با بار افزایش می یابد.</a:t>
            </a:r>
            <a:endParaRPr lang="en-US" sz="2400" dirty="0">
              <a:cs typeface="B Nazanin" pitchFamily="2" charset="-78"/>
            </a:endParaRPr>
          </a:p>
        </p:txBody>
      </p:sp>
      <p:sp>
        <p:nvSpPr>
          <p:cNvPr id="5" name="Down Arrow 4"/>
          <p:cNvSpPr/>
          <p:nvPr/>
        </p:nvSpPr>
        <p:spPr>
          <a:xfrm>
            <a:off x="4495800" y="1066800"/>
            <a:ext cx="6096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cs typeface="B Nazanin" pitchFamily="2" charset="-78"/>
            </a:endParaRPr>
          </a:p>
        </p:txBody>
      </p:sp>
      <p:sp>
        <p:nvSpPr>
          <p:cNvPr id="6" name="TextBox 5"/>
          <p:cNvSpPr txBox="1"/>
          <p:nvPr/>
        </p:nvSpPr>
        <p:spPr>
          <a:xfrm>
            <a:off x="3276600" y="1905000"/>
            <a:ext cx="3200400" cy="457200"/>
          </a:xfrm>
          <a:prstGeom prst="rect">
            <a:avLst/>
          </a:prstGeom>
          <a:solidFill>
            <a:schemeClr val="accent3">
              <a:lumMod val="20000"/>
              <a:lumOff val="80000"/>
            </a:schemeClr>
          </a:solidFill>
        </p:spPr>
        <p:txBody>
          <a:bodyPr wrap="square" rtlCol="0">
            <a:spAutoFit/>
          </a:bodyPr>
          <a:lstStyle/>
          <a:p>
            <a:pPr algn="ctr" rtl="1"/>
            <a:r>
              <a:rPr lang="fa-IR" sz="2400" dirty="0" smtClean="0">
                <a:cs typeface="B Nazanin" pitchFamily="2" charset="-78"/>
              </a:rPr>
              <a:t>خط راست با شیب تند</a:t>
            </a:r>
            <a:endParaRPr lang="en-US" sz="2400" dirty="0">
              <a:cs typeface="B Nazanin" pitchFamily="2" charset="-78"/>
            </a:endParaRPr>
          </a:p>
        </p:txBody>
      </p:sp>
      <p:sp>
        <p:nvSpPr>
          <p:cNvPr id="11" name="TextBox 10"/>
          <p:cNvSpPr txBox="1"/>
          <p:nvPr/>
        </p:nvSpPr>
        <p:spPr>
          <a:xfrm>
            <a:off x="4495800" y="2743200"/>
            <a:ext cx="4419600" cy="461665"/>
          </a:xfrm>
          <a:prstGeom prst="rect">
            <a:avLst/>
          </a:prstGeom>
          <a:solidFill>
            <a:schemeClr val="accent4">
              <a:lumMod val="40000"/>
              <a:lumOff val="60000"/>
            </a:schemeClr>
          </a:solidFill>
        </p:spPr>
        <p:txBody>
          <a:bodyPr wrap="square" rtlCol="0">
            <a:spAutoFit/>
          </a:bodyPr>
          <a:lstStyle/>
          <a:p>
            <a:pPr algn="r" rtl="1"/>
            <a:r>
              <a:rPr lang="fa-IR" sz="2400" dirty="0" smtClean="0">
                <a:cs typeface="B Nazanin" pitchFamily="2" charset="-78"/>
              </a:rPr>
              <a:t>منطقه تسلیم از </a:t>
            </a:r>
            <a:r>
              <a:rPr lang="fa-IR" sz="2400" b="1" dirty="0" smtClean="0">
                <a:cs typeface="B Nazanin" pitchFamily="2" charset="-78"/>
              </a:rPr>
              <a:t>تنش بحرانی </a:t>
            </a:r>
            <a:r>
              <a:rPr lang="fa-IR" sz="2400" dirty="0" smtClean="0">
                <a:cs typeface="B Nazanin" pitchFamily="2" charset="-78"/>
              </a:rPr>
              <a:t>شروع می شود. </a:t>
            </a:r>
            <a:endParaRPr lang="en-US" sz="2400" dirty="0">
              <a:cs typeface="B Nazanin" pitchFamily="2" charset="-78"/>
            </a:endParaRPr>
          </a:p>
        </p:txBody>
      </p:sp>
      <p:sp>
        <p:nvSpPr>
          <p:cNvPr id="12" name="TextBox 11"/>
          <p:cNvSpPr txBox="1"/>
          <p:nvPr/>
        </p:nvSpPr>
        <p:spPr>
          <a:xfrm>
            <a:off x="0" y="3581400"/>
            <a:ext cx="8991600" cy="830997"/>
          </a:xfrm>
          <a:prstGeom prst="rect">
            <a:avLst/>
          </a:prstGeom>
          <a:solidFill>
            <a:schemeClr val="accent4">
              <a:lumMod val="20000"/>
              <a:lumOff val="80000"/>
            </a:schemeClr>
          </a:solidFill>
        </p:spPr>
        <p:txBody>
          <a:bodyPr wrap="square" rtlCol="0">
            <a:spAutoFit/>
          </a:bodyPr>
          <a:lstStyle/>
          <a:p>
            <a:pPr algn="r" rtl="1"/>
            <a:r>
              <a:rPr lang="fa-IR" sz="2400" dirty="0" smtClean="0">
                <a:cs typeface="B Nazanin" pitchFamily="2" charset="-78"/>
              </a:rPr>
              <a:t>بار پس از افزایش مداوم ناگهان به مقدار کمتری می رسدو در این مقدار تقریبا ثابت می ماند در حالی که نمونه افزایش طول می دهد.</a:t>
            </a:r>
            <a:endParaRPr lang="en-US" sz="2400" dirty="0">
              <a:cs typeface="B Nazanin" pitchFamily="2" charset="-78"/>
            </a:endParaRPr>
          </a:p>
        </p:txBody>
      </p:sp>
      <p:sp>
        <p:nvSpPr>
          <p:cNvPr id="13" name="TextBox 12"/>
          <p:cNvSpPr txBox="1"/>
          <p:nvPr/>
        </p:nvSpPr>
        <p:spPr>
          <a:xfrm>
            <a:off x="304800" y="5181600"/>
            <a:ext cx="8686800" cy="830997"/>
          </a:xfrm>
          <a:prstGeom prst="rect">
            <a:avLst/>
          </a:prstGeom>
          <a:solidFill>
            <a:schemeClr val="accent4">
              <a:lumMod val="20000"/>
              <a:lumOff val="80000"/>
            </a:schemeClr>
          </a:solidFill>
        </p:spPr>
        <p:txBody>
          <a:bodyPr wrap="square" rtlCol="0">
            <a:spAutoFit/>
          </a:bodyPr>
          <a:lstStyle/>
          <a:p>
            <a:pPr algn="r" rtl="1"/>
            <a:r>
              <a:rPr lang="fa-IR" sz="2400" b="1" dirty="0" smtClean="0">
                <a:cs typeface="B Nazanin" pitchFamily="2" charset="-78"/>
              </a:rPr>
              <a:t>کرنش- سختی</a:t>
            </a:r>
            <a:r>
              <a:rPr lang="fa-IR" sz="2400" dirty="0" smtClean="0">
                <a:cs typeface="B Nazanin" pitchFamily="2" charset="-78"/>
              </a:rPr>
              <a:t>: به معنی سخت شدن در اثر کرنش است. در این مرحله برای ادامه افزایش طول نمونه باید تنش افزایش یابد تا به </a:t>
            </a:r>
            <a:r>
              <a:rPr lang="fa-IR" sz="2400" b="1" dirty="0" smtClean="0">
                <a:cs typeface="B Nazanin" pitchFamily="2" charset="-78"/>
              </a:rPr>
              <a:t>تنش نهایی </a:t>
            </a:r>
            <a:r>
              <a:rPr lang="fa-IR" sz="2400" dirty="0" smtClean="0">
                <a:cs typeface="B Nazanin" pitchFamily="2" charset="-78"/>
              </a:rPr>
              <a:t>برسیم. </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45">
                                          <p:stCondLst>
                                            <p:cond delay="0"/>
                                          </p:stCondLst>
                                        </p:cTn>
                                        <p:tgtEl>
                                          <p:spTgt spid="5"/>
                                        </p:tgtEl>
                                      </p:cBhvr>
                                    </p:animEffect>
                                    <p:anim calcmode="lin" valueType="num">
                                      <p:cBhvr>
                                        <p:cTn id="14"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9" dur="7">
                                          <p:stCondLst>
                                            <p:cond delay="163"/>
                                          </p:stCondLst>
                                        </p:cTn>
                                        <p:tgtEl>
                                          <p:spTgt spid="5"/>
                                        </p:tgtEl>
                                      </p:cBhvr>
                                      <p:to x="100000" y="60000"/>
                                    </p:animScale>
                                    <p:animScale>
                                      <p:cBhvr>
                                        <p:cTn id="20" dur="42" decel="50000">
                                          <p:stCondLst>
                                            <p:cond delay="169"/>
                                          </p:stCondLst>
                                        </p:cTn>
                                        <p:tgtEl>
                                          <p:spTgt spid="5"/>
                                        </p:tgtEl>
                                      </p:cBhvr>
                                      <p:to x="100000" y="100000"/>
                                    </p:animScale>
                                    <p:animScale>
                                      <p:cBhvr>
                                        <p:cTn id="21" dur="7">
                                          <p:stCondLst>
                                            <p:cond delay="328"/>
                                          </p:stCondLst>
                                        </p:cTn>
                                        <p:tgtEl>
                                          <p:spTgt spid="5"/>
                                        </p:tgtEl>
                                      </p:cBhvr>
                                      <p:to x="100000" y="80000"/>
                                    </p:animScale>
                                    <p:animScale>
                                      <p:cBhvr>
                                        <p:cTn id="22" dur="42" decel="50000">
                                          <p:stCondLst>
                                            <p:cond delay="335"/>
                                          </p:stCondLst>
                                        </p:cTn>
                                        <p:tgtEl>
                                          <p:spTgt spid="5"/>
                                        </p:tgtEl>
                                      </p:cBhvr>
                                      <p:to x="100000" y="100000"/>
                                    </p:animScale>
                                    <p:animScale>
                                      <p:cBhvr>
                                        <p:cTn id="23" dur="7">
                                          <p:stCondLst>
                                            <p:cond delay="411"/>
                                          </p:stCondLst>
                                        </p:cTn>
                                        <p:tgtEl>
                                          <p:spTgt spid="5"/>
                                        </p:tgtEl>
                                      </p:cBhvr>
                                      <p:to x="100000" y="90000"/>
                                    </p:animScale>
                                    <p:animScale>
                                      <p:cBhvr>
                                        <p:cTn id="24" dur="42" decel="50000">
                                          <p:stCondLst>
                                            <p:cond delay="417"/>
                                          </p:stCondLst>
                                        </p:cTn>
                                        <p:tgtEl>
                                          <p:spTgt spid="5"/>
                                        </p:tgtEl>
                                      </p:cBhvr>
                                      <p:to x="100000" y="100000"/>
                                    </p:animScale>
                                    <p:animScale>
                                      <p:cBhvr>
                                        <p:cTn id="25" dur="7">
                                          <p:stCondLst>
                                            <p:cond delay="452"/>
                                          </p:stCondLst>
                                        </p:cTn>
                                        <p:tgtEl>
                                          <p:spTgt spid="5"/>
                                        </p:tgtEl>
                                      </p:cBhvr>
                                      <p:to x="100000" y="95000"/>
                                    </p:animScale>
                                    <p:animScale>
                                      <p:cBhvr>
                                        <p:cTn id="26" dur="42" decel="50000">
                                          <p:stCondLst>
                                            <p:cond delay="459"/>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1"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5" name="TextBox 4"/>
          <p:cNvSpPr txBox="1"/>
          <p:nvPr/>
        </p:nvSpPr>
        <p:spPr>
          <a:xfrm>
            <a:off x="304800" y="1403866"/>
            <a:ext cx="8534400" cy="1200329"/>
          </a:xfrm>
          <a:prstGeom prst="rect">
            <a:avLst/>
          </a:prstGeom>
          <a:blipFill>
            <a:blip r:embed="rId3"/>
            <a:tile tx="0" ty="0" sx="100000" sy="100000" flip="none" algn="tl"/>
          </a:blipFill>
        </p:spPr>
        <p:txBody>
          <a:bodyPr wrap="square" rtlCol="0">
            <a:spAutoFit/>
          </a:bodyPr>
          <a:lstStyle/>
          <a:p>
            <a:pPr algn="just" rtl="1"/>
            <a:r>
              <a:rPr lang="fa-IR" sz="2400" dirty="0" smtClean="0">
                <a:cs typeface="B Nazanin" pitchFamily="2" charset="-78"/>
              </a:rPr>
              <a:t>بعد از رسیدن به تنش بحرانی </a:t>
            </a:r>
            <a:r>
              <a:rPr lang="en-US" sz="2400" dirty="0" err="1" smtClean="0">
                <a:cs typeface="B Nazanin" pitchFamily="2" charset="-78"/>
              </a:rPr>
              <a:t>σ</a:t>
            </a:r>
            <a:r>
              <a:rPr lang="en-US" sz="2400" baseline="-25000" dirty="0" err="1" smtClean="0">
                <a:cs typeface="B Nazanin" pitchFamily="2" charset="-78"/>
              </a:rPr>
              <a:t>Y</a:t>
            </a:r>
            <a:r>
              <a:rPr lang="fa-IR" sz="2400" dirty="0" smtClean="0">
                <a:cs typeface="B Nazanin" pitchFamily="2" charset="-78"/>
              </a:rPr>
              <a:t>، نمونه با افزایش نسبتا کوچکی در بار، تغییر شکل زیادی می دهد. این تغییر شکل در اثر لغزش ماده در امتداد صفحه های مایل است و بنابراین ناشی از </a:t>
            </a:r>
            <a:r>
              <a:rPr lang="fa-IR" sz="2400" b="1" dirty="0" smtClean="0">
                <a:cs typeface="B Nazanin" pitchFamily="2" charset="-78"/>
              </a:rPr>
              <a:t>تنش های برشی </a:t>
            </a:r>
            <a:r>
              <a:rPr lang="fa-IR" sz="2400" dirty="0" smtClean="0">
                <a:cs typeface="B Nazanin" pitchFamily="2" charset="-78"/>
              </a:rPr>
              <a:t>است.  </a:t>
            </a:r>
            <a:endParaRPr lang="en-US" sz="2400" dirty="0">
              <a:cs typeface="B Nazanin" pitchFamily="2" charset="-78"/>
            </a:endParaRPr>
          </a:p>
        </p:txBody>
      </p:sp>
      <p:sp>
        <p:nvSpPr>
          <p:cNvPr id="6" name="TextBox 5"/>
          <p:cNvSpPr txBox="1"/>
          <p:nvPr/>
        </p:nvSpPr>
        <p:spPr>
          <a:xfrm>
            <a:off x="381000" y="3124200"/>
            <a:ext cx="8458200" cy="830997"/>
          </a:xfrm>
          <a:prstGeom prst="rect">
            <a:avLst/>
          </a:prstGeom>
          <a:blipFill>
            <a:blip r:embed="rId3"/>
            <a:tile tx="0" ty="0" sx="100000" sy="100000" flip="none" algn="tl"/>
          </a:blipFill>
        </p:spPr>
        <p:txBody>
          <a:bodyPr wrap="square" rtlCol="0">
            <a:spAutoFit/>
          </a:bodyPr>
          <a:lstStyle/>
          <a:p>
            <a:pPr algn="just" rtl="1"/>
            <a:r>
              <a:rPr lang="fa-IR" sz="2400" dirty="0" smtClean="0">
                <a:cs typeface="B Nazanin" pitchFamily="2" charset="-78"/>
              </a:rPr>
              <a:t>بعد از رسیدن ماده به ماکزیمم تغییر طول، قطر بخشی از نمونه در اثر ناپایداری موضعی شروع به کاهش می کند که به این پدیده </a:t>
            </a:r>
            <a:r>
              <a:rPr lang="fa-IR" sz="2400" b="1" dirty="0" smtClean="0">
                <a:cs typeface="B Nazanin" pitchFamily="2" charset="-78"/>
              </a:rPr>
              <a:t>باریک شوندگی </a:t>
            </a:r>
            <a:r>
              <a:rPr lang="fa-IR" sz="2400" dirty="0" smtClean="0">
                <a:cs typeface="B Nazanin" pitchFamily="2" charset="-78"/>
              </a:rPr>
              <a:t>گویند.</a:t>
            </a:r>
            <a:endParaRPr lang="en-US" sz="2400" dirty="0">
              <a:cs typeface="B Nazanin" pitchFamily="2" charset="-78"/>
            </a:endParaRPr>
          </a:p>
        </p:txBody>
      </p:sp>
      <p:sp>
        <p:nvSpPr>
          <p:cNvPr id="7" name="TextBox 6"/>
          <p:cNvSpPr txBox="1"/>
          <p:nvPr/>
        </p:nvSpPr>
        <p:spPr>
          <a:xfrm>
            <a:off x="457200" y="4278868"/>
            <a:ext cx="8382000" cy="461665"/>
          </a:xfrm>
          <a:prstGeom prst="rect">
            <a:avLst/>
          </a:prstGeom>
          <a:blipFill>
            <a:blip r:embed="rId3"/>
            <a:tile tx="0" ty="0" sx="100000" sy="100000" flip="none" algn="tl"/>
          </a:blipFill>
        </p:spPr>
        <p:txBody>
          <a:bodyPr wrap="square" rtlCol="0">
            <a:spAutoFit/>
          </a:bodyPr>
          <a:lstStyle/>
          <a:p>
            <a:pPr algn="r" rtl="1"/>
            <a:r>
              <a:rPr lang="fa-IR" sz="2400" dirty="0" smtClean="0">
                <a:cs typeface="B Nazanin" pitchFamily="2" charset="-78"/>
              </a:rPr>
              <a:t>بعد از باریک شوندگی، </a:t>
            </a:r>
            <a:r>
              <a:rPr lang="fa-IR" sz="2400" b="1" dirty="0" smtClean="0">
                <a:cs typeface="B Nazanin" pitchFamily="2" charset="-78"/>
              </a:rPr>
              <a:t>گسیختگی</a:t>
            </a:r>
            <a:r>
              <a:rPr lang="fa-IR" sz="2400" dirty="0" smtClean="0">
                <a:cs typeface="B Nazanin" pitchFamily="2" charset="-78"/>
              </a:rPr>
              <a:t> روی می دهد.</a:t>
            </a:r>
            <a:endParaRPr lang="en-US" sz="2400" dirty="0">
              <a:cs typeface="B Nazanin" pitchFamily="2" charset="-78"/>
            </a:endParaRPr>
          </a:p>
        </p:txBody>
      </p:sp>
      <p:sp>
        <p:nvSpPr>
          <p:cNvPr id="8" name="TextBox 7"/>
          <p:cNvSpPr txBox="1"/>
          <p:nvPr/>
        </p:nvSpPr>
        <p:spPr>
          <a:xfrm>
            <a:off x="457200" y="5181600"/>
            <a:ext cx="8382000" cy="830997"/>
          </a:xfrm>
          <a:prstGeom prst="rect">
            <a:avLst/>
          </a:prstGeom>
          <a:blipFill>
            <a:blip r:embed="rId3"/>
            <a:tile tx="0" ty="0" sx="100000" sy="100000" flip="none" algn="tl"/>
          </a:blipFill>
        </p:spPr>
        <p:txBody>
          <a:bodyPr wrap="square" rtlCol="0">
            <a:spAutoFit/>
          </a:bodyPr>
          <a:lstStyle/>
          <a:p>
            <a:pPr algn="r" rtl="1"/>
            <a:r>
              <a:rPr lang="fa-IR" sz="2400" dirty="0" smtClean="0">
                <a:cs typeface="B Nazanin" pitchFamily="2" charset="-78"/>
              </a:rPr>
              <a:t>به طور کلی گسیختگی در سطحی روی می دهد که با سطح اولیه نمونه تقریبا زاویه 45 درجه بسازد.</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9" name="TextBox 8"/>
          <p:cNvSpPr txBox="1"/>
          <p:nvPr/>
        </p:nvSpPr>
        <p:spPr>
          <a:xfrm>
            <a:off x="457200" y="4724400"/>
            <a:ext cx="8382000" cy="461665"/>
          </a:xfrm>
          <a:prstGeom prst="rect">
            <a:avLst/>
          </a:prstGeom>
          <a:blipFill>
            <a:blip r:embed="rId3"/>
            <a:tile tx="0" ty="0" sx="100000" sy="100000" flip="none" algn="tl"/>
          </a:blipFill>
        </p:spPr>
        <p:txBody>
          <a:bodyPr wrap="square" rtlCol="0">
            <a:spAutoFit/>
          </a:bodyPr>
          <a:lstStyle/>
          <a:p>
            <a:pPr algn="r" rtl="1"/>
            <a:r>
              <a:rPr lang="fa-IR" sz="2400" dirty="0" smtClean="0">
                <a:cs typeface="B Nazanin" pitchFamily="2" charset="-78"/>
              </a:rPr>
              <a:t>تنش</a:t>
            </a:r>
            <a:r>
              <a:rPr lang="fa-IR" sz="2400" baseline="-25000" dirty="0" smtClean="0">
                <a:cs typeface="B Nazanin" pitchFamily="2" charset="-78"/>
              </a:rPr>
              <a:t> </a:t>
            </a:r>
            <a:r>
              <a:rPr lang="en-US" sz="2400" dirty="0" err="1" smtClean="0">
                <a:cs typeface="B Nazanin" pitchFamily="2" charset="-78"/>
              </a:rPr>
              <a:t>σ</a:t>
            </a:r>
            <a:r>
              <a:rPr lang="en-US" sz="2400" baseline="-25000" dirty="0" err="1" smtClean="0">
                <a:cs typeface="B Nazanin" pitchFamily="2" charset="-78"/>
              </a:rPr>
              <a:t>u</a:t>
            </a:r>
            <a:r>
              <a:rPr lang="fa-IR" sz="2400" baseline="-25000" dirty="0" smtClean="0">
                <a:cs typeface="B Nazanin" pitchFamily="2" charset="-78"/>
              </a:rPr>
              <a:t> </a:t>
            </a:r>
            <a:r>
              <a:rPr lang="fa-IR" sz="2400" dirty="0" smtClean="0">
                <a:cs typeface="B Nazanin" pitchFamily="2" charset="-78"/>
              </a:rPr>
              <a:t>که برابر با بار ماکزیمم اعمال شده است </a:t>
            </a:r>
            <a:r>
              <a:rPr lang="fa-IR" sz="2400" b="1" dirty="0" smtClean="0">
                <a:cs typeface="B Nazanin" pitchFamily="2" charset="-78"/>
              </a:rPr>
              <a:t>استحکام نهایی ماده </a:t>
            </a:r>
            <a:r>
              <a:rPr lang="fa-IR" sz="2400" dirty="0" smtClean="0">
                <a:cs typeface="B Nazanin" pitchFamily="2" charset="-78"/>
              </a:rPr>
              <a:t>گویند.</a:t>
            </a:r>
            <a:endParaRPr lang="en-US" sz="2400" dirty="0">
              <a:cs typeface="B Nazanin" pitchFamily="2" charset="-78"/>
            </a:endParaRPr>
          </a:p>
        </p:txBody>
      </p:sp>
      <p:sp>
        <p:nvSpPr>
          <p:cNvPr id="13" name="TextBox 12"/>
          <p:cNvSpPr txBox="1"/>
          <p:nvPr/>
        </p:nvSpPr>
        <p:spPr>
          <a:xfrm>
            <a:off x="457200" y="1447800"/>
            <a:ext cx="8458200" cy="461665"/>
          </a:xfrm>
          <a:prstGeom prst="rect">
            <a:avLst/>
          </a:prstGeom>
          <a:blipFill>
            <a:blip r:embed="rId3"/>
            <a:tile tx="0" ty="0" sx="100000" sy="100000" flip="none" algn="tl"/>
          </a:blipFill>
        </p:spPr>
        <p:txBody>
          <a:bodyPr wrap="square" rtlCol="0">
            <a:spAutoFit/>
          </a:bodyPr>
          <a:lstStyle/>
          <a:p>
            <a:pPr algn="r" rtl="1"/>
            <a:r>
              <a:rPr lang="fa-IR" sz="2400" dirty="0" smtClean="0">
                <a:cs typeface="B Nazanin" pitchFamily="2" charset="-78"/>
              </a:rPr>
              <a:t>به طور کلی در شکست مواد شکل پذیر در اثر کشش یا خمش ، </a:t>
            </a:r>
            <a:r>
              <a:rPr lang="fa-IR" sz="2400" b="1" dirty="0" smtClean="0">
                <a:cs typeface="B Nazanin" pitchFamily="2" charset="-78"/>
              </a:rPr>
              <a:t>برش</a:t>
            </a:r>
            <a:r>
              <a:rPr lang="fa-IR" sz="2400" dirty="0" smtClean="0">
                <a:cs typeface="B Nazanin" pitchFamily="2" charset="-78"/>
              </a:rPr>
              <a:t> نقش دارد. </a:t>
            </a:r>
            <a:endParaRPr lang="en-US" sz="2400" dirty="0">
              <a:cs typeface="B Nazanin" pitchFamily="2" charset="-78"/>
            </a:endParaRPr>
          </a:p>
        </p:txBody>
      </p:sp>
      <p:sp>
        <p:nvSpPr>
          <p:cNvPr id="14" name="TextBox 13"/>
          <p:cNvSpPr txBox="1"/>
          <p:nvPr/>
        </p:nvSpPr>
        <p:spPr>
          <a:xfrm>
            <a:off x="457200" y="2438400"/>
            <a:ext cx="8458200" cy="830997"/>
          </a:xfrm>
          <a:prstGeom prst="rect">
            <a:avLst/>
          </a:prstGeom>
          <a:blipFill>
            <a:blip r:embed="rId3"/>
            <a:tile tx="0" ty="0" sx="100000" sy="100000" flip="none" algn="tl"/>
          </a:blipFill>
        </p:spPr>
        <p:txBody>
          <a:bodyPr wrap="square" rtlCol="0">
            <a:spAutoFit/>
          </a:bodyPr>
          <a:lstStyle/>
          <a:p>
            <a:pPr algn="r" rtl="1"/>
            <a:r>
              <a:rPr lang="fa-IR" sz="2400" dirty="0" smtClean="0">
                <a:cs typeface="B Nazanin" pitchFamily="2" charset="-78"/>
              </a:rPr>
              <a:t>در بارگذاری محوری، تنش برشی در سطح هایی که با بار وارده زاویه 45 درجه می سازند بیشترین مقدار را دارد.</a:t>
            </a:r>
            <a:endParaRPr lang="en-US" sz="2400" dirty="0">
              <a:cs typeface="B Nazanin" pitchFamily="2" charset="-78"/>
            </a:endParaRPr>
          </a:p>
        </p:txBody>
      </p:sp>
      <p:sp>
        <p:nvSpPr>
          <p:cNvPr id="15" name="TextBox 14"/>
          <p:cNvSpPr txBox="1"/>
          <p:nvPr/>
        </p:nvSpPr>
        <p:spPr>
          <a:xfrm>
            <a:off x="533400" y="3657600"/>
            <a:ext cx="8382000" cy="461665"/>
          </a:xfrm>
          <a:prstGeom prst="rect">
            <a:avLst/>
          </a:prstGeom>
          <a:blipFill>
            <a:blip r:embed="rId3"/>
            <a:tile tx="0" ty="0" sx="100000" sy="100000" flip="none" algn="tl"/>
          </a:blipFill>
        </p:spPr>
        <p:txBody>
          <a:bodyPr wrap="square" rtlCol="0">
            <a:spAutoFit/>
          </a:bodyPr>
          <a:lstStyle/>
          <a:p>
            <a:pPr algn="r" rtl="1"/>
            <a:r>
              <a:rPr lang="fa-IR" sz="2400" dirty="0" smtClean="0">
                <a:cs typeface="B Nazanin" pitchFamily="2" charset="-78"/>
              </a:rPr>
              <a:t>تنش</a:t>
            </a:r>
            <a:r>
              <a:rPr lang="fa-IR" sz="2400" baseline="-25000" dirty="0" smtClean="0">
                <a:cs typeface="B Nazanin" pitchFamily="2" charset="-78"/>
              </a:rPr>
              <a:t> </a:t>
            </a:r>
            <a:r>
              <a:rPr lang="en-US" sz="2400" dirty="0" err="1" smtClean="0">
                <a:cs typeface="B Nazanin" pitchFamily="2" charset="-78"/>
              </a:rPr>
              <a:t>σ</a:t>
            </a:r>
            <a:r>
              <a:rPr lang="en-US" sz="2400" baseline="-25000" dirty="0" err="1" smtClean="0">
                <a:cs typeface="B Nazanin" pitchFamily="2" charset="-78"/>
              </a:rPr>
              <a:t>Y</a:t>
            </a:r>
            <a:r>
              <a:rPr lang="fa-IR" sz="2400" baseline="-25000" dirty="0" smtClean="0">
                <a:cs typeface="B Nazanin" pitchFamily="2" charset="-78"/>
              </a:rPr>
              <a:t> </a:t>
            </a:r>
            <a:r>
              <a:rPr lang="fa-IR" sz="2400" dirty="0" smtClean="0">
                <a:cs typeface="B Nazanin" pitchFamily="2" charset="-78"/>
              </a:rPr>
              <a:t>که تسلیم در آنجا شروع می شود </a:t>
            </a:r>
            <a:r>
              <a:rPr lang="fa-IR" sz="2400" b="1" dirty="0" smtClean="0">
                <a:cs typeface="B Nazanin" pitchFamily="2" charset="-78"/>
              </a:rPr>
              <a:t>استحکام تسلیم ماده </a:t>
            </a:r>
            <a:r>
              <a:rPr lang="fa-IR" sz="2400" dirty="0" smtClean="0">
                <a:cs typeface="B Nazanin" pitchFamily="2" charset="-78"/>
              </a:rPr>
              <a:t>گویند.</a:t>
            </a:r>
            <a:endParaRPr lang="en-US" sz="2400" dirty="0">
              <a:cs typeface="B Nazanin" pitchFamily="2" charset="-78"/>
            </a:endParaRPr>
          </a:p>
        </p:txBody>
      </p:sp>
      <p:sp>
        <p:nvSpPr>
          <p:cNvPr id="16" name="TextBox 15"/>
          <p:cNvSpPr txBox="1"/>
          <p:nvPr/>
        </p:nvSpPr>
        <p:spPr>
          <a:xfrm>
            <a:off x="457200" y="5715000"/>
            <a:ext cx="8382000" cy="461665"/>
          </a:xfrm>
          <a:prstGeom prst="rect">
            <a:avLst/>
          </a:prstGeom>
          <a:blipFill>
            <a:blip r:embed="rId3"/>
            <a:tile tx="0" ty="0" sx="100000" sy="100000" flip="none" algn="tl"/>
          </a:blipFill>
        </p:spPr>
        <p:txBody>
          <a:bodyPr wrap="square" rtlCol="0">
            <a:spAutoFit/>
          </a:bodyPr>
          <a:lstStyle/>
          <a:p>
            <a:pPr algn="r" rtl="1"/>
            <a:r>
              <a:rPr lang="fa-IR" sz="2400" dirty="0" smtClean="0">
                <a:cs typeface="B Nazanin" pitchFamily="2" charset="-78"/>
              </a:rPr>
              <a:t>تنش</a:t>
            </a:r>
            <a:r>
              <a:rPr lang="fa-IR" sz="2400" baseline="-25000" dirty="0" smtClean="0">
                <a:cs typeface="B Nazanin" pitchFamily="2" charset="-78"/>
              </a:rPr>
              <a:t> </a:t>
            </a:r>
            <a:r>
              <a:rPr lang="en-US" sz="2400" dirty="0" err="1" smtClean="0">
                <a:cs typeface="B Nazanin" pitchFamily="2" charset="-78"/>
              </a:rPr>
              <a:t>σ</a:t>
            </a:r>
            <a:r>
              <a:rPr lang="en-US" sz="2400" baseline="-25000" dirty="0" err="1" smtClean="0">
                <a:cs typeface="B Nazanin" pitchFamily="2" charset="-78"/>
              </a:rPr>
              <a:t>B</a:t>
            </a:r>
            <a:r>
              <a:rPr lang="fa-IR" sz="2400" baseline="-25000" dirty="0" smtClean="0">
                <a:cs typeface="B Nazanin" pitchFamily="2" charset="-78"/>
              </a:rPr>
              <a:t> </a:t>
            </a:r>
            <a:r>
              <a:rPr lang="fa-IR" sz="2400" dirty="0" smtClean="0">
                <a:cs typeface="B Nazanin" pitchFamily="2" charset="-78"/>
              </a:rPr>
              <a:t>که برابر با گسیختگی ماده، </a:t>
            </a:r>
            <a:r>
              <a:rPr lang="fa-IR" sz="2400" b="1" dirty="0" smtClean="0">
                <a:cs typeface="B Nazanin" pitchFamily="2" charset="-78"/>
              </a:rPr>
              <a:t>استحکام شکست ماده </a:t>
            </a:r>
            <a:r>
              <a:rPr lang="fa-IR" sz="2400" dirty="0" smtClean="0">
                <a:cs typeface="B Nazanin" pitchFamily="2" charset="-78"/>
              </a:rPr>
              <a:t>گویند.</a:t>
            </a:r>
            <a:endParaRPr lang="en-US" sz="24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2362200" y="304800"/>
            <a:ext cx="6553200" cy="461665"/>
          </a:xfrm>
          <a:prstGeom prst="rect">
            <a:avLst/>
          </a:prstGeom>
          <a:solidFill>
            <a:schemeClr val="accent4">
              <a:lumMod val="40000"/>
              <a:lumOff val="60000"/>
            </a:schemeClr>
          </a:solidFill>
        </p:spPr>
        <p:txBody>
          <a:bodyPr wrap="square" rtlCol="0">
            <a:spAutoFit/>
          </a:bodyPr>
          <a:lstStyle/>
          <a:p>
            <a:pPr algn="r" rtl="1"/>
            <a:r>
              <a:rPr lang="fa-IR" sz="2400" b="1" dirty="0" smtClean="0">
                <a:cs typeface="B Nazanin" pitchFamily="2" charset="-78"/>
              </a:rPr>
              <a:t>نمودار تنش- کرنش مواد شکننده تحت کشش:</a:t>
            </a:r>
            <a:endParaRPr lang="en-US" sz="2400" b="1" dirty="0">
              <a:cs typeface="B Nazanin" pitchFamily="2" charset="-78"/>
            </a:endParaRPr>
          </a:p>
        </p:txBody>
      </p:sp>
      <p:sp>
        <p:nvSpPr>
          <p:cNvPr id="5" name="TextBox 4"/>
          <p:cNvSpPr txBox="1"/>
          <p:nvPr/>
        </p:nvSpPr>
        <p:spPr>
          <a:xfrm>
            <a:off x="228600" y="3505200"/>
            <a:ext cx="8534400" cy="830997"/>
          </a:xfrm>
          <a:prstGeom prst="rect">
            <a:avLst/>
          </a:prstGeom>
          <a:solidFill>
            <a:schemeClr val="accent1">
              <a:lumMod val="20000"/>
              <a:lumOff val="80000"/>
            </a:schemeClr>
          </a:solidFill>
        </p:spPr>
        <p:txBody>
          <a:bodyPr wrap="square" rtlCol="0">
            <a:spAutoFit/>
          </a:bodyPr>
          <a:lstStyle/>
          <a:p>
            <a:pPr algn="r" rtl="1"/>
            <a:r>
              <a:rPr lang="fa-IR" sz="2400" dirty="0" smtClean="0">
                <a:cs typeface="B Nazanin" pitchFamily="2" charset="-78"/>
              </a:rPr>
              <a:t>مشخصه اصلی این دسته از مواد این است که گسیختگی بدون تغییر چشمگیر نرخ تغییر طول رخ می دهد.</a:t>
            </a:r>
            <a:endParaRPr lang="en-US" sz="2400" dirty="0">
              <a:cs typeface="B Nazanin" pitchFamily="2" charset="-78"/>
            </a:endParaRPr>
          </a:p>
        </p:txBody>
      </p:sp>
      <p:sp>
        <p:nvSpPr>
          <p:cNvPr id="6" name="TextBox 5"/>
          <p:cNvSpPr txBox="1"/>
          <p:nvPr/>
        </p:nvSpPr>
        <p:spPr>
          <a:xfrm>
            <a:off x="1524000" y="5257800"/>
            <a:ext cx="6553200" cy="461665"/>
          </a:xfrm>
          <a:prstGeom prst="rect">
            <a:avLst/>
          </a:prstGeom>
          <a:solidFill>
            <a:schemeClr val="accent1">
              <a:lumMod val="20000"/>
              <a:lumOff val="80000"/>
            </a:schemeClr>
          </a:solidFill>
        </p:spPr>
        <p:txBody>
          <a:bodyPr wrap="square" rtlCol="0">
            <a:spAutoFit/>
          </a:bodyPr>
          <a:lstStyle/>
          <a:p>
            <a:pPr algn="ctr" rtl="1"/>
            <a:r>
              <a:rPr lang="fa-IR" sz="2400" dirty="0" smtClean="0">
                <a:cs typeface="B Nazanin" pitchFamily="2" charset="-78"/>
              </a:rPr>
              <a:t>بنابراین تفاوتی بین استحکام نهایی و استحکام شکست وجود ندارد.</a:t>
            </a:r>
            <a:endParaRPr lang="en-US" sz="2400" dirty="0">
              <a:cs typeface="B Nazanin" pitchFamily="2" charset="-78"/>
            </a:endParaRPr>
          </a:p>
        </p:txBody>
      </p:sp>
      <p:sp>
        <p:nvSpPr>
          <p:cNvPr id="7" name="Down Arrow 6"/>
          <p:cNvSpPr/>
          <p:nvPr/>
        </p:nvSpPr>
        <p:spPr>
          <a:xfrm>
            <a:off x="4419600" y="4495800"/>
            <a:ext cx="6858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cs typeface="B Nazanin" pitchFamily="2" charset="-78"/>
            </a:endParaRPr>
          </a:p>
        </p:txBody>
      </p:sp>
      <p:sp>
        <p:nvSpPr>
          <p:cNvPr id="8" name="TextBox 7"/>
          <p:cNvSpPr txBox="1"/>
          <p:nvPr/>
        </p:nvSpPr>
        <p:spPr>
          <a:xfrm>
            <a:off x="381000" y="5867400"/>
            <a:ext cx="7772400" cy="461665"/>
          </a:xfrm>
          <a:prstGeom prst="rect">
            <a:avLst/>
          </a:prstGeom>
          <a:solidFill>
            <a:schemeClr val="accent1">
              <a:lumMod val="20000"/>
              <a:lumOff val="80000"/>
            </a:schemeClr>
          </a:solidFill>
        </p:spPr>
        <p:txBody>
          <a:bodyPr wrap="square" rtlCol="0">
            <a:spAutoFit/>
          </a:bodyPr>
          <a:lstStyle/>
          <a:p>
            <a:pPr algn="ctr"/>
            <a:r>
              <a:rPr lang="fa-IR" sz="2400" dirty="0" smtClean="0">
                <a:cs typeface="B Nazanin" pitchFamily="2" charset="-78"/>
              </a:rPr>
              <a:t>در زمان گسیختگی کرنش در مواد شکننده خیلی کمتر از مواد شکل پذیر است.</a:t>
            </a:r>
            <a:endParaRPr lang="en-US" sz="2400" dirty="0">
              <a:cs typeface="B Nazanin" pitchFamily="2" charset="-78"/>
            </a:endParaRPr>
          </a:p>
        </p:txBody>
      </p:sp>
      <p:sp>
        <p:nvSpPr>
          <p:cNvPr id="9" name="Right Brace 8"/>
          <p:cNvSpPr/>
          <p:nvPr/>
        </p:nvSpPr>
        <p:spPr>
          <a:xfrm>
            <a:off x="8382000" y="5334000"/>
            <a:ext cx="304800" cy="1066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cs typeface="B Nazanin" pitchFamily="2" charset="-78"/>
            </a:endParaRPr>
          </a:p>
        </p:txBody>
      </p:sp>
      <p:pic>
        <p:nvPicPr>
          <p:cNvPr id="39938" name="Picture 2"/>
          <p:cNvPicPr>
            <a:picLocks noChangeAspect="1" noChangeArrowheads="1"/>
          </p:cNvPicPr>
          <p:nvPr/>
        </p:nvPicPr>
        <p:blipFill>
          <a:blip r:embed="rId3"/>
          <a:srcRect/>
          <a:stretch>
            <a:fillRect/>
          </a:stretch>
        </p:blipFill>
        <p:spPr bwMode="auto">
          <a:xfrm>
            <a:off x="2819400" y="1143000"/>
            <a:ext cx="4114800" cy="20478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fade">
                                      <p:cBhvr>
                                        <p:cTn id="12" dur="1000"/>
                                        <p:tgtEl>
                                          <p:spTgt spid="39938"/>
                                        </p:tgtEl>
                                      </p:cBhvr>
                                    </p:animEffect>
                                    <p:anim calcmode="lin" valueType="num">
                                      <p:cBhvr>
                                        <p:cTn id="13" dur="1000" fill="hold"/>
                                        <p:tgtEl>
                                          <p:spTgt spid="39938"/>
                                        </p:tgtEl>
                                        <p:attrNameLst>
                                          <p:attrName>ppt_x</p:attrName>
                                        </p:attrNameLst>
                                      </p:cBhvr>
                                      <p:tavLst>
                                        <p:tav tm="0">
                                          <p:val>
                                            <p:strVal val="#ppt_x"/>
                                          </p:val>
                                        </p:tav>
                                        <p:tav tm="100000">
                                          <p:val>
                                            <p:strVal val="#ppt_x"/>
                                          </p:val>
                                        </p:tav>
                                      </p:tavLst>
                                    </p:anim>
                                    <p:anim calcmode="lin" valueType="num">
                                      <p:cBhvr>
                                        <p:cTn id="14" dur="1000" fill="hold"/>
                                        <p:tgtEl>
                                          <p:spTgt spid="399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304800"/>
            <a:ext cx="7391400" cy="461665"/>
          </a:xfrm>
          <a:prstGeom prst="rect">
            <a:avLst/>
          </a:prstGeom>
          <a:solidFill>
            <a:schemeClr val="accent3">
              <a:lumMod val="40000"/>
              <a:lumOff val="60000"/>
            </a:schemeClr>
          </a:solidFill>
        </p:spPr>
        <p:txBody>
          <a:bodyPr wrap="square" rtlCol="0">
            <a:spAutoFit/>
          </a:bodyPr>
          <a:lstStyle/>
          <a:p>
            <a:pPr algn="just" rtl="1"/>
            <a:r>
              <a:rPr lang="fa-IR" sz="2400" b="1" dirty="0" smtClean="0">
                <a:cs typeface="B Nazanin" pitchFamily="2" charset="-78"/>
              </a:rPr>
              <a:t>تفاوت شکل نمونه پس از آزمون کشش در مواد شکل پذیر و شکننده :</a:t>
            </a:r>
            <a:endParaRPr lang="en-US" sz="2400" b="1" dirty="0">
              <a:cs typeface="B Nazanin" pitchFamily="2" charset="-78"/>
            </a:endParaRPr>
          </a:p>
        </p:txBody>
      </p:sp>
      <p:pic>
        <p:nvPicPr>
          <p:cNvPr id="5"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7" name="TextBox 6"/>
          <p:cNvSpPr txBox="1"/>
          <p:nvPr/>
        </p:nvSpPr>
        <p:spPr>
          <a:xfrm>
            <a:off x="4800600" y="4953000"/>
            <a:ext cx="4191000" cy="830997"/>
          </a:xfrm>
          <a:prstGeom prst="rect">
            <a:avLst/>
          </a:prstGeom>
          <a:noFill/>
        </p:spPr>
        <p:txBody>
          <a:bodyPr wrap="square" rtlCol="0">
            <a:spAutoFit/>
          </a:bodyPr>
          <a:lstStyle/>
          <a:p>
            <a:pPr algn="ctr"/>
            <a:r>
              <a:rPr lang="fa-IR" sz="2400" dirty="0" smtClean="0">
                <a:cs typeface="B Nazanin" pitchFamily="2" charset="-78"/>
              </a:rPr>
              <a:t>نمونه شکل پذیر: باریک شوندگی و گسیختگی در سطح مایل رخ می دهد</a:t>
            </a:r>
            <a:endParaRPr lang="en-US" sz="2400" dirty="0">
              <a:cs typeface="B Nazanin" pitchFamily="2" charset="-78"/>
            </a:endParaRPr>
          </a:p>
        </p:txBody>
      </p:sp>
      <p:sp>
        <p:nvSpPr>
          <p:cNvPr id="8" name="TextBox 7"/>
          <p:cNvSpPr txBox="1"/>
          <p:nvPr/>
        </p:nvSpPr>
        <p:spPr>
          <a:xfrm>
            <a:off x="228600" y="5029200"/>
            <a:ext cx="3886200" cy="1569660"/>
          </a:xfrm>
          <a:prstGeom prst="rect">
            <a:avLst/>
          </a:prstGeom>
          <a:noFill/>
        </p:spPr>
        <p:txBody>
          <a:bodyPr wrap="square" rtlCol="0">
            <a:spAutoFit/>
          </a:bodyPr>
          <a:lstStyle/>
          <a:p>
            <a:pPr algn="just" rtl="1"/>
            <a:r>
              <a:rPr lang="fa-IR" sz="2400" dirty="0" smtClean="0">
                <a:cs typeface="B Nazanin" pitchFamily="2" charset="-78"/>
              </a:rPr>
              <a:t>در مواد شکننده باریک شوندگی وجود ندارد و گسیختگی در سطح عمود بر بار رخ می دهد. پس در شکست مواد شکننده اساسا تنش قائم نقش دارد.</a:t>
            </a:r>
            <a:endParaRPr lang="en-US" sz="2400" dirty="0">
              <a:cs typeface="B Nazanin" pitchFamily="2" charset="-78"/>
            </a:endParaRPr>
          </a:p>
        </p:txBody>
      </p:sp>
      <p:pic>
        <p:nvPicPr>
          <p:cNvPr id="40962" name="Picture 2"/>
          <p:cNvPicPr>
            <a:picLocks noChangeAspect="1" noChangeArrowheads="1"/>
          </p:cNvPicPr>
          <p:nvPr/>
        </p:nvPicPr>
        <p:blipFill>
          <a:blip r:embed="rId3"/>
          <a:srcRect/>
          <a:stretch>
            <a:fillRect/>
          </a:stretch>
        </p:blipFill>
        <p:spPr bwMode="auto">
          <a:xfrm>
            <a:off x="5562600" y="1066800"/>
            <a:ext cx="2628900" cy="3629025"/>
          </a:xfrm>
          <a:prstGeom prst="rect">
            <a:avLst/>
          </a:prstGeom>
          <a:noFill/>
          <a:ln w="9525">
            <a:noFill/>
            <a:miter lim="800000"/>
            <a:headEnd/>
            <a:tailEnd/>
          </a:ln>
          <a:effectLst/>
        </p:spPr>
      </p:pic>
      <p:pic>
        <p:nvPicPr>
          <p:cNvPr id="40963" name="Picture 3"/>
          <p:cNvPicPr>
            <a:picLocks noChangeAspect="1" noChangeArrowheads="1"/>
          </p:cNvPicPr>
          <p:nvPr/>
        </p:nvPicPr>
        <p:blipFill>
          <a:blip r:embed="rId4"/>
          <a:srcRect/>
          <a:stretch>
            <a:fillRect/>
          </a:stretch>
        </p:blipFill>
        <p:spPr bwMode="auto">
          <a:xfrm>
            <a:off x="1066800" y="914400"/>
            <a:ext cx="1866900" cy="415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62"/>
                                        </p:tgtEl>
                                        <p:attrNameLst>
                                          <p:attrName>style.visibility</p:attrName>
                                        </p:attrNameLst>
                                      </p:cBhvr>
                                      <p:to>
                                        <p:strVal val="visible"/>
                                      </p:to>
                                    </p:set>
                                    <p:animEffect transition="in" filter="fade">
                                      <p:cBhvr>
                                        <p:cTn id="14" dur="1000"/>
                                        <p:tgtEl>
                                          <p:spTgt spid="40962"/>
                                        </p:tgtEl>
                                      </p:cBhvr>
                                    </p:animEffect>
                                    <p:anim calcmode="lin" valueType="num">
                                      <p:cBhvr>
                                        <p:cTn id="15" dur="1000" fill="hold"/>
                                        <p:tgtEl>
                                          <p:spTgt spid="40962"/>
                                        </p:tgtEl>
                                        <p:attrNameLst>
                                          <p:attrName>ppt_x</p:attrName>
                                        </p:attrNameLst>
                                      </p:cBhvr>
                                      <p:tavLst>
                                        <p:tav tm="0">
                                          <p:val>
                                            <p:strVal val="#ppt_x"/>
                                          </p:val>
                                        </p:tav>
                                        <p:tav tm="100000">
                                          <p:val>
                                            <p:strVal val="#ppt_x"/>
                                          </p:val>
                                        </p:tav>
                                      </p:tavLst>
                                    </p:anim>
                                    <p:anim calcmode="lin" valueType="num">
                                      <p:cBhvr>
                                        <p:cTn id="16" dur="1000" fill="hold"/>
                                        <p:tgtEl>
                                          <p:spTgt spid="4096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963"/>
                                        </p:tgtEl>
                                        <p:attrNameLst>
                                          <p:attrName>style.visibility</p:attrName>
                                        </p:attrNameLst>
                                      </p:cBhvr>
                                      <p:to>
                                        <p:strVal val="visible"/>
                                      </p:to>
                                    </p:set>
                                    <p:animEffect transition="in" filter="fade">
                                      <p:cBhvr>
                                        <p:cTn id="26" dur="1000"/>
                                        <p:tgtEl>
                                          <p:spTgt spid="40963"/>
                                        </p:tgtEl>
                                      </p:cBhvr>
                                    </p:animEffect>
                                    <p:anim calcmode="lin" valueType="num">
                                      <p:cBhvr>
                                        <p:cTn id="27" dur="1000" fill="hold"/>
                                        <p:tgtEl>
                                          <p:spTgt spid="40963"/>
                                        </p:tgtEl>
                                        <p:attrNameLst>
                                          <p:attrName>ppt_x</p:attrName>
                                        </p:attrNameLst>
                                      </p:cBhvr>
                                      <p:tavLst>
                                        <p:tav tm="0">
                                          <p:val>
                                            <p:strVal val="#ppt_x"/>
                                          </p:val>
                                        </p:tav>
                                        <p:tav tm="100000">
                                          <p:val>
                                            <p:strVal val="#ppt_x"/>
                                          </p:val>
                                        </p:tav>
                                      </p:tavLst>
                                    </p:anim>
                                    <p:anim calcmode="lin" valueType="num">
                                      <p:cBhvr>
                                        <p:cTn id="28" dur="1000" fill="hold"/>
                                        <p:tgtEl>
                                          <p:spTgt spid="4096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295400" y="1066800"/>
            <a:ext cx="7620000" cy="830997"/>
          </a:xfrm>
          <a:prstGeom prst="rect">
            <a:avLst/>
          </a:prstGeom>
          <a:solidFill>
            <a:schemeClr val="accent6">
              <a:lumMod val="20000"/>
              <a:lumOff val="80000"/>
            </a:schemeClr>
          </a:solidFill>
        </p:spPr>
        <p:txBody>
          <a:bodyPr wrap="square" rtlCol="0">
            <a:spAutoFit/>
          </a:bodyPr>
          <a:lstStyle/>
          <a:p>
            <a:pPr algn="r" rtl="1"/>
            <a:r>
              <a:rPr lang="fa-IR" sz="2400" dirty="0" smtClean="0">
                <a:cs typeface="B Nazanin" pitchFamily="2" charset="-78"/>
              </a:rPr>
              <a:t>در مقادیر کم کرنش، منحنی تنش- کرنش و استحکام تسلیم در کشش و فشار تقریبا یکسان است. </a:t>
            </a:r>
            <a:endParaRPr lang="en-US" sz="2400" dirty="0">
              <a:cs typeface="B Nazanin" pitchFamily="2" charset="-78"/>
            </a:endParaRPr>
          </a:p>
        </p:txBody>
      </p:sp>
      <p:sp>
        <p:nvSpPr>
          <p:cNvPr id="5" name="TextBox 4"/>
          <p:cNvSpPr txBox="1"/>
          <p:nvPr/>
        </p:nvSpPr>
        <p:spPr>
          <a:xfrm>
            <a:off x="304800" y="3276600"/>
            <a:ext cx="8610600" cy="830997"/>
          </a:xfrm>
          <a:prstGeom prst="rect">
            <a:avLst/>
          </a:prstGeom>
          <a:solidFill>
            <a:schemeClr val="accent6">
              <a:lumMod val="20000"/>
              <a:lumOff val="80000"/>
            </a:schemeClr>
          </a:solidFill>
        </p:spPr>
        <p:txBody>
          <a:bodyPr wrap="square" rtlCol="0">
            <a:spAutoFit/>
          </a:bodyPr>
          <a:lstStyle/>
          <a:p>
            <a:pPr algn="just" rtl="1"/>
            <a:r>
              <a:rPr lang="fa-IR" sz="2400" b="1" dirty="0" smtClean="0">
                <a:cs typeface="B Nazanin" pitchFamily="2" charset="-78"/>
              </a:rPr>
              <a:t>در بیشتر مواد شکننده استحکام نهایی در حالت فشاری خیلی بیشتر از استحکام نهایی در حالت کششی است. </a:t>
            </a:r>
            <a:endParaRPr lang="en-US" sz="2400" b="1" dirty="0">
              <a:cs typeface="B Nazanin" pitchFamily="2" charset="-78"/>
            </a:endParaRPr>
          </a:p>
        </p:txBody>
      </p:sp>
      <p:sp>
        <p:nvSpPr>
          <p:cNvPr id="6" name="Down Arrow 5"/>
          <p:cNvSpPr/>
          <p:nvPr/>
        </p:nvSpPr>
        <p:spPr>
          <a:xfrm>
            <a:off x="4495800" y="4114800"/>
            <a:ext cx="762000" cy="8382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cs typeface="B Nazanin" pitchFamily="2" charset="-78"/>
            </a:endParaRPr>
          </a:p>
        </p:txBody>
      </p:sp>
      <p:sp>
        <p:nvSpPr>
          <p:cNvPr id="7" name="TextBox 6"/>
          <p:cNvSpPr txBox="1"/>
          <p:nvPr/>
        </p:nvSpPr>
        <p:spPr>
          <a:xfrm>
            <a:off x="228600" y="4953000"/>
            <a:ext cx="8686800" cy="830997"/>
          </a:xfrm>
          <a:prstGeom prst="rect">
            <a:avLst/>
          </a:prstGeom>
          <a:solidFill>
            <a:schemeClr val="accent6">
              <a:lumMod val="20000"/>
              <a:lumOff val="80000"/>
            </a:schemeClr>
          </a:solidFill>
          <a:ln>
            <a:solidFill>
              <a:schemeClr val="tx1"/>
            </a:solidFill>
          </a:ln>
        </p:spPr>
        <p:txBody>
          <a:bodyPr wrap="square" rtlCol="0">
            <a:spAutoFit/>
          </a:bodyPr>
          <a:lstStyle/>
          <a:p>
            <a:pPr algn="just" rtl="1"/>
            <a:r>
              <a:rPr lang="fa-IR" sz="2400" dirty="0" smtClean="0">
                <a:cs typeface="B Nazanin" pitchFamily="2" charset="-78"/>
              </a:rPr>
              <a:t>بدلیل وجود عیب هایی نظیر ترک ها یا حفره های میکروسکوپی که ماده را در برابر کشش ضعیف ولی در برابر شکست فشاری تاثیر نمی گذارد.</a:t>
            </a:r>
            <a:endParaRPr lang="en-US" sz="2400" dirty="0">
              <a:cs typeface="B Nazanin" pitchFamily="2" charset="-78"/>
            </a:endParaRPr>
          </a:p>
        </p:txBody>
      </p:sp>
      <p:sp>
        <p:nvSpPr>
          <p:cNvPr id="8" name="TextBox 7"/>
          <p:cNvSpPr txBox="1"/>
          <p:nvPr/>
        </p:nvSpPr>
        <p:spPr>
          <a:xfrm>
            <a:off x="3048000" y="2667000"/>
            <a:ext cx="5791200" cy="461665"/>
          </a:xfrm>
          <a:prstGeom prst="rect">
            <a:avLst/>
          </a:prstGeom>
          <a:solidFill>
            <a:schemeClr val="accent6">
              <a:lumMod val="20000"/>
              <a:lumOff val="80000"/>
            </a:schemeClr>
          </a:solidFill>
        </p:spPr>
        <p:txBody>
          <a:bodyPr wrap="square" rtlCol="0">
            <a:spAutoFit/>
          </a:bodyPr>
          <a:lstStyle/>
          <a:p>
            <a:pPr algn="r" rtl="1"/>
            <a:r>
              <a:rPr lang="fa-IR" sz="2400" b="1" dirty="0" smtClean="0">
                <a:cs typeface="B Nazanin" pitchFamily="2" charset="-78"/>
              </a:rPr>
              <a:t>در حالت فشاری باریک شوندگی نمی تواند رخ دهد.</a:t>
            </a:r>
            <a:endParaRPr lang="en-US" sz="2400" b="1" dirty="0">
              <a:cs typeface="B Nazanin" pitchFamily="2" charset="-78"/>
            </a:endParaRPr>
          </a:p>
        </p:txBody>
      </p:sp>
      <p:sp>
        <p:nvSpPr>
          <p:cNvPr id="9" name="TextBox 8"/>
          <p:cNvSpPr txBox="1"/>
          <p:nvPr/>
        </p:nvSpPr>
        <p:spPr>
          <a:xfrm>
            <a:off x="3276600" y="304800"/>
            <a:ext cx="5562600" cy="461665"/>
          </a:xfrm>
          <a:prstGeom prst="rect">
            <a:avLst/>
          </a:prstGeom>
          <a:solidFill>
            <a:schemeClr val="accent6">
              <a:lumMod val="20000"/>
              <a:lumOff val="80000"/>
            </a:schemeClr>
          </a:solidFill>
          <a:ln>
            <a:solidFill>
              <a:schemeClr val="tx1"/>
            </a:solidFill>
          </a:ln>
        </p:spPr>
        <p:txBody>
          <a:bodyPr wrap="square" rtlCol="0">
            <a:spAutoFit/>
          </a:bodyPr>
          <a:lstStyle/>
          <a:p>
            <a:pPr algn="r" rtl="1"/>
            <a:r>
              <a:rPr lang="fa-IR" sz="2400" b="1" dirty="0" smtClean="0">
                <a:cs typeface="B Nazanin" pitchFamily="2" charset="-78"/>
              </a:rPr>
              <a:t>اگر نمونه مذکور بجای کشش تحت فشار قرار گیرد:</a:t>
            </a:r>
            <a:endParaRPr lang="en-US" sz="2400" b="1" dirty="0">
              <a:cs typeface="B Nazanin" pitchFamily="2" charset="-78"/>
            </a:endParaRPr>
          </a:p>
        </p:txBody>
      </p:sp>
      <p:sp>
        <p:nvSpPr>
          <p:cNvPr id="10" name="TextBox 9"/>
          <p:cNvSpPr txBox="1"/>
          <p:nvPr/>
        </p:nvSpPr>
        <p:spPr>
          <a:xfrm>
            <a:off x="304800" y="1981200"/>
            <a:ext cx="8610600" cy="461665"/>
          </a:xfrm>
          <a:prstGeom prst="rect">
            <a:avLst/>
          </a:prstGeom>
          <a:solidFill>
            <a:schemeClr val="accent6">
              <a:lumMod val="20000"/>
              <a:lumOff val="80000"/>
            </a:schemeClr>
          </a:solidFill>
        </p:spPr>
        <p:txBody>
          <a:bodyPr wrap="square" rtlCol="0">
            <a:spAutoFit/>
          </a:bodyPr>
          <a:lstStyle/>
          <a:p>
            <a:pPr algn="r" rtl="1"/>
            <a:r>
              <a:rPr lang="fa-IR" sz="2400" b="1" dirty="0" smtClean="0">
                <a:cs typeface="B Nazanin" pitchFamily="2" charset="-78"/>
              </a:rPr>
              <a:t>در مقادیر بالای کرنش، منحنی تنش- کرنش کششی و فشاری متفاوت می شوند.</a:t>
            </a:r>
            <a:endParaRPr lang="en-US" sz="24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228600" y="2526268"/>
            <a:ext cx="5638800" cy="2667000"/>
          </a:xfrm>
          <a:prstGeom prst="rect">
            <a:avLst/>
          </a:prstGeom>
          <a:noFill/>
          <a:ln w="9525">
            <a:noFill/>
            <a:miter lim="800000"/>
            <a:headEnd/>
            <a:tailEnd/>
          </a:ln>
          <a:effectLst/>
        </p:spPr>
      </p:pic>
      <p:sp>
        <p:nvSpPr>
          <p:cNvPr id="6" name="TextBox 5"/>
          <p:cNvSpPr txBox="1"/>
          <p:nvPr/>
        </p:nvSpPr>
        <p:spPr>
          <a:xfrm>
            <a:off x="6248400" y="76200"/>
            <a:ext cx="2667000" cy="523220"/>
          </a:xfrm>
          <a:prstGeom prst="rect">
            <a:avLst/>
          </a:prstGeom>
          <a:solidFill>
            <a:schemeClr val="tx2">
              <a:lumMod val="20000"/>
              <a:lumOff val="80000"/>
            </a:schemeClr>
          </a:solidFill>
        </p:spPr>
        <p:txBody>
          <a:bodyPr wrap="square" rtlCol="0">
            <a:spAutoFit/>
          </a:bodyPr>
          <a:lstStyle/>
          <a:p>
            <a:pPr algn="r" rtl="1"/>
            <a:r>
              <a:rPr lang="fa-IR" sz="2800" b="1" dirty="0" smtClean="0">
                <a:cs typeface="B Nazanin" pitchFamily="2" charset="-78"/>
              </a:rPr>
              <a:t>جسم ایزوتروپیک</a:t>
            </a:r>
            <a:endParaRPr lang="en-US" sz="2800" b="1" dirty="0">
              <a:cs typeface="B Nazanin" pitchFamily="2" charset="-78"/>
            </a:endParaRPr>
          </a:p>
        </p:txBody>
      </p:sp>
      <p:sp>
        <p:nvSpPr>
          <p:cNvPr id="7" name="TextBox 6"/>
          <p:cNvSpPr txBox="1"/>
          <p:nvPr/>
        </p:nvSpPr>
        <p:spPr>
          <a:xfrm>
            <a:off x="0" y="609600"/>
            <a:ext cx="8915400" cy="523220"/>
          </a:xfrm>
          <a:prstGeom prst="rect">
            <a:avLst/>
          </a:prstGeom>
          <a:noFill/>
        </p:spPr>
        <p:txBody>
          <a:bodyPr wrap="square" rtlCol="0">
            <a:spAutoFit/>
          </a:bodyPr>
          <a:lstStyle/>
          <a:p>
            <a:pPr algn="r" rtl="1"/>
            <a:r>
              <a:rPr lang="fa-IR" sz="2800" dirty="0" smtClean="0">
                <a:cs typeface="B Nazanin" pitchFamily="2" charset="-78"/>
              </a:rPr>
              <a:t>1- جسمی که در یک نقطه بخصوص، خواص آن در تمام جهات یکسان باشد.</a:t>
            </a:r>
            <a:endParaRPr lang="en-US" sz="2800" dirty="0">
              <a:cs typeface="B Nazanin" pitchFamily="2" charset="-78"/>
            </a:endParaRPr>
          </a:p>
        </p:txBody>
      </p:sp>
      <p:sp>
        <p:nvSpPr>
          <p:cNvPr id="8" name="TextBox 7"/>
          <p:cNvSpPr txBox="1"/>
          <p:nvPr/>
        </p:nvSpPr>
        <p:spPr>
          <a:xfrm>
            <a:off x="1066800" y="5193268"/>
            <a:ext cx="1219200" cy="369332"/>
          </a:xfrm>
          <a:prstGeom prst="rect">
            <a:avLst/>
          </a:prstGeom>
          <a:noFill/>
        </p:spPr>
        <p:txBody>
          <a:bodyPr wrap="square" rtlCol="0">
            <a:spAutoFit/>
          </a:bodyPr>
          <a:lstStyle/>
          <a:p>
            <a:pPr algn="ctr"/>
            <a:r>
              <a:rPr lang="fa-IR" b="1" dirty="0" smtClean="0">
                <a:cs typeface="B Nazanin" pitchFamily="2" charset="-78"/>
              </a:rPr>
              <a:t>نقطه 1</a:t>
            </a:r>
            <a:endParaRPr lang="en-US" b="1" dirty="0">
              <a:cs typeface="B Nazanin" pitchFamily="2" charset="-78"/>
            </a:endParaRPr>
          </a:p>
        </p:txBody>
      </p:sp>
      <p:sp>
        <p:nvSpPr>
          <p:cNvPr id="9" name="TextBox 8"/>
          <p:cNvSpPr txBox="1"/>
          <p:nvPr/>
        </p:nvSpPr>
        <p:spPr>
          <a:xfrm>
            <a:off x="4114800" y="5193268"/>
            <a:ext cx="1219200" cy="369332"/>
          </a:xfrm>
          <a:prstGeom prst="rect">
            <a:avLst/>
          </a:prstGeom>
          <a:noFill/>
        </p:spPr>
        <p:txBody>
          <a:bodyPr wrap="square" rtlCol="0">
            <a:spAutoFit/>
          </a:bodyPr>
          <a:lstStyle/>
          <a:p>
            <a:pPr algn="ctr"/>
            <a:r>
              <a:rPr lang="fa-IR" b="1" dirty="0" smtClean="0">
                <a:cs typeface="B Nazanin" pitchFamily="2" charset="-78"/>
              </a:rPr>
              <a:t>نقطه 2</a:t>
            </a:r>
            <a:endParaRPr lang="en-US" b="1" dirty="0">
              <a:cs typeface="B Nazanin" pitchFamily="2" charset="-78"/>
            </a:endParaRPr>
          </a:p>
        </p:txBody>
      </p:sp>
      <p:sp>
        <p:nvSpPr>
          <p:cNvPr id="10" name="TextBox 9"/>
          <p:cNvSpPr txBox="1"/>
          <p:nvPr/>
        </p:nvSpPr>
        <p:spPr>
          <a:xfrm>
            <a:off x="457200" y="5879068"/>
            <a:ext cx="1981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X</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=Y</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=Z</a:t>
            </a:r>
            <a:r>
              <a:rPr lang="en-US" baseline="-25000" dirty="0" smtClean="0">
                <a:latin typeface="Times New Roman" pitchFamily="18" charset="0"/>
                <a:cs typeface="Times New Roman" pitchFamily="18" charset="0"/>
              </a:rPr>
              <a:t>1</a:t>
            </a:r>
            <a:endParaRPr lang="en-US" baseline="-25000" dirty="0">
              <a:latin typeface="Times New Roman" pitchFamily="18" charset="0"/>
              <a:cs typeface="Times New Roman" pitchFamily="18" charset="0"/>
            </a:endParaRPr>
          </a:p>
        </p:txBody>
      </p:sp>
      <p:sp>
        <p:nvSpPr>
          <p:cNvPr id="11" name="TextBox 10"/>
          <p:cNvSpPr txBox="1"/>
          <p:nvPr/>
        </p:nvSpPr>
        <p:spPr>
          <a:xfrm>
            <a:off x="4038600" y="5879068"/>
            <a:ext cx="1981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X</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=Y</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=Z</a:t>
            </a:r>
            <a:r>
              <a:rPr lang="en-US" baseline="-25000" dirty="0" smtClean="0">
                <a:latin typeface="Times New Roman" pitchFamily="18" charset="0"/>
                <a:cs typeface="Times New Roman" pitchFamily="18" charset="0"/>
              </a:rPr>
              <a:t>2</a:t>
            </a:r>
            <a:endParaRPr lang="en-US" baseline="-25000" dirty="0">
              <a:latin typeface="Times New Roman" pitchFamily="18" charset="0"/>
              <a:cs typeface="Times New Roman" pitchFamily="18" charset="0"/>
            </a:endParaRPr>
          </a:p>
        </p:txBody>
      </p:sp>
      <p:sp>
        <p:nvSpPr>
          <p:cNvPr id="12" name="TextBox 11"/>
          <p:cNvSpPr txBox="1"/>
          <p:nvPr/>
        </p:nvSpPr>
        <p:spPr>
          <a:xfrm>
            <a:off x="152400" y="1066800"/>
            <a:ext cx="8763000" cy="954107"/>
          </a:xfrm>
          <a:prstGeom prst="rect">
            <a:avLst/>
          </a:prstGeom>
          <a:noFill/>
        </p:spPr>
        <p:txBody>
          <a:bodyPr wrap="square" rtlCol="0">
            <a:spAutoFit/>
          </a:bodyPr>
          <a:lstStyle/>
          <a:p>
            <a:pPr algn="just" rtl="1"/>
            <a:r>
              <a:rPr lang="fa-IR" sz="2800" dirty="0" smtClean="0">
                <a:cs typeface="B Nazanin" pitchFamily="2" charset="-78"/>
              </a:rPr>
              <a:t>2- جسمی که خواص وابسته به راستا از خود نشان نمی دهند و بی نهایت صفحه تقارن دارد</a:t>
            </a:r>
            <a:r>
              <a:rPr lang="fa-IR" b="1" dirty="0" smtClean="0">
                <a:cs typeface="B Nazanin" pitchFamily="2" charset="-78"/>
              </a:rPr>
              <a:t>.</a:t>
            </a:r>
            <a:endParaRPr lang="en-US" b="1" dirty="0">
              <a:cs typeface="B Nazanin" pitchFamily="2" charset="-78"/>
            </a:endParaRPr>
          </a:p>
        </p:txBody>
      </p:sp>
      <p:sp>
        <p:nvSpPr>
          <p:cNvPr id="13" name="TextBox 12"/>
          <p:cNvSpPr txBox="1"/>
          <p:nvPr/>
        </p:nvSpPr>
        <p:spPr>
          <a:xfrm>
            <a:off x="4724400" y="6457890"/>
            <a:ext cx="4191000" cy="400110"/>
          </a:xfrm>
          <a:prstGeom prst="rect">
            <a:avLst/>
          </a:prstGeom>
          <a:noFill/>
        </p:spPr>
        <p:txBody>
          <a:bodyPr wrap="square" rtlCol="0">
            <a:spAutoFit/>
          </a:bodyPr>
          <a:lstStyle/>
          <a:p>
            <a:pPr algn="r" rtl="1"/>
            <a:r>
              <a:rPr lang="fa-IR" sz="2000" b="1" dirty="0" smtClean="0">
                <a:cs typeface="B Nazanin" pitchFamily="2" charset="-78"/>
              </a:rPr>
              <a:t>تخته فیبر، تخته خرده و کاغذ دست ساز</a:t>
            </a:r>
            <a:endParaRPr lang="en-US" sz="2000" b="1" dirty="0">
              <a:cs typeface="B Nazanin" pitchFamily="2" charset="-78"/>
            </a:endParaRPr>
          </a:p>
        </p:txBody>
      </p:sp>
      <p:sp>
        <p:nvSpPr>
          <p:cNvPr id="14" name="TextBox 13"/>
          <p:cNvSpPr txBox="1"/>
          <p:nvPr/>
        </p:nvSpPr>
        <p:spPr>
          <a:xfrm>
            <a:off x="228600" y="1905000"/>
            <a:ext cx="8610600" cy="954107"/>
          </a:xfrm>
          <a:prstGeom prst="rect">
            <a:avLst/>
          </a:prstGeom>
          <a:noFill/>
        </p:spPr>
        <p:txBody>
          <a:bodyPr wrap="square" rtlCol="0">
            <a:spAutoFit/>
          </a:bodyPr>
          <a:lstStyle/>
          <a:p>
            <a:pPr algn="just" rtl="1"/>
            <a:r>
              <a:rPr lang="fa-IR" sz="2800" dirty="0" smtClean="0">
                <a:cs typeface="B Nazanin" pitchFamily="2" charset="-78"/>
              </a:rPr>
              <a:t>3- به اجسامی که خواص مکانیکی آن از جهت تغییر شکل پذیری در تمام جهات یکسان است </a:t>
            </a:r>
            <a:endParaRPr lang="en-US" sz="2800" dirty="0" smtClean="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ox(in)">
                                      <p:cBhvr>
                                        <p:cTn id="7" dur="500"/>
                                        <p:tgtEl>
                                          <p:spTgt spid="409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ox(in)">
                                      <p:cBhvr>
                                        <p:cTn id="25" dur="500"/>
                                        <p:tgtEl>
                                          <p:spTgt spid="1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5" name="TextBox 4"/>
          <p:cNvSpPr txBox="1"/>
          <p:nvPr/>
        </p:nvSpPr>
        <p:spPr>
          <a:xfrm>
            <a:off x="5943600" y="0"/>
            <a:ext cx="3200400" cy="461665"/>
          </a:xfrm>
          <a:prstGeom prst="rect">
            <a:avLst/>
          </a:prstGeom>
          <a:solidFill>
            <a:schemeClr val="accent2">
              <a:lumMod val="40000"/>
              <a:lumOff val="60000"/>
            </a:schemeClr>
          </a:solidFill>
        </p:spPr>
        <p:txBody>
          <a:bodyPr wrap="square" rtlCol="0">
            <a:spAutoFit/>
          </a:bodyPr>
          <a:lstStyle/>
          <a:p>
            <a:pPr algn="r" rtl="1"/>
            <a:r>
              <a:rPr lang="fa-IR" sz="2400" b="1" dirty="0" smtClean="0">
                <a:cs typeface="B Nazanin" pitchFamily="2" charset="-78"/>
              </a:rPr>
              <a:t>قانون هوک، مدول کشسانی</a:t>
            </a:r>
            <a:endParaRPr lang="en-US" sz="2400" b="1" dirty="0">
              <a:cs typeface="B Nazanin" pitchFamily="2" charset="-78"/>
            </a:endParaRPr>
          </a:p>
        </p:txBody>
      </p:sp>
      <p:sp>
        <p:nvSpPr>
          <p:cNvPr id="7" name="Rectangle 6"/>
          <p:cNvSpPr/>
          <p:nvPr/>
        </p:nvSpPr>
        <p:spPr>
          <a:xfrm>
            <a:off x="2743200" y="1143000"/>
            <a:ext cx="348172" cy="461665"/>
          </a:xfrm>
          <a:prstGeom prst="rect">
            <a:avLst/>
          </a:prstGeom>
        </p:spPr>
        <p:txBody>
          <a:bodyPr wrap="none">
            <a:spAutoFit/>
          </a:bodyPr>
          <a:lstStyle/>
          <a:p>
            <a:r>
              <a:rPr lang="en-US" sz="2400" dirty="0" smtClean="0"/>
              <a:t>σ</a:t>
            </a:r>
            <a:endParaRPr lang="en-US" sz="2400" dirty="0"/>
          </a:p>
        </p:txBody>
      </p:sp>
      <p:sp>
        <p:nvSpPr>
          <p:cNvPr id="8" name="TextBox 7"/>
          <p:cNvSpPr txBox="1"/>
          <p:nvPr/>
        </p:nvSpPr>
        <p:spPr>
          <a:xfrm>
            <a:off x="2971800" y="1143000"/>
            <a:ext cx="533400" cy="369332"/>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3200400" y="1143000"/>
            <a:ext cx="609600" cy="461665"/>
          </a:xfrm>
          <a:prstGeom prst="rect">
            <a:avLst/>
          </a:prstGeom>
          <a:noFill/>
        </p:spPr>
        <p:txBody>
          <a:bodyPr wrap="square" rtlCol="0">
            <a:spAutoFit/>
          </a:bodyPr>
          <a:lstStyle/>
          <a:p>
            <a:r>
              <a:rPr lang="en-US" sz="2400" dirty="0" smtClean="0"/>
              <a:t>E</a:t>
            </a:r>
            <a:r>
              <a:rPr lang="el-GR" sz="2400" dirty="0" smtClean="0"/>
              <a:t>ε</a:t>
            </a:r>
            <a:endParaRPr lang="en-US" sz="2400" dirty="0"/>
          </a:p>
        </p:txBody>
      </p:sp>
      <p:sp>
        <p:nvSpPr>
          <p:cNvPr id="10" name="TextBox 9"/>
          <p:cNvSpPr txBox="1"/>
          <p:nvPr/>
        </p:nvSpPr>
        <p:spPr>
          <a:xfrm>
            <a:off x="4038600" y="1066800"/>
            <a:ext cx="4953000" cy="461665"/>
          </a:xfrm>
          <a:prstGeom prst="rect">
            <a:avLst/>
          </a:prstGeom>
          <a:solidFill>
            <a:schemeClr val="accent2">
              <a:lumMod val="40000"/>
              <a:lumOff val="60000"/>
            </a:schemeClr>
          </a:solidFill>
        </p:spPr>
        <p:txBody>
          <a:bodyPr wrap="square" rtlCol="0">
            <a:spAutoFit/>
          </a:bodyPr>
          <a:lstStyle/>
          <a:p>
            <a:pPr algn="r" rtl="1"/>
            <a:r>
              <a:rPr lang="fa-IR" sz="2400" b="1" dirty="0" smtClean="0">
                <a:cs typeface="B Nazanin" pitchFamily="2" charset="-78"/>
              </a:rPr>
              <a:t>برای قسمت خطی نمودار تنش - کرنش داریم:</a:t>
            </a:r>
            <a:endParaRPr lang="en-US" sz="2400" b="1" dirty="0">
              <a:cs typeface="B Nazanin" pitchFamily="2" charset="-78"/>
            </a:endParaRPr>
          </a:p>
        </p:txBody>
      </p:sp>
      <p:sp>
        <p:nvSpPr>
          <p:cNvPr id="11" name="TextBox 10"/>
          <p:cNvSpPr txBox="1"/>
          <p:nvPr/>
        </p:nvSpPr>
        <p:spPr>
          <a:xfrm>
            <a:off x="914400" y="2362200"/>
            <a:ext cx="3886200" cy="461665"/>
          </a:xfrm>
          <a:prstGeom prst="rect">
            <a:avLst/>
          </a:prstGeom>
          <a:solidFill>
            <a:schemeClr val="accent2">
              <a:lumMod val="20000"/>
              <a:lumOff val="80000"/>
            </a:schemeClr>
          </a:solidFill>
        </p:spPr>
        <p:txBody>
          <a:bodyPr wrap="square" rtlCol="0">
            <a:spAutoFit/>
          </a:bodyPr>
          <a:lstStyle/>
          <a:p>
            <a:pPr algn="ctr"/>
            <a:r>
              <a:rPr lang="fa-IR" sz="2400" b="1" dirty="0" smtClean="0">
                <a:cs typeface="B Nazanin" pitchFamily="2" charset="-78"/>
              </a:rPr>
              <a:t>به این رابطه، قانون هوک گویند.</a:t>
            </a:r>
            <a:endParaRPr lang="en-US" sz="2400" b="1" dirty="0">
              <a:cs typeface="B Nazanin" pitchFamily="2" charset="-78"/>
            </a:endParaRPr>
          </a:p>
        </p:txBody>
      </p:sp>
      <p:cxnSp>
        <p:nvCxnSpPr>
          <p:cNvPr id="13" name="Straight Arrow Connector 12"/>
          <p:cNvCxnSpPr/>
          <p:nvPr/>
        </p:nvCxnSpPr>
        <p:spPr>
          <a:xfrm rot="5400000" flipH="1" flipV="1">
            <a:off x="3276600" y="9906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47800" y="457200"/>
            <a:ext cx="4876800" cy="461665"/>
          </a:xfrm>
          <a:prstGeom prst="rect">
            <a:avLst/>
          </a:prstGeom>
          <a:solidFill>
            <a:schemeClr val="accent2">
              <a:lumMod val="20000"/>
              <a:lumOff val="80000"/>
            </a:schemeClr>
          </a:solidFill>
        </p:spPr>
        <p:txBody>
          <a:bodyPr wrap="square" rtlCol="0">
            <a:spAutoFit/>
          </a:bodyPr>
          <a:lstStyle/>
          <a:p>
            <a:r>
              <a:rPr lang="fa-IR" sz="2400" b="1" dirty="0" smtClean="0">
                <a:cs typeface="B Nazanin" pitchFamily="2" charset="-78"/>
              </a:rPr>
              <a:t>مدول کشسانی، الاستیسیته یا مدول یانگ</a:t>
            </a:r>
            <a:endParaRPr lang="en-US" sz="2400" b="1" dirty="0">
              <a:cs typeface="B Nazanin" pitchFamily="2" charset="-78"/>
            </a:endParaRPr>
          </a:p>
        </p:txBody>
      </p:sp>
      <p:sp>
        <p:nvSpPr>
          <p:cNvPr id="17" name="TextBox 16"/>
          <p:cNvSpPr txBox="1"/>
          <p:nvPr/>
        </p:nvSpPr>
        <p:spPr>
          <a:xfrm>
            <a:off x="5715000" y="2057400"/>
            <a:ext cx="3200400" cy="830997"/>
          </a:xfrm>
          <a:prstGeom prst="rect">
            <a:avLst/>
          </a:prstGeom>
          <a:noFill/>
        </p:spPr>
        <p:txBody>
          <a:bodyPr wrap="square" rtlCol="0">
            <a:spAutoFit/>
          </a:bodyPr>
          <a:lstStyle/>
          <a:p>
            <a:pPr algn="r" rtl="1"/>
            <a:r>
              <a:rPr lang="fa-IR" sz="2400" b="1" dirty="0" smtClean="0">
                <a:cs typeface="B Nazanin" pitchFamily="2" charset="-78"/>
              </a:rPr>
              <a:t>واحد مدول الاستیسیته در </a:t>
            </a:r>
            <a:r>
              <a:rPr lang="en-US" sz="2400" b="1" dirty="0" smtClean="0">
                <a:cs typeface="B Nazanin" pitchFamily="2" charset="-78"/>
              </a:rPr>
              <a:t>SI</a:t>
            </a:r>
            <a:r>
              <a:rPr lang="fa-IR" sz="2400" b="1" dirty="0" smtClean="0">
                <a:cs typeface="B Nazanin" pitchFamily="2" charset="-78"/>
              </a:rPr>
              <a:t>، پاسکال است. </a:t>
            </a:r>
            <a:endParaRPr lang="en-US" sz="2400" b="1" dirty="0">
              <a:cs typeface="B Nazanin" pitchFamily="2" charset="-78"/>
            </a:endParaRPr>
          </a:p>
        </p:txBody>
      </p:sp>
      <p:sp>
        <p:nvSpPr>
          <p:cNvPr id="18" name="TextBox 17"/>
          <p:cNvSpPr txBox="1"/>
          <p:nvPr/>
        </p:nvSpPr>
        <p:spPr>
          <a:xfrm>
            <a:off x="228600" y="3276600"/>
            <a:ext cx="8610600" cy="892552"/>
          </a:xfrm>
          <a:prstGeom prst="rect">
            <a:avLst/>
          </a:prstGeom>
          <a:solidFill>
            <a:schemeClr val="accent2">
              <a:lumMod val="20000"/>
              <a:lumOff val="80000"/>
            </a:schemeClr>
          </a:solidFill>
        </p:spPr>
        <p:txBody>
          <a:bodyPr wrap="square" rtlCol="0">
            <a:spAutoFit/>
          </a:bodyPr>
          <a:lstStyle/>
          <a:p>
            <a:pPr algn="r" rtl="1"/>
            <a:r>
              <a:rPr lang="fa-IR" sz="2400" b="1" dirty="0" smtClean="0">
                <a:cs typeface="B Nazanin" pitchFamily="2" charset="-78"/>
              </a:rPr>
              <a:t>بزرگترین مقدار تنشی که به ازای آن می توان قانون هوک را برای ماده معینی بکار برد </a:t>
            </a:r>
            <a:r>
              <a:rPr lang="fa-IR" sz="2800" b="1" dirty="0" smtClean="0">
                <a:cs typeface="B Nazanin" pitchFamily="2" charset="-78"/>
              </a:rPr>
              <a:t>حدتناسب</a:t>
            </a:r>
            <a:r>
              <a:rPr lang="fa-IR" sz="2400" b="1" dirty="0" smtClean="0">
                <a:cs typeface="B Nazanin" pitchFamily="2" charset="-78"/>
              </a:rPr>
              <a:t> آن ماده نام دارد.</a:t>
            </a:r>
            <a:endParaRPr lang="en-US" sz="2400" b="1" dirty="0">
              <a:cs typeface="B Nazanin" pitchFamily="2" charset="-78"/>
            </a:endParaRPr>
          </a:p>
        </p:txBody>
      </p:sp>
      <p:sp>
        <p:nvSpPr>
          <p:cNvPr id="19" name="TextBox 18"/>
          <p:cNvSpPr txBox="1"/>
          <p:nvPr/>
        </p:nvSpPr>
        <p:spPr>
          <a:xfrm>
            <a:off x="2438400" y="4419600"/>
            <a:ext cx="6477000" cy="461665"/>
          </a:xfrm>
          <a:prstGeom prst="rect">
            <a:avLst/>
          </a:prstGeom>
          <a:solidFill>
            <a:schemeClr val="accent2">
              <a:lumMod val="20000"/>
              <a:lumOff val="80000"/>
            </a:schemeClr>
          </a:solidFill>
        </p:spPr>
        <p:txBody>
          <a:bodyPr wrap="square" rtlCol="0">
            <a:spAutoFit/>
          </a:bodyPr>
          <a:lstStyle/>
          <a:p>
            <a:pPr algn="r" rtl="1"/>
            <a:r>
              <a:rPr lang="fa-IR" sz="2400" b="1" dirty="0" smtClean="0">
                <a:cs typeface="B Nazanin" pitchFamily="2" charset="-78"/>
              </a:rPr>
              <a:t>در مواد شکل پذیر، حد تناسب منطبق بر نقطه تسلیم است</a:t>
            </a:r>
            <a:r>
              <a:rPr lang="fa-IR" dirty="0" smtClean="0"/>
              <a:t>.</a:t>
            </a:r>
            <a:endParaRPr lang="en-US" dirty="0"/>
          </a:p>
        </p:txBody>
      </p:sp>
      <p:sp>
        <p:nvSpPr>
          <p:cNvPr id="20" name="TextBox 19"/>
          <p:cNvSpPr txBox="1"/>
          <p:nvPr/>
        </p:nvSpPr>
        <p:spPr>
          <a:xfrm>
            <a:off x="304800" y="5257800"/>
            <a:ext cx="8686800" cy="830997"/>
          </a:xfrm>
          <a:prstGeom prst="rect">
            <a:avLst/>
          </a:prstGeom>
          <a:solidFill>
            <a:schemeClr val="accent2">
              <a:lumMod val="20000"/>
              <a:lumOff val="80000"/>
            </a:schemeClr>
          </a:solidFill>
        </p:spPr>
        <p:txBody>
          <a:bodyPr wrap="square" rtlCol="0">
            <a:spAutoFit/>
          </a:bodyPr>
          <a:lstStyle/>
          <a:p>
            <a:pPr algn="r" rtl="1"/>
            <a:r>
              <a:rPr lang="fa-IR" sz="2400" b="1" dirty="0" smtClean="0">
                <a:cs typeface="B Nazanin" pitchFamily="2" charset="-78"/>
              </a:rPr>
              <a:t>مدول الاستیسیته بالاتر به معنی سفتی یا قدرت مقاومت بالاتر در برابر تغییر شکل در منطقه خطی است. </a:t>
            </a:r>
            <a:endParaRPr lang="en-US" sz="2400" b="1" dirty="0" smtClean="0">
              <a:cs typeface="B Nazanin" pitchFamily="2" charset="-78"/>
            </a:endParaRPr>
          </a:p>
        </p:txBody>
      </p:sp>
      <p:sp>
        <p:nvSpPr>
          <p:cNvPr id="21" name="Right Brace 20"/>
          <p:cNvSpPr/>
          <p:nvPr/>
        </p:nvSpPr>
        <p:spPr>
          <a:xfrm rot="5400000">
            <a:off x="2697237" y="1061881"/>
            <a:ext cx="1012206" cy="147924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animBg="1"/>
      <p:bldP spid="11" grpId="0" animBg="1"/>
      <p:bldP spid="16" grpId="0" animBg="1"/>
      <p:bldP spid="17" grpId="0"/>
      <p:bldP spid="18" grpId="0" animBg="1"/>
      <p:bldP spid="19" grpId="0" animBg="1"/>
      <p:bldP spid="20"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6" name="TextBox 5"/>
          <p:cNvSpPr txBox="1"/>
          <p:nvPr/>
        </p:nvSpPr>
        <p:spPr>
          <a:xfrm>
            <a:off x="304800" y="3352800"/>
            <a:ext cx="8610600" cy="830997"/>
          </a:xfrm>
          <a:prstGeom prst="rect">
            <a:avLst/>
          </a:prstGeom>
          <a:solidFill>
            <a:schemeClr val="accent2">
              <a:lumMod val="20000"/>
              <a:lumOff val="80000"/>
            </a:schemeClr>
          </a:solidFill>
        </p:spPr>
        <p:txBody>
          <a:bodyPr wrap="square" rtlCol="0">
            <a:spAutoFit/>
          </a:bodyPr>
          <a:lstStyle/>
          <a:p>
            <a:pPr algn="r" rtl="1"/>
            <a:r>
              <a:rPr lang="fa-IR" sz="2400" b="1" dirty="0" smtClean="0">
                <a:cs typeface="B Nazanin" pitchFamily="2" charset="-78"/>
              </a:rPr>
              <a:t>این چهار فلز از لحاظ استحکام تسلیم، استحکام نهایی و کرنش نهایی تفاوت دارند اما مدول کشسانی آنها یکسان است.</a:t>
            </a:r>
            <a:endParaRPr lang="en-US" sz="2400" b="1" dirty="0">
              <a:cs typeface="B Nazanin" pitchFamily="2" charset="-78"/>
            </a:endParaRPr>
          </a:p>
        </p:txBody>
      </p:sp>
      <p:sp>
        <p:nvSpPr>
          <p:cNvPr id="7" name="TextBox 6"/>
          <p:cNvSpPr txBox="1"/>
          <p:nvPr/>
        </p:nvSpPr>
        <p:spPr>
          <a:xfrm>
            <a:off x="304800" y="4800600"/>
            <a:ext cx="8610600" cy="830997"/>
          </a:xfrm>
          <a:prstGeom prst="rect">
            <a:avLst/>
          </a:prstGeom>
          <a:solidFill>
            <a:schemeClr val="accent2">
              <a:lumMod val="20000"/>
              <a:lumOff val="80000"/>
            </a:schemeClr>
          </a:solidFill>
        </p:spPr>
        <p:txBody>
          <a:bodyPr wrap="square" rtlCol="0">
            <a:spAutoFit/>
          </a:bodyPr>
          <a:lstStyle/>
          <a:p>
            <a:pPr algn="r" rtl="1"/>
            <a:r>
              <a:rPr lang="fa-IR" sz="2400" b="1" dirty="0" smtClean="0">
                <a:cs typeface="B Nazanin" pitchFamily="2" charset="-78"/>
              </a:rPr>
              <a:t>یعنی اگر بجای فولاد با استحکام کمتر، فولاد با استحکام زیاد  در سازه بکار رود، ظرفیت تحمل بار سازه بالا می رود ولی سفتی آن تغییر نمی کند. </a:t>
            </a:r>
            <a:endParaRPr lang="en-US" sz="2400" b="1" dirty="0">
              <a:cs typeface="B Nazanin" pitchFamily="2" charset="-78"/>
            </a:endParaRPr>
          </a:p>
        </p:txBody>
      </p:sp>
      <p:pic>
        <p:nvPicPr>
          <p:cNvPr id="41986" name="Picture 2"/>
          <p:cNvPicPr>
            <a:picLocks noChangeAspect="1" noChangeArrowheads="1"/>
          </p:cNvPicPr>
          <p:nvPr/>
        </p:nvPicPr>
        <p:blipFill>
          <a:blip r:embed="rId3"/>
          <a:srcRect/>
          <a:stretch>
            <a:fillRect/>
          </a:stretch>
        </p:blipFill>
        <p:spPr bwMode="auto">
          <a:xfrm>
            <a:off x="2514600" y="0"/>
            <a:ext cx="4343400" cy="3124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457200" y="457200"/>
            <a:ext cx="8305800" cy="4081462"/>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0" y="4495800"/>
            <a:ext cx="9144000" cy="2133600"/>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a:srcRect/>
          <a:stretch>
            <a:fillRect/>
          </a:stretch>
        </p:blipFill>
        <p:spPr bwMode="auto">
          <a:xfrm>
            <a:off x="304800" y="228600"/>
            <a:ext cx="8839200" cy="1066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ox(i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box(in)">
                                      <p:cBhvr>
                                        <p:cTn id="12" dur="500"/>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363"/>
                                        </p:tgtEl>
                                        <p:attrNameLst>
                                          <p:attrName>style.visibility</p:attrName>
                                        </p:attrNameLst>
                                      </p:cBhvr>
                                      <p:to>
                                        <p:strVal val="visible"/>
                                      </p:to>
                                    </p:set>
                                    <p:animEffect transition="in" filter="checkerboard(across)">
                                      <p:cBhvr>
                                        <p:cTn id="1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16386" name="Picture 2"/>
          <p:cNvPicPr>
            <a:picLocks noChangeAspect="1" noChangeArrowheads="1"/>
          </p:cNvPicPr>
          <p:nvPr/>
        </p:nvPicPr>
        <p:blipFill>
          <a:blip r:embed="rId3"/>
          <a:srcRect/>
          <a:stretch>
            <a:fillRect/>
          </a:stretch>
        </p:blipFill>
        <p:spPr bwMode="auto">
          <a:xfrm>
            <a:off x="228600" y="1295400"/>
            <a:ext cx="8915400" cy="1362075"/>
          </a:xfrm>
          <a:prstGeom prst="rect">
            <a:avLst/>
          </a:prstGeom>
          <a:noFill/>
          <a:ln w="9525">
            <a:noFill/>
            <a:miter lim="800000"/>
            <a:headEnd/>
            <a:tailEnd/>
          </a:ln>
          <a:effectLst/>
        </p:spPr>
      </p:pic>
      <p:pic>
        <p:nvPicPr>
          <p:cNvPr id="16387" name="Picture 3"/>
          <p:cNvPicPr>
            <a:picLocks noChangeAspect="1" noChangeArrowheads="1"/>
          </p:cNvPicPr>
          <p:nvPr/>
        </p:nvPicPr>
        <p:blipFill>
          <a:blip r:embed="rId4"/>
          <a:srcRect/>
          <a:stretch>
            <a:fillRect/>
          </a:stretch>
        </p:blipFill>
        <p:spPr bwMode="auto">
          <a:xfrm>
            <a:off x="152400" y="2590800"/>
            <a:ext cx="8914228" cy="3810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heckerboard(across)">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ox(in)">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0" y="1600200"/>
            <a:ext cx="8958263" cy="2254980"/>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a:srcRect/>
          <a:stretch>
            <a:fillRect/>
          </a:stretch>
        </p:blipFill>
        <p:spPr bwMode="auto">
          <a:xfrm>
            <a:off x="0" y="4038600"/>
            <a:ext cx="8924925" cy="2438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ox(in)">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box(in)">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18434" name="Picture 2"/>
          <p:cNvPicPr>
            <a:picLocks noChangeAspect="1" noChangeArrowheads="1"/>
          </p:cNvPicPr>
          <p:nvPr/>
        </p:nvPicPr>
        <p:blipFill>
          <a:blip r:embed="rId3"/>
          <a:srcRect/>
          <a:stretch>
            <a:fillRect/>
          </a:stretch>
        </p:blipFill>
        <p:spPr bwMode="auto">
          <a:xfrm>
            <a:off x="228600" y="990600"/>
            <a:ext cx="8534400" cy="2422448"/>
          </a:xfrm>
          <a:prstGeom prst="rect">
            <a:avLst/>
          </a:prstGeom>
          <a:noFill/>
          <a:ln w="9525">
            <a:noFill/>
            <a:miter lim="800000"/>
            <a:headEnd/>
            <a:tailEnd/>
          </a:ln>
          <a:effectLst/>
        </p:spPr>
      </p:pic>
      <p:pic>
        <p:nvPicPr>
          <p:cNvPr id="18435" name="Picture 3"/>
          <p:cNvPicPr>
            <a:picLocks noChangeAspect="1" noChangeArrowheads="1"/>
          </p:cNvPicPr>
          <p:nvPr/>
        </p:nvPicPr>
        <p:blipFill>
          <a:blip r:embed="rId4"/>
          <a:srcRect/>
          <a:stretch>
            <a:fillRect/>
          </a:stretch>
        </p:blipFill>
        <p:spPr bwMode="auto">
          <a:xfrm>
            <a:off x="1066800" y="3200400"/>
            <a:ext cx="7239000" cy="161788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box(in)">
                                      <p:cBhvr>
                                        <p:cTn id="12"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3810000" y="533400"/>
            <a:ext cx="4876800" cy="466725"/>
          </a:xfrm>
          <a:prstGeom prst="rect">
            <a:avLst/>
          </a:prstGeom>
          <a:noFill/>
          <a:ln w="9525">
            <a:noFill/>
            <a:miter lim="800000"/>
            <a:headEnd/>
            <a:tailEnd/>
          </a:ln>
          <a:effectLst/>
        </p:spPr>
      </p:pic>
      <p:pic>
        <p:nvPicPr>
          <p:cNvPr id="23555" name="Picture 3"/>
          <p:cNvPicPr>
            <a:picLocks noChangeAspect="1" noChangeArrowheads="1"/>
          </p:cNvPicPr>
          <p:nvPr/>
        </p:nvPicPr>
        <p:blipFill>
          <a:blip r:embed="rId3"/>
          <a:srcRect/>
          <a:stretch>
            <a:fillRect/>
          </a:stretch>
        </p:blipFill>
        <p:spPr bwMode="auto">
          <a:xfrm>
            <a:off x="762000" y="1371600"/>
            <a:ext cx="3548063" cy="3106133"/>
          </a:xfrm>
          <a:prstGeom prst="rect">
            <a:avLst/>
          </a:prstGeom>
          <a:noFill/>
          <a:ln w="9525">
            <a:noFill/>
            <a:miter lim="800000"/>
            <a:headEnd/>
            <a:tailEnd/>
          </a:ln>
          <a:effectLst/>
        </p:spPr>
      </p:pic>
      <p:cxnSp>
        <p:nvCxnSpPr>
          <p:cNvPr id="5" name="Straight Arrow Connector 4"/>
          <p:cNvCxnSpPr/>
          <p:nvPr/>
        </p:nvCxnSpPr>
        <p:spPr>
          <a:xfrm rot="5400000" flipH="1" flipV="1">
            <a:off x="2400300" y="1409700"/>
            <a:ext cx="457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57400" y="762000"/>
            <a:ext cx="1371600" cy="369332"/>
          </a:xfrm>
          <a:prstGeom prst="rect">
            <a:avLst/>
          </a:prstGeom>
          <a:noFill/>
        </p:spPr>
        <p:txBody>
          <a:bodyPr wrap="square" rtlCol="0">
            <a:spAutoFit/>
          </a:bodyPr>
          <a:lstStyle/>
          <a:p>
            <a:pPr algn="ctr"/>
            <a:r>
              <a:rPr lang="fa-IR" b="1" dirty="0" smtClean="0">
                <a:cs typeface="B Nazanin" pitchFamily="2" charset="-78"/>
              </a:rPr>
              <a:t>ضریب پواسون</a:t>
            </a:r>
            <a:endParaRPr lang="en-US" b="1" dirty="0">
              <a:cs typeface="B Nazanin" pitchFamily="2" charset="-7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81000"/>
            <a:ext cx="8534400" cy="830997"/>
          </a:xfrm>
          <a:prstGeom prst="rect">
            <a:avLst/>
          </a:prstGeom>
          <a:solidFill>
            <a:schemeClr val="bg2"/>
          </a:solidFill>
        </p:spPr>
        <p:txBody>
          <a:bodyPr wrap="square" rtlCol="0">
            <a:spAutoFit/>
          </a:bodyPr>
          <a:lstStyle/>
          <a:p>
            <a:pPr algn="r" rtl="1"/>
            <a:r>
              <a:rPr lang="fa-IR" sz="2400" b="1" dirty="0" smtClean="0">
                <a:cs typeface="B Nazanin" pitchFamily="2" charset="-78"/>
              </a:rPr>
              <a:t>اگر کرنش ایجاد شده در نمونه آزمونی در اثر اعمال بار معین یا برداشتن بار از بین برود گفته می شود رفتار ماده </a:t>
            </a:r>
            <a:r>
              <a:rPr lang="fa-IR" sz="2400" b="1" dirty="0" smtClean="0">
                <a:solidFill>
                  <a:srgbClr val="FF0000"/>
                </a:solidFill>
                <a:cs typeface="B Nazanin" pitchFamily="2" charset="-78"/>
              </a:rPr>
              <a:t>کشسان یا الاستیک </a:t>
            </a:r>
            <a:r>
              <a:rPr lang="fa-IR" sz="2400" b="1" dirty="0" smtClean="0">
                <a:cs typeface="B Nazanin" pitchFamily="2" charset="-78"/>
              </a:rPr>
              <a:t>است. </a:t>
            </a:r>
            <a:endParaRPr lang="en-US" sz="2400" b="1" dirty="0">
              <a:cs typeface="B Nazanin" pitchFamily="2" charset="-78"/>
            </a:endParaRPr>
          </a:p>
        </p:txBody>
      </p:sp>
      <p:sp>
        <p:nvSpPr>
          <p:cNvPr id="5" name="TextBox 4"/>
          <p:cNvSpPr txBox="1"/>
          <p:nvPr/>
        </p:nvSpPr>
        <p:spPr>
          <a:xfrm>
            <a:off x="-76200" y="1371600"/>
            <a:ext cx="9144000" cy="461665"/>
          </a:xfrm>
          <a:prstGeom prst="rect">
            <a:avLst/>
          </a:prstGeom>
          <a:solidFill>
            <a:schemeClr val="bg2"/>
          </a:solidFill>
        </p:spPr>
        <p:txBody>
          <a:bodyPr wrap="square" rtlCol="0">
            <a:spAutoFit/>
          </a:bodyPr>
          <a:lstStyle/>
          <a:p>
            <a:pPr algn="r" rtl="1"/>
            <a:r>
              <a:rPr lang="fa-IR" sz="2400" dirty="0" smtClean="0">
                <a:cs typeface="B Nazanin" pitchFamily="2" charset="-78"/>
              </a:rPr>
              <a:t>بزرگترین مقدار تنش که به ازای آن رفتار ماده کشسان است </a:t>
            </a:r>
            <a:r>
              <a:rPr lang="fa-IR" sz="2400" b="1" dirty="0" smtClean="0">
                <a:cs typeface="B Nazanin" pitchFamily="2" charset="-78"/>
              </a:rPr>
              <a:t>حد کشسانی </a:t>
            </a:r>
            <a:r>
              <a:rPr lang="fa-IR" sz="2400" dirty="0" smtClean="0">
                <a:cs typeface="B Nazanin" pitchFamily="2" charset="-78"/>
              </a:rPr>
              <a:t>ماده نامیده می شود.</a:t>
            </a:r>
            <a:endParaRPr lang="en-US" sz="2400" dirty="0">
              <a:cs typeface="B Nazanin" pitchFamily="2" charset="-78"/>
            </a:endParaRPr>
          </a:p>
        </p:txBody>
      </p:sp>
      <p:sp>
        <p:nvSpPr>
          <p:cNvPr id="6" name="TextBox 5"/>
          <p:cNvSpPr txBox="1"/>
          <p:nvPr/>
        </p:nvSpPr>
        <p:spPr>
          <a:xfrm>
            <a:off x="1752600" y="1981200"/>
            <a:ext cx="7162800" cy="461665"/>
          </a:xfrm>
          <a:prstGeom prst="rect">
            <a:avLst/>
          </a:prstGeom>
          <a:solidFill>
            <a:schemeClr val="bg2"/>
          </a:solidFill>
        </p:spPr>
        <p:txBody>
          <a:bodyPr wrap="square" rtlCol="0">
            <a:spAutoFit/>
          </a:bodyPr>
          <a:lstStyle/>
          <a:p>
            <a:pPr algn="r" rtl="1"/>
            <a:r>
              <a:rPr lang="fa-IR" sz="2400" b="1" dirty="0" smtClean="0">
                <a:cs typeface="B Nazanin" pitchFamily="2" charset="-78"/>
              </a:rPr>
              <a:t>تا زمانی که تنش زیر نقطه تسلیم باشد ماده رفتار کشسان دارد.</a:t>
            </a:r>
            <a:endParaRPr lang="en-US" sz="2400" b="1" dirty="0">
              <a:cs typeface="B Nazanin" pitchFamily="2" charset="-78"/>
            </a:endParaRPr>
          </a:p>
        </p:txBody>
      </p:sp>
      <p:sp>
        <p:nvSpPr>
          <p:cNvPr id="7" name="TextBox 6"/>
          <p:cNvSpPr txBox="1"/>
          <p:nvPr/>
        </p:nvSpPr>
        <p:spPr>
          <a:xfrm>
            <a:off x="152400" y="2667000"/>
            <a:ext cx="8839200" cy="461665"/>
          </a:xfrm>
          <a:prstGeom prst="rect">
            <a:avLst/>
          </a:prstGeom>
          <a:solidFill>
            <a:schemeClr val="bg2"/>
          </a:solidFill>
        </p:spPr>
        <p:txBody>
          <a:bodyPr wrap="square" rtlCol="0">
            <a:spAutoFit/>
          </a:bodyPr>
          <a:lstStyle/>
          <a:p>
            <a:pPr algn="r" rtl="1"/>
            <a:r>
              <a:rPr lang="fa-IR" sz="2400" b="1" dirty="0" smtClean="0">
                <a:cs typeface="B Nazanin" pitchFamily="2" charset="-78"/>
              </a:rPr>
              <a:t>در مواد الاستیک مانند فنر، بعد از برداشتن بار کرنش ایجاد شده به صفر بر می گردد.</a:t>
            </a:r>
            <a:endParaRPr lang="en-US" sz="2400" b="1" dirty="0">
              <a:cs typeface="B Nazanin" pitchFamily="2" charset="-78"/>
            </a:endParaRPr>
          </a:p>
        </p:txBody>
      </p:sp>
      <p:sp>
        <p:nvSpPr>
          <p:cNvPr id="8" name="TextBox 7"/>
          <p:cNvSpPr txBox="1"/>
          <p:nvPr/>
        </p:nvSpPr>
        <p:spPr>
          <a:xfrm>
            <a:off x="228600" y="3352800"/>
            <a:ext cx="8686800" cy="830997"/>
          </a:xfrm>
          <a:prstGeom prst="rect">
            <a:avLst/>
          </a:prstGeom>
          <a:solidFill>
            <a:schemeClr val="bg2"/>
          </a:solidFill>
        </p:spPr>
        <p:txBody>
          <a:bodyPr wrap="square" rtlCol="0">
            <a:spAutoFit/>
          </a:bodyPr>
          <a:lstStyle/>
          <a:p>
            <a:pPr algn="r" rtl="1"/>
            <a:r>
              <a:rPr lang="fa-IR" sz="2400" dirty="0" smtClean="0">
                <a:cs typeface="B Nazanin" pitchFamily="2" charset="-78"/>
              </a:rPr>
              <a:t>اگر بعد از برداشتن بار کرنش ایجاد شده به صفر بر نگردد ماده دارای </a:t>
            </a:r>
            <a:r>
              <a:rPr lang="fa-IR" sz="2400" b="1" dirty="0" smtClean="0">
                <a:solidFill>
                  <a:srgbClr val="FF0000"/>
                </a:solidFill>
                <a:cs typeface="B Nazanin" pitchFamily="2" charset="-78"/>
              </a:rPr>
              <a:t>تغییر شکل مومسان </a:t>
            </a:r>
            <a:r>
              <a:rPr lang="fa-IR" sz="2400" dirty="0" smtClean="0">
                <a:cs typeface="B Nazanin" pitchFamily="2" charset="-78"/>
              </a:rPr>
              <a:t>است. </a:t>
            </a:r>
            <a:endParaRPr lang="en-US" sz="2400" dirty="0">
              <a:cs typeface="B Nazanin" pitchFamily="2" charset="-78"/>
            </a:endParaRPr>
          </a:p>
        </p:txBody>
      </p:sp>
      <p:sp>
        <p:nvSpPr>
          <p:cNvPr id="9" name="TextBox 8"/>
          <p:cNvSpPr txBox="1"/>
          <p:nvPr/>
        </p:nvSpPr>
        <p:spPr>
          <a:xfrm>
            <a:off x="7086600" y="4267200"/>
            <a:ext cx="1828800" cy="830997"/>
          </a:xfrm>
          <a:prstGeom prst="rect">
            <a:avLst/>
          </a:prstGeom>
          <a:solidFill>
            <a:schemeClr val="bg2"/>
          </a:solidFill>
        </p:spPr>
        <p:txBody>
          <a:bodyPr wrap="square" rtlCol="0">
            <a:spAutoFit/>
          </a:bodyPr>
          <a:lstStyle/>
          <a:p>
            <a:pPr algn="ctr" rtl="1"/>
            <a:r>
              <a:rPr lang="fa-IR" sz="2400" dirty="0" smtClean="0">
                <a:cs typeface="B Nazanin" pitchFamily="2" charset="-78"/>
              </a:rPr>
              <a:t>تغییر شکل مومسان یا دائم</a:t>
            </a:r>
            <a:endParaRPr lang="en-US" sz="2400" dirty="0">
              <a:cs typeface="B Nazanin" pitchFamily="2" charset="-78"/>
            </a:endParaRPr>
          </a:p>
        </p:txBody>
      </p:sp>
      <p:sp>
        <p:nvSpPr>
          <p:cNvPr id="10" name="Right Brace 9"/>
          <p:cNvSpPr/>
          <p:nvPr/>
        </p:nvSpPr>
        <p:spPr>
          <a:xfrm>
            <a:off x="6477000" y="4038600"/>
            <a:ext cx="609600" cy="1371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cs typeface="B Nazanin" pitchFamily="2" charset="-78"/>
            </a:endParaRPr>
          </a:p>
        </p:txBody>
      </p:sp>
      <p:sp>
        <p:nvSpPr>
          <p:cNvPr id="11" name="Rectangle 10"/>
          <p:cNvSpPr/>
          <p:nvPr/>
        </p:nvSpPr>
        <p:spPr>
          <a:xfrm>
            <a:off x="4419600" y="4114800"/>
            <a:ext cx="2117887" cy="461665"/>
          </a:xfrm>
          <a:prstGeom prst="rect">
            <a:avLst/>
          </a:prstGeom>
          <a:solidFill>
            <a:schemeClr val="bg2"/>
          </a:solidFill>
        </p:spPr>
        <p:txBody>
          <a:bodyPr wrap="none">
            <a:spAutoFit/>
          </a:bodyPr>
          <a:lstStyle/>
          <a:p>
            <a:r>
              <a:rPr lang="fa-IR" sz="2400" dirty="0" smtClean="0">
                <a:cs typeface="B Nazanin" pitchFamily="2" charset="-78"/>
              </a:rPr>
              <a:t>مقدار ماکزیمم تنش </a:t>
            </a:r>
            <a:endParaRPr lang="en-US" sz="2400" dirty="0">
              <a:cs typeface="B Nazanin" pitchFamily="2" charset="-78"/>
            </a:endParaRPr>
          </a:p>
        </p:txBody>
      </p:sp>
      <p:sp>
        <p:nvSpPr>
          <p:cNvPr id="12" name="TextBox 11"/>
          <p:cNvSpPr txBox="1"/>
          <p:nvPr/>
        </p:nvSpPr>
        <p:spPr>
          <a:xfrm>
            <a:off x="2743200" y="4876800"/>
            <a:ext cx="3810000" cy="461665"/>
          </a:xfrm>
          <a:prstGeom prst="rect">
            <a:avLst/>
          </a:prstGeom>
          <a:solidFill>
            <a:schemeClr val="bg2"/>
          </a:solidFill>
        </p:spPr>
        <p:txBody>
          <a:bodyPr wrap="square" rtlCol="0">
            <a:spAutoFit/>
          </a:bodyPr>
          <a:lstStyle/>
          <a:p>
            <a:pPr algn="r" rtl="1"/>
            <a:r>
              <a:rPr lang="fa-IR" sz="2400" dirty="0" smtClean="0">
                <a:cs typeface="B Nazanin" pitchFamily="2" charset="-78"/>
              </a:rPr>
              <a:t>زمان سپری شده قبل از برداشت بار</a:t>
            </a:r>
            <a:endParaRPr lang="en-US" sz="2400" dirty="0">
              <a:cs typeface="B Nazanin" pitchFamily="2" charset="-78"/>
            </a:endParaRPr>
          </a:p>
        </p:txBody>
      </p:sp>
      <p:sp>
        <p:nvSpPr>
          <p:cNvPr id="13" name="Left Arrow 12"/>
          <p:cNvSpPr/>
          <p:nvPr/>
        </p:nvSpPr>
        <p:spPr>
          <a:xfrm>
            <a:off x="3352800" y="4191000"/>
            <a:ext cx="990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cs typeface="B Nazanin" pitchFamily="2" charset="-78"/>
            </a:endParaRPr>
          </a:p>
        </p:txBody>
      </p:sp>
      <p:sp>
        <p:nvSpPr>
          <p:cNvPr id="14" name="TextBox 13"/>
          <p:cNvSpPr txBox="1"/>
          <p:nvPr/>
        </p:nvSpPr>
        <p:spPr>
          <a:xfrm>
            <a:off x="2362200" y="4114800"/>
            <a:ext cx="838200" cy="461665"/>
          </a:xfrm>
          <a:prstGeom prst="rect">
            <a:avLst/>
          </a:prstGeom>
          <a:noFill/>
        </p:spPr>
        <p:txBody>
          <a:bodyPr wrap="square" rtlCol="0">
            <a:spAutoFit/>
          </a:bodyPr>
          <a:lstStyle/>
          <a:p>
            <a:pPr algn="r" rtl="1"/>
            <a:r>
              <a:rPr lang="fa-IR" sz="2400" dirty="0" smtClean="0">
                <a:cs typeface="B Nazanin" pitchFamily="2" charset="-78"/>
              </a:rPr>
              <a:t>لغزش</a:t>
            </a:r>
            <a:endParaRPr lang="en-US" sz="2400" dirty="0">
              <a:cs typeface="B Nazanin" pitchFamily="2" charset="-78"/>
            </a:endParaRPr>
          </a:p>
        </p:txBody>
      </p:sp>
      <p:sp>
        <p:nvSpPr>
          <p:cNvPr id="15" name="Left Arrow 14"/>
          <p:cNvSpPr/>
          <p:nvPr/>
        </p:nvSpPr>
        <p:spPr>
          <a:xfrm>
            <a:off x="1600200" y="4953000"/>
            <a:ext cx="990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cs typeface="B Nazanin" pitchFamily="2" charset="-78"/>
            </a:endParaRPr>
          </a:p>
        </p:txBody>
      </p:sp>
      <p:sp>
        <p:nvSpPr>
          <p:cNvPr id="16" name="TextBox 15"/>
          <p:cNvSpPr txBox="1"/>
          <p:nvPr/>
        </p:nvSpPr>
        <p:spPr>
          <a:xfrm>
            <a:off x="838200" y="4876800"/>
            <a:ext cx="838200" cy="461665"/>
          </a:xfrm>
          <a:prstGeom prst="rect">
            <a:avLst/>
          </a:prstGeom>
          <a:noFill/>
        </p:spPr>
        <p:txBody>
          <a:bodyPr wrap="square" rtlCol="0">
            <a:spAutoFit/>
          </a:bodyPr>
          <a:lstStyle/>
          <a:p>
            <a:r>
              <a:rPr lang="fa-IR" sz="2400" dirty="0" smtClean="0">
                <a:cs typeface="B Nazanin" pitchFamily="2" charset="-78"/>
              </a:rPr>
              <a:t>خزش</a:t>
            </a:r>
            <a:endParaRPr lang="en-US" sz="2400" dirty="0">
              <a:cs typeface="B Nazanin" pitchFamily="2" charset="-78"/>
            </a:endParaRPr>
          </a:p>
        </p:txBody>
      </p:sp>
      <p:sp>
        <p:nvSpPr>
          <p:cNvPr id="17" name="TextBox 16"/>
          <p:cNvSpPr txBox="1"/>
          <p:nvPr/>
        </p:nvSpPr>
        <p:spPr>
          <a:xfrm>
            <a:off x="304800" y="3962400"/>
            <a:ext cx="2133600" cy="830997"/>
          </a:xfrm>
          <a:prstGeom prst="rect">
            <a:avLst/>
          </a:prstGeom>
          <a:noFill/>
        </p:spPr>
        <p:txBody>
          <a:bodyPr wrap="square" rtlCol="0">
            <a:spAutoFit/>
          </a:bodyPr>
          <a:lstStyle/>
          <a:p>
            <a:pPr algn="r" rtl="1"/>
            <a:r>
              <a:rPr lang="fa-IR" sz="2400" dirty="0" smtClean="0">
                <a:solidFill>
                  <a:schemeClr val="accent6"/>
                </a:solidFill>
                <a:cs typeface="B Nazanin" pitchFamily="2" charset="-78"/>
              </a:rPr>
              <a:t>تغییر شکل مومسان وابسته به مقدار تنش</a:t>
            </a:r>
            <a:endParaRPr lang="en-US" sz="2400" dirty="0">
              <a:solidFill>
                <a:schemeClr val="accent6"/>
              </a:solidFill>
              <a:cs typeface="B Nazanin" pitchFamily="2" charset="-78"/>
            </a:endParaRPr>
          </a:p>
        </p:txBody>
      </p:sp>
      <p:sp>
        <p:nvSpPr>
          <p:cNvPr id="18" name="TextBox 17"/>
          <p:cNvSpPr txBox="1"/>
          <p:nvPr/>
        </p:nvSpPr>
        <p:spPr>
          <a:xfrm>
            <a:off x="0" y="5562600"/>
            <a:ext cx="6477000" cy="461665"/>
          </a:xfrm>
          <a:prstGeom prst="rect">
            <a:avLst/>
          </a:prstGeom>
          <a:noFill/>
        </p:spPr>
        <p:txBody>
          <a:bodyPr wrap="square" rtlCol="0">
            <a:spAutoFit/>
          </a:bodyPr>
          <a:lstStyle/>
          <a:p>
            <a:pPr algn="ctr"/>
            <a:r>
              <a:rPr lang="fa-IR" sz="2400" dirty="0" smtClean="0">
                <a:solidFill>
                  <a:schemeClr val="accent6"/>
                </a:solidFill>
                <a:cs typeface="B Nazanin" pitchFamily="2" charset="-78"/>
              </a:rPr>
              <a:t>تغییر شکل مومسان وابسته به زمان که از دما نیز تاثیر می پذیرد</a:t>
            </a:r>
            <a:endParaRPr lang="en-US" sz="2400" dirty="0">
              <a:solidFill>
                <a:schemeClr val="accent6"/>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animBg="1"/>
      <p:bldP spid="16" grpId="0"/>
      <p:bldP spid="17" grpId="0"/>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81000"/>
            <a:ext cx="8610600" cy="830997"/>
          </a:xfrm>
          <a:prstGeom prst="rect">
            <a:avLst/>
          </a:prstGeom>
          <a:noFill/>
        </p:spPr>
        <p:txBody>
          <a:bodyPr wrap="square" rtlCol="0">
            <a:spAutoFit/>
          </a:bodyPr>
          <a:lstStyle/>
          <a:p>
            <a:pPr algn="r" rtl="1"/>
            <a:r>
              <a:rPr lang="fa-IR" sz="2400" b="1" dirty="0" smtClean="0">
                <a:cs typeface="B Nazanin" pitchFamily="2" charset="-78"/>
              </a:rPr>
              <a:t>اگر نمونه آزمونی بعد از بارگذاری و برداشتن بار، مجددا بارگذاری شود، حد تناسب و حد کشسانی افزایش می یابد ولی نقطه گسیختگی تغییر نمی کند.</a:t>
            </a:r>
            <a:endParaRPr lang="en-US" sz="2400" b="1" dirty="0">
              <a:cs typeface="B Nazanin" pitchFamily="2" charset="-78"/>
            </a:endParaRPr>
          </a:p>
        </p:txBody>
      </p:sp>
      <p:sp>
        <p:nvSpPr>
          <p:cNvPr id="5" name="TextBox 4"/>
          <p:cNvSpPr txBox="1"/>
          <p:nvPr/>
        </p:nvSpPr>
        <p:spPr>
          <a:xfrm>
            <a:off x="6019800" y="1752600"/>
            <a:ext cx="2819400" cy="461665"/>
          </a:xfrm>
          <a:prstGeom prst="rect">
            <a:avLst/>
          </a:prstGeom>
          <a:solidFill>
            <a:schemeClr val="bg2"/>
          </a:solidFill>
        </p:spPr>
        <p:txBody>
          <a:bodyPr wrap="square" rtlCol="0">
            <a:spAutoFit/>
          </a:bodyPr>
          <a:lstStyle/>
          <a:p>
            <a:pPr algn="r" rtl="1"/>
            <a:r>
              <a:rPr lang="fa-IR" sz="2400" b="1" dirty="0" smtClean="0">
                <a:cs typeface="B Nazanin" pitchFamily="2" charset="-78"/>
              </a:rPr>
              <a:t>بارگذاری مکرر، خستگی</a:t>
            </a:r>
            <a:endParaRPr lang="en-US" sz="2400" b="1" dirty="0">
              <a:cs typeface="B Nazanin" pitchFamily="2" charset="-78"/>
            </a:endParaRPr>
          </a:p>
        </p:txBody>
      </p:sp>
      <p:sp>
        <p:nvSpPr>
          <p:cNvPr id="4" name="TextBox 3"/>
          <p:cNvSpPr txBox="1"/>
          <p:nvPr/>
        </p:nvSpPr>
        <p:spPr>
          <a:xfrm>
            <a:off x="228600" y="2743200"/>
            <a:ext cx="8686800" cy="830997"/>
          </a:xfrm>
          <a:prstGeom prst="rect">
            <a:avLst/>
          </a:prstGeom>
          <a:solidFill>
            <a:schemeClr val="tx1"/>
          </a:solidFill>
        </p:spPr>
        <p:txBody>
          <a:bodyPr wrap="square" rtlCol="0">
            <a:spAutoFit/>
          </a:bodyPr>
          <a:lstStyle/>
          <a:p>
            <a:pPr algn="r" rtl="1"/>
            <a:r>
              <a:rPr lang="fa-IR" sz="2400" b="1" dirty="0" smtClean="0">
                <a:solidFill>
                  <a:schemeClr val="bg1"/>
                </a:solidFill>
                <a:cs typeface="B Nazanin" pitchFamily="2" charset="-78"/>
              </a:rPr>
              <a:t>بار گذاری مکرر روی جسم در حد ناحیه کشسان و حذف بار مثل عبور وسایل نقلیه از روی پل، میل لنگ اتومبیل و پره توربین </a:t>
            </a:r>
            <a:endParaRPr lang="en-US" sz="2400" b="1" dirty="0">
              <a:solidFill>
                <a:schemeClr val="bg1"/>
              </a:solidFill>
              <a:cs typeface="B Nazanin" pitchFamily="2" charset="-78"/>
            </a:endParaRPr>
          </a:p>
        </p:txBody>
      </p:sp>
      <p:sp>
        <p:nvSpPr>
          <p:cNvPr id="6" name="TextBox 5"/>
          <p:cNvSpPr txBox="1"/>
          <p:nvPr/>
        </p:nvSpPr>
        <p:spPr>
          <a:xfrm>
            <a:off x="304800" y="4114800"/>
            <a:ext cx="8610600" cy="830997"/>
          </a:xfrm>
          <a:prstGeom prst="rect">
            <a:avLst/>
          </a:prstGeom>
          <a:solidFill>
            <a:schemeClr val="tx1"/>
          </a:solidFill>
        </p:spPr>
        <p:txBody>
          <a:bodyPr wrap="square" rtlCol="0">
            <a:spAutoFit/>
          </a:bodyPr>
          <a:lstStyle/>
          <a:p>
            <a:pPr algn="r" rtl="1"/>
            <a:r>
              <a:rPr lang="fa-IR" sz="2400" b="1" dirty="0" smtClean="0">
                <a:solidFill>
                  <a:schemeClr val="bg1"/>
                </a:solidFill>
                <a:cs typeface="B Nazanin" pitchFamily="2" charset="-78"/>
              </a:rPr>
              <a:t>تکرار بارگذاری باعث می شود در تنشی کمتر از استحکام شکست، گسیختگی روی دهد.</a:t>
            </a:r>
            <a:endParaRPr lang="en-US" sz="2400" b="1" dirty="0">
              <a:solidFill>
                <a:schemeClr val="bg1"/>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830997"/>
          </a:xfrm>
          <a:prstGeom prst="rect">
            <a:avLst/>
          </a:prstGeom>
          <a:solidFill>
            <a:schemeClr val="bg2">
              <a:lumMod val="90000"/>
            </a:schemeClr>
          </a:solidFill>
        </p:spPr>
        <p:txBody>
          <a:bodyPr wrap="square" rtlCol="0">
            <a:spAutoFit/>
          </a:bodyPr>
          <a:lstStyle/>
          <a:p>
            <a:pPr algn="ctr" rtl="1"/>
            <a:r>
              <a:rPr lang="fa-IR" sz="2400" b="1" dirty="0" smtClean="0">
                <a:cs typeface="B Nazanin" pitchFamily="2" charset="-78"/>
              </a:rPr>
              <a:t>اگر تنش ماکزیمم اعمال شده زیاد باشد تعداد چرخه های لازم برای گسیختگی </a:t>
            </a:r>
            <a:endParaRPr lang="en-US" sz="2400" b="1" dirty="0" smtClean="0">
              <a:cs typeface="B Nazanin" pitchFamily="2" charset="-78"/>
            </a:endParaRPr>
          </a:p>
          <a:p>
            <a:pPr algn="r" rtl="1"/>
            <a:r>
              <a:rPr lang="fa-IR" sz="2400" b="1" dirty="0" smtClean="0">
                <a:cs typeface="B Nazanin" pitchFamily="2" charset="-78"/>
              </a:rPr>
              <a:t>کم است.</a:t>
            </a:r>
            <a:endParaRPr lang="en-US" sz="2400" b="1" dirty="0">
              <a:cs typeface="B Nazanin" pitchFamily="2" charset="-78"/>
            </a:endParaRPr>
          </a:p>
        </p:txBody>
      </p:sp>
      <p:sp>
        <p:nvSpPr>
          <p:cNvPr id="6" name="TextBox 5"/>
          <p:cNvSpPr txBox="1"/>
          <p:nvPr/>
        </p:nvSpPr>
        <p:spPr>
          <a:xfrm>
            <a:off x="228600" y="1447800"/>
            <a:ext cx="8763000" cy="830997"/>
          </a:xfrm>
          <a:prstGeom prst="rect">
            <a:avLst/>
          </a:prstGeom>
          <a:solidFill>
            <a:schemeClr val="bg2">
              <a:lumMod val="90000"/>
            </a:schemeClr>
          </a:solidFill>
        </p:spPr>
        <p:txBody>
          <a:bodyPr wrap="square" rtlCol="0">
            <a:spAutoFit/>
          </a:bodyPr>
          <a:lstStyle/>
          <a:p>
            <a:pPr algn="r" rtl="1"/>
            <a:r>
              <a:rPr lang="fa-IR" sz="2400" b="1" dirty="0" smtClean="0">
                <a:cs typeface="B Nazanin" pitchFamily="2" charset="-78"/>
              </a:rPr>
              <a:t>با کاهش تنش ماکزیمم، تعداد چرخه های لازم برای گسیختگی افزایش می یابد تا به تنشی به نام حد دوام می رسد.</a:t>
            </a:r>
            <a:endParaRPr lang="en-US" sz="2400" b="1" dirty="0">
              <a:cs typeface="B Nazanin" pitchFamily="2" charset="-78"/>
            </a:endParaRPr>
          </a:p>
        </p:txBody>
      </p:sp>
      <p:sp>
        <p:nvSpPr>
          <p:cNvPr id="7" name="TextBox 6"/>
          <p:cNvSpPr txBox="1"/>
          <p:nvPr/>
        </p:nvSpPr>
        <p:spPr>
          <a:xfrm>
            <a:off x="7696200" y="3207603"/>
            <a:ext cx="1295400" cy="461665"/>
          </a:xfrm>
          <a:prstGeom prst="rect">
            <a:avLst/>
          </a:prstGeom>
          <a:solidFill>
            <a:schemeClr val="tx1"/>
          </a:solidFill>
        </p:spPr>
        <p:txBody>
          <a:bodyPr wrap="square" rtlCol="0">
            <a:spAutoFit/>
          </a:bodyPr>
          <a:lstStyle/>
          <a:p>
            <a:pPr algn="r" rtl="1"/>
            <a:r>
              <a:rPr lang="fa-IR" sz="2400" b="1" dirty="0" smtClean="0">
                <a:solidFill>
                  <a:schemeClr val="bg1"/>
                </a:solidFill>
                <a:cs typeface="B Nazanin" pitchFamily="2" charset="-78"/>
              </a:rPr>
              <a:t>حد دوام: </a:t>
            </a:r>
            <a:endParaRPr lang="en-US" sz="2400" b="1" dirty="0">
              <a:solidFill>
                <a:schemeClr val="bg1"/>
              </a:solidFill>
              <a:cs typeface="B Nazanin" pitchFamily="2" charset="-78"/>
            </a:endParaRPr>
          </a:p>
        </p:txBody>
      </p:sp>
      <p:sp>
        <p:nvSpPr>
          <p:cNvPr id="8" name="TextBox 7"/>
          <p:cNvSpPr txBox="1"/>
          <p:nvPr/>
        </p:nvSpPr>
        <p:spPr>
          <a:xfrm>
            <a:off x="152400" y="3055203"/>
            <a:ext cx="7467600" cy="830997"/>
          </a:xfrm>
          <a:prstGeom prst="rect">
            <a:avLst/>
          </a:prstGeom>
          <a:solidFill>
            <a:schemeClr val="bg2">
              <a:lumMod val="90000"/>
            </a:schemeClr>
          </a:solidFill>
        </p:spPr>
        <p:txBody>
          <a:bodyPr wrap="square" rtlCol="0">
            <a:spAutoFit/>
          </a:bodyPr>
          <a:lstStyle/>
          <a:p>
            <a:pPr algn="just" rtl="1"/>
            <a:r>
              <a:rPr lang="fa-IR" sz="2400" dirty="0" smtClean="0">
                <a:cs typeface="B Nazanin" pitchFamily="2" charset="-78"/>
              </a:rPr>
              <a:t>تنشی که به ازای آن، حتی برای تعداد زیاد نامعینی از چرخه های بارگذاری شکست رخ نمی دهد.</a:t>
            </a:r>
            <a:endParaRPr lang="en-US" sz="2400" dirty="0">
              <a:cs typeface="B Nazanin" pitchFamily="2" charset="-78"/>
            </a:endParaRPr>
          </a:p>
        </p:txBody>
      </p:sp>
      <p:sp>
        <p:nvSpPr>
          <p:cNvPr id="9" name="TextBox 8"/>
          <p:cNvSpPr txBox="1"/>
          <p:nvPr/>
        </p:nvSpPr>
        <p:spPr>
          <a:xfrm>
            <a:off x="228600" y="4426803"/>
            <a:ext cx="8763000" cy="830997"/>
          </a:xfrm>
          <a:prstGeom prst="rect">
            <a:avLst/>
          </a:prstGeom>
          <a:noFill/>
        </p:spPr>
        <p:txBody>
          <a:bodyPr wrap="square" rtlCol="0">
            <a:spAutoFit/>
          </a:bodyPr>
          <a:lstStyle/>
          <a:p>
            <a:pPr algn="r" rtl="1"/>
            <a:r>
              <a:rPr lang="fa-IR" sz="2400" b="1" dirty="0" smtClean="0">
                <a:cs typeface="B Nazanin" pitchFamily="2" charset="-78"/>
              </a:rPr>
              <a:t>شکست ناشی از خستگی ( مثلا بعد از 500 بار بارگذار)، می تواند از هر ترک یا نقص موجود در ماده آغاز شود.</a:t>
            </a:r>
            <a:endParaRPr lang="en-US" sz="2400" b="1" dirty="0" smtClean="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1676400" y="1676400"/>
            <a:ext cx="6057900" cy="2400300"/>
          </a:xfrm>
          <a:prstGeom prst="rect">
            <a:avLst/>
          </a:prstGeom>
          <a:noFill/>
          <a:ln w="9525">
            <a:noFill/>
            <a:miter lim="800000"/>
            <a:headEnd/>
            <a:tailEnd/>
          </a:ln>
          <a:effectLst/>
        </p:spPr>
      </p:pic>
      <p:sp>
        <p:nvSpPr>
          <p:cNvPr id="6" name="TextBox 5"/>
          <p:cNvSpPr txBox="1"/>
          <p:nvPr/>
        </p:nvSpPr>
        <p:spPr>
          <a:xfrm>
            <a:off x="6400800" y="228600"/>
            <a:ext cx="2667000" cy="461665"/>
          </a:xfrm>
          <a:prstGeom prst="rect">
            <a:avLst/>
          </a:prstGeom>
          <a:solidFill>
            <a:schemeClr val="tx2">
              <a:lumMod val="20000"/>
              <a:lumOff val="80000"/>
            </a:schemeClr>
          </a:solidFill>
        </p:spPr>
        <p:txBody>
          <a:bodyPr wrap="square" rtlCol="0">
            <a:spAutoFit/>
          </a:bodyPr>
          <a:lstStyle/>
          <a:p>
            <a:pPr algn="r" rtl="1"/>
            <a:r>
              <a:rPr lang="fa-IR" sz="2400" b="1" dirty="0" smtClean="0">
                <a:cs typeface="B Nazanin" pitchFamily="2" charset="-78"/>
              </a:rPr>
              <a:t>جسم غیر ایزوتروپیک</a:t>
            </a:r>
            <a:endParaRPr lang="en-US" sz="2400" b="1" dirty="0">
              <a:cs typeface="B Nazanin" pitchFamily="2" charset="-78"/>
            </a:endParaRPr>
          </a:p>
        </p:txBody>
      </p:sp>
      <p:sp>
        <p:nvSpPr>
          <p:cNvPr id="7" name="TextBox 6"/>
          <p:cNvSpPr txBox="1"/>
          <p:nvPr/>
        </p:nvSpPr>
        <p:spPr>
          <a:xfrm>
            <a:off x="1676400" y="762000"/>
            <a:ext cx="7467600" cy="461665"/>
          </a:xfrm>
          <a:prstGeom prst="rect">
            <a:avLst/>
          </a:prstGeom>
          <a:noFill/>
        </p:spPr>
        <p:txBody>
          <a:bodyPr wrap="square" rtlCol="0">
            <a:spAutoFit/>
          </a:bodyPr>
          <a:lstStyle/>
          <a:p>
            <a:pPr algn="r" rtl="1"/>
            <a:r>
              <a:rPr lang="fa-IR" sz="2400" dirty="0" smtClean="0">
                <a:cs typeface="B Nazanin" pitchFamily="2" charset="-78"/>
              </a:rPr>
              <a:t>جسمی که در یک نقطه بخصوص دارای خواص مختلف در جهات مختلف باشد.</a:t>
            </a:r>
            <a:endParaRPr lang="en-US" sz="2400" dirty="0">
              <a:cs typeface="B Nazanin" pitchFamily="2" charset="-78"/>
            </a:endParaRPr>
          </a:p>
        </p:txBody>
      </p:sp>
      <p:sp>
        <p:nvSpPr>
          <p:cNvPr id="8" name="TextBox 7"/>
          <p:cNvSpPr txBox="1"/>
          <p:nvPr/>
        </p:nvSpPr>
        <p:spPr>
          <a:xfrm>
            <a:off x="6324600" y="4262735"/>
            <a:ext cx="2514600" cy="461665"/>
          </a:xfrm>
          <a:prstGeom prst="rect">
            <a:avLst/>
          </a:prstGeom>
          <a:solidFill>
            <a:schemeClr val="tx2">
              <a:lumMod val="20000"/>
              <a:lumOff val="80000"/>
            </a:schemeClr>
          </a:solidFill>
        </p:spPr>
        <p:txBody>
          <a:bodyPr wrap="square" rtlCol="0">
            <a:spAutoFit/>
          </a:bodyPr>
          <a:lstStyle/>
          <a:p>
            <a:pPr algn="ctr" rtl="1"/>
            <a:r>
              <a:rPr lang="fa-IR" sz="2400" b="1" dirty="0" smtClean="0">
                <a:cs typeface="B Nazanin" pitchFamily="2" charset="-78"/>
              </a:rPr>
              <a:t>جسم ارتوتروپیک</a:t>
            </a:r>
            <a:endParaRPr lang="en-US" sz="2400" b="1" dirty="0">
              <a:cs typeface="B Nazanin" pitchFamily="2" charset="-78"/>
            </a:endParaRPr>
          </a:p>
        </p:txBody>
      </p:sp>
      <p:sp>
        <p:nvSpPr>
          <p:cNvPr id="9" name="TextBox 8"/>
          <p:cNvSpPr txBox="1"/>
          <p:nvPr/>
        </p:nvSpPr>
        <p:spPr>
          <a:xfrm>
            <a:off x="304800" y="4953000"/>
            <a:ext cx="8534400" cy="461665"/>
          </a:xfrm>
          <a:prstGeom prst="rect">
            <a:avLst/>
          </a:prstGeom>
          <a:noFill/>
        </p:spPr>
        <p:txBody>
          <a:bodyPr wrap="square" rtlCol="0">
            <a:spAutoFit/>
          </a:bodyPr>
          <a:lstStyle/>
          <a:p>
            <a:pPr algn="r"/>
            <a:r>
              <a:rPr lang="fa-IR" sz="2400" dirty="0" smtClean="0">
                <a:cs typeface="B Nazanin" pitchFamily="2" charset="-78"/>
              </a:rPr>
              <a:t>جسمی که در یک نقطه بخصوص، دارای خواص مختلف در سه جهت عمود بر هم باشد.</a:t>
            </a:r>
            <a:endParaRPr lang="en-US" sz="2400" dirty="0">
              <a:cs typeface="B Nazanin" pitchFamily="2" charset="-78"/>
            </a:endParaRPr>
          </a:p>
        </p:txBody>
      </p:sp>
      <p:sp>
        <p:nvSpPr>
          <p:cNvPr id="10" name="TextBox 9"/>
          <p:cNvSpPr txBox="1"/>
          <p:nvPr/>
        </p:nvSpPr>
        <p:spPr>
          <a:xfrm>
            <a:off x="3962400" y="1219200"/>
            <a:ext cx="5029200" cy="461665"/>
          </a:xfrm>
          <a:prstGeom prst="rect">
            <a:avLst/>
          </a:prstGeom>
          <a:noFill/>
        </p:spPr>
        <p:txBody>
          <a:bodyPr wrap="square" rtlCol="0">
            <a:spAutoFit/>
          </a:bodyPr>
          <a:lstStyle/>
          <a:p>
            <a:pPr algn="r" rtl="1"/>
            <a:r>
              <a:rPr lang="fa-IR" sz="2400" dirty="0" smtClean="0">
                <a:cs typeface="B Nazanin" pitchFamily="2" charset="-78"/>
              </a:rPr>
              <a:t>جسم خواص راستایی دارد بدون تقارن مثل چدن</a:t>
            </a:r>
            <a:endParaRPr lang="en-US" sz="2400" dirty="0">
              <a:cs typeface="B Nazanin" pitchFamily="2" charset="-78"/>
            </a:endParaRPr>
          </a:p>
        </p:txBody>
      </p:sp>
      <p:sp>
        <p:nvSpPr>
          <p:cNvPr id="11" name="TextBox 10"/>
          <p:cNvSpPr txBox="1"/>
          <p:nvPr/>
        </p:nvSpPr>
        <p:spPr>
          <a:xfrm>
            <a:off x="1676400" y="6096000"/>
            <a:ext cx="4953000" cy="461665"/>
          </a:xfrm>
          <a:prstGeom prst="rect">
            <a:avLst/>
          </a:prstGeom>
          <a:noFill/>
        </p:spPr>
        <p:txBody>
          <a:bodyPr wrap="square" rtlCol="0">
            <a:spAutoFit/>
          </a:bodyPr>
          <a:lstStyle/>
          <a:p>
            <a:pPr algn="ctr" rtl="1"/>
            <a:r>
              <a:rPr lang="fa-IR" sz="2400" dirty="0" smtClean="0">
                <a:cs typeface="B Nazanin" pitchFamily="2" charset="-78"/>
              </a:rPr>
              <a:t>مثل چوب، کاغذ ساخته شده با ماشین و </a:t>
            </a:r>
            <a:r>
              <a:rPr lang="en-US" sz="2400" dirty="0" smtClean="0">
                <a:latin typeface="Times New Roman" pitchFamily="18" charset="0"/>
                <a:cs typeface="Times New Roman" pitchFamily="18" charset="0"/>
              </a:rPr>
              <a:t>OSB</a:t>
            </a:r>
          </a:p>
        </p:txBody>
      </p:sp>
      <p:sp>
        <p:nvSpPr>
          <p:cNvPr id="12" name="TextBox 11"/>
          <p:cNvSpPr txBox="1"/>
          <p:nvPr/>
        </p:nvSpPr>
        <p:spPr>
          <a:xfrm>
            <a:off x="5334000" y="5486400"/>
            <a:ext cx="3352800" cy="461665"/>
          </a:xfrm>
          <a:prstGeom prst="rect">
            <a:avLst/>
          </a:prstGeom>
          <a:noFill/>
        </p:spPr>
        <p:txBody>
          <a:bodyPr wrap="square" rtlCol="0">
            <a:spAutoFit/>
          </a:bodyPr>
          <a:lstStyle/>
          <a:p>
            <a:pPr algn="r" rtl="1"/>
            <a:r>
              <a:rPr lang="fa-IR" sz="2400" dirty="0" smtClean="0">
                <a:cs typeface="B Nazanin" pitchFamily="2" charset="-78"/>
              </a:rPr>
              <a:t>تقارن حول سه صفحه عمود بر هم</a:t>
            </a:r>
            <a:endParaRPr lang="en-US" sz="2400" dirty="0" smtClean="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heckerboard(across)">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7" presetClass="entr" presetSubtype="2"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par>
                                <p:cTn id="27" presetID="7"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1+#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par>
                                <p:cTn id="31" presetID="7"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1+#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57200"/>
            <a:ext cx="8534400" cy="461665"/>
          </a:xfrm>
          <a:prstGeom prst="rect">
            <a:avLst/>
          </a:prstGeom>
          <a:noFill/>
        </p:spPr>
        <p:txBody>
          <a:bodyPr wrap="square" rtlCol="0">
            <a:spAutoFit/>
          </a:bodyPr>
          <a:lstStyle/>
          <a:p>
            <a:pPr algn="r" rtl="1"/>
            <a:r>
              <a:rPr lang="fa-IR" sz="2400" b="1" dirty="0" smtClean="0">
                <a:cs typeface="B Nazanin" pitchFamily="2" charset="-78"/>
              </a:rPr>
              <a:t>شرایط نمونه اثر مهمی بر مقدار حد دوام بدست آمده در آزمون دارد</a:t>
            </a:r>
            <a:endParaRPr lang="en-US" sz="2400" b="1" dirty="0" smtClean="0">
              <a:cs typeface="B Nazanin" pitchFamily="2" charset="-78"/>
            </a:endParaRPr>
          </a:p>
        </p:txBody>
      </p:sp>
      <p:pic>
        <p:nvPicPr>
          <p:cNvPr id="5" name="Picture 2"/>
          <p:cNvPicPr>
            <a:picLocks noChangeAspect="1" noChangeArrowheads="1"/>
          </p:cNvPicPr>
          <p:nvPr/>
        </p:nvPicPr>
        <p:blipFill>
          <a:blip r:embed="rId2"/>
          <a:srcRect/>
          <a:stretch>
            <a:fillRect/>
          </a:stretch>
        </p:blipFill>
        <p:spPr bwMode="auto">
          <a:xfrm>
            <a:off x="2209800" y="1828800"/>
            <a:ext cx="4572000" cy="3657600"/>
          </a:xfrm>
          <a:prstGeom prst="rect">
            <a:avLst/>
          </a:prstGeom>
          <a:noFill/>
          <a:ln w="9525">
            <a:noFill/>
            <a:miter lim="800000"/>
            <a:headEnd/>
            <a:tailEnd/>
          </a:ln>
          <a:effectLst/>
        </p:spPr>
      </p:pic>
      <p:pic>
        <p:nvPicPr>
          <p:cNvPr id="6" name="Picture 23" descr="http://www.persianblog.ir/Avatar/160672.png?rnd=41439.2907401852"/>
          <p:cNvPicPr>
            <a:picLocks noChangeAspect="1" noChangeArrowheads="1"/>
          </p:cNvPicPr>
          <p:nvPr/>
        </p:nvPicPr>
        <p:blipFill>
          <a:blip r:embed="rId3"/>
          <a:srcRect/>
          <a:stretch>
            <a:fillRect/>
          </a:stretch>
        </p:blipFill>
        <p:spPr bwMode="auto">
          <a:xfrm>
            <a:off x="0" y="0"/>
            <a:ext cx="1219200" cy="1362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4343400" y="381000"/>
            <a:ext cx="4495800" cy="461665"/>
          </a:xfrm>
          <a:prstGeom prst="rect">
            <a:avLst/>
          </a:prstGeom>
          <a:solidFill>
            <a:schemeClr val="tx1">
              <a:lumMod val="50000"/>
              <a:lumOff val="50000"/>
            </a:schemeClr>
          </a:solidFill>
        </p:spPr>
        <p:txBody>
          <a:bodyPr wrap="square" rtlCol="0">
            <a:spAutoFit/>
          </a:bodyPr>
          <a:lstStyle/>
          <a:p>
            <a:pPr algn="r" rtl="1"/>
            <a:r>
              <a:rPr lang="fa-IR" sz="2400" b="1" dirty="0" smtClean="0">
                <a:cs typeface="B Nazanin" pitchFamily="2" charset="-78"/>
              </a:rPr>
              <a:t>تغییر شکل عضو در بارگذاری محوری:</a:t>
            </a:r>
            <a:endParaRPr lang="en-US" sz="2400" b="1" dirty="0">
              <a:cs typeface="B Nazanin" pitchFamily="2" charset="-78"/>
            </a:endParaRPr>
          </a:p>
        </p:txBody>
      </p:sp>
      <p:sp>
        <p:nvSpPr>
          <p:cNvPr id="5" name="TextBox 4"/>
          <p:cNvSpPr txBox="1"/>
          <p:nvPr/>
        </p:nvSpPr>
        <p:spPr>
          <a:xfrm>
            <a:off x="0" y="1371600"/>
            <a:ext cx="8763000" cy="1200329"/>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میله همگن </a:t>
            </a:r>
            <a:r>
              <a:rPr lang="en-US" sz="2400" dirty="0" smtClean="0">
                <a:cs typeface="B Nazanin" pitchFamily="2" charset="-78"/>
              </a:rPr>
              <a:t>BC</a:t>
            </a:r>
            <a:r>
              <a:rPr lang="fa-IR" sz="2400" dirty="0" smtClean="0">
                <a:cs typeface="B Nazanin" pitchFamily="2" charset="-78"/>
              </a:rPr>
              <a:t> به طول </a:t>
            </a:r>
            <a:r>
              <a:rPr lang="en-US" sz="2400" dirty="0" smtClean="0">
                <a:cs typeface="B Nazanin" pitchFamily="2" charset="-78"/>
              </a:rPr>
              <a:t>L</a:t>
            </a:r>
            <a:r>
              <a:rPr lang="fa-IR" sz="2400" dirty="0" smtClean="0">
                <a:cs typeface="B Nazanin" pitchFamily="2" charset="-78"/>
              </a:rPr>
              <a:t> و سطح مقطع یکنواخت </a:t>
            </a:r>
            <a:r>
              <a:rPr lang="en-US" sz="2400" dirty="0" smtClean="0">
                <a:cs typeface="B Nazanin" pitchFamily="2" charset="-78"/>
              </a:rPr>
              <a:t>A</a:t>
            </a:r>
            <a:r>
              <a:rPr lang="fa-IR" sz="2400" dirty="0" smtClean="0">
                <a:cs typeface="B Nazanin" pitchFamily="2" charset="-78"/>
              </a:rPr>
              <a:t> را در نظر بگیرید که بار محوری مرکزی </a:t>
            </a:r>
            <a:r>
              <a:rPr lang="en-US" sz="2400" dirty="0" smtClean="0">
                <a:cs typeface="B Nazanin" pitchFamily="2" charset="-78"/>
              </a:rPr>
              <a:t>P</a:t>
            </a:r>
            <a:r>
              <a:rPr lang="fa-IR" sz="2400" dirty="0" smtClean="0">
                <a:cs typeface="B Nazanin" pitchFamily="2" charset="-78"/>
              </a:rPr>
              <a:t> بر آن وارد شده است. اگر تنش محوری حاصل </a:t>
            </a:r>
            <a:r>
              <a:rPr lang="el-GR" sz="2400" dirty="0" smtClean="0">
                <a:cs typeface="B Nazanin" pitchFamily="2" charset="-78"/>
              </a:rPr>
              <a:t>σ</a:t>
            </a:r>
            <a:r>
              <a:rPr lang="en-US" sz="2400" dirty="0" smtClean="0">
                <a:cs typeface="B Nazanin" pitchFamily="2" charset="-78"/>
              </a:rPr>
              <a:t>=P/A</a:t>
            </a:r>
            <a:r>
              <a:rPr lang="fa-IR" sz="2400" dirty="0" smtClean="0">
                <a:cs typeface="B Nazanin" pitchFamily="2" charset="-78"/>
              </a:rPr>
              <a:t> از حد تناسب ماده بیشتر نشود به کمک قانون هوک داریم:</a:t>
            </a:r>
            <a:endParaRPr lang="en-US" sz="2400" dirty="0">
              <a:cs typeface="B Nazanin" pitchFamily="2" charset="-78"/>
            </a:endParaRPr>
          </a:p>
        </p:txBody>
      </p:sp>
      <p:sp>
        <p:nvSpPr>
          <p:cNvPr id="6" name="Rectangle 5"/>
          <p:cNvSpPr/>
          <p:nvPr/>
        </p:nvSpPr>
        <p:spPr>
          <a:xfrm>
            <a:off x="0" y="5486400"/>
            <a:ext cx="351378" cy="461665"/>
          </a:xfrm>
          <a:prstGeom prst="rect">
            <a:avLst/>
          </a:prstGeom>
        </p:spPr>
        <p:txBody>
          <a:bodyPr wrap="none">
            <a:spAutoFit/>
          </a:bodyPr>
          <a:lstStyle/>
          <a:p>
            <a:r>
              <a:rPr lang="en-US" sz="2400" dirty="0" smtClean="0">
                <a:latin typeface="Times New Roman" pitchFamily="18" charset="0"/>
                <a:cs typeface="Times New Roman" pitchFamily="18" charset="0"/>
              </a:rPr>
              <a:t>σ</a:t>
            </a:r>
            <a:endParaRPr lang="en-US" sz="2400" dirty="0">
              <a:latin typeface="Times New Roman" pitchFamily="18" charset="0"/>
              <a:cs typeface="Times New Roman" pitchFamily="18" charset="0"/>
            </a:endParaRPr>
          </a:p>
        </p:txBody>
      </p:sp>
      <p:sp>
        <p:nvSpPr>
          <p:cNvPr id="7" name="TextBox 6"/>
          <p:cNvSpPr txBox="1"/>
          <p:nvPr/>
        </p:nvSpPr>
        <p:spPr>
          <a:xfrm>
            <a:off x="228600" y="5562600"/>
            <a:ext cx="533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8" name="TextBox 7"/>
          <p:cNvSpPr txBox="1"/>
          <p:nvPr/>
        </p:nvSpPr>
        <p:spPr>
          <a:xfrm>
            <a:off x="381000" y="5486400"/>
            <a:ext cx="762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E</a:t>
            </a:r>
            <a:r>
              <a:rPr lang="el-GR" sz="2400" dirty="0" smtClean="0">
                <a:latin typeface="Times New Roman" pitchFamily="18" charset="0"/>
                <a:cs typeface="Times New Roman" pitchFamily="18" charset="0"/>
              </a:rPr>
              <a:t>ε</a:t>
            </a:r>
            <a:endParaRPr lang="en-US" sz="2400" dirty="0">
              <a:latin typeface="Times New Roman" pitchFamily="18" charset="0"/>
              <a:cs typeface="Times New Roman" pitchFamily="18" charset="0"/>
            </a:endParaRPr>
          </a:p>
        </p:txBody>
      </p:sp>
      <p:sp>
        <p:nvSpPr>
          <p:cNvPr id="9" name="Right Arrow 8"/>
          <p:cNvSpPr/>
          <p:nvPr/>
        </p:nvSpPr>
        <p:spPr>
          <a:xfrm>
            <a:off x="990600" y="55626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0" name="Rectangle 9"/>
          <p:cNvSpPr/>
          <p:nvPr/>
        </p:nvSpPr>
        <p:spPr>
          <a:xfrm>
            <a:off x="1905000" y="5486400"/>
            <a:ext cx="314510" cy="461665"/>
          </a:xfrm>
          <a:prstGeom prst="rect">
            <a:avLst/>
          </a:prstGeom>
        </p:spPr>
        <p:txBody>
          <a:bodyPr wrap="none">
            <a:spAutoFit/>
          </a:bodyPr>
          <a:lstStyle/>
          <a:p>
            <a:r>
              <a:rPr lang="el-GR" sz="2400" dirty="0" smtClean="0">
                <a:latin typeface="Times New Roman" pitchFamily="18" charset="0"/>
                <a:cs typeface="Times New Roman" pitchFamily="18" charset="0"/>
              </a:rPr>
              <a:t>ε</a:t>
            </a:r>
            <a:endParaRPr lang="en-US" sz="2400" dirty="0">
              <a:latin typeface="Times New Roman" pitchFamily="18" charset="0"/>
              <a:cs typeface="Times New Roman" pitchFamily="18" charset="0"/>
            </a:endParaRPr>
          </a:p>
        </p:txBody>
      </p:sp>
      <p:sp>
        <p:nvSpPr>
          <p:cNvPr id="11" name="TextBox 10"/>
          <p:cNvSpPr txBox="1"/>
          <p:nvPr/>
        </p:nvSpPr>
        <p:spPr>
          <a:xfrm>
            <a:off x="2133600" y="5486400"/>
            <a:ext cx="228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2" name="Rectangle 11"/>
          <p:cNvSpPr/>
          <p:nvPr/>
        </p:nvSpPr>
        <p:spPr>
          <a:xfrm>
            <a:off x="2362200" y="5410200"/>
            <a:ext cx="1540806" cy="461665"/>
          </a:xfrm>
          <a:prstGeom prst="rect">
            <a:avLst/>
          </a:prstGeom>
        </p:spPr>
        <p:txBody>
          <a:bodyPr wrap="none">
            <a:spAutoFit/>
          </a:bodyPr>
          <a:lstStyle/>
          <a:p>
            <a:r>
              <a:rPr lang="en-US" sz="2400" dirty="0" smtClean="0">
                <a:latin typeface="Times New Roman" pitchFamily="18" charset="0"/>
                <a:cs typeface="Times New Roman" pitchFamily="18" charset="0"/>
              </a:rPr>
              <a:t>σ/E= P/AE</a:t>
            </a:r>
            <a:endParaRPr lang="en-US" sz="2400" dirty="0">
              <a:latin typeface="Times New Roman" pitchFamily="18" charset="0"/>
              <a:cs typeface="Times New Roman" pitchFamily="18" charset="0"/>
            </a:endParaRPr>
          </a:p>
        </p:txBody>
      </p:sp>
      <p:sp>
        <p:nvSpPr>
          <p:cNvPr id="13" name="TextBox 12"/>
          <p:cNvSpPr txBox="1"/>
          <p:nvPr/>
        </p:nvSpPr>
        <p:spPr>
          <a:xfrm>
            <a:off x="4038600" y="5334000"/>
            <a:ext cx="6096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p:txBody>
      </p:sp>
      <p:sp>
        <p:nvSpPr>
          <p:cNvPr id="14" name="TextBox 13"/>
          <p:cNvSpPr txBox="1"/>
          <p:nvPr/>
        </p:nvSpPr>
        <p:spPr>
          <a:xfrm>
            <a:off x="381000" y="6172200"/>
            <a:ext cx="1905000" cy="461665"/>
          </a:xfrm>
          <a:prstGeom prst="rect">
            <a:avLst/>
          </a:prstGeom>
          <a:noFill/>
        </p:spPr>
        <p:txBody>
          <a:bodyPr wrap="square" rtlCol="0">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 ε</a:t>
            </a:r>
            <a:r>
              <a:rPr lang="en-US" sz="2400" dirty="0" smtClean="0">
                <a:latin typeface="Times New Roman" pitchFamily="18" charset="0"/>
                <a:cs typeface="Times New Roman" pitchFamily="18" charset="0"/>
              </a:rPr>
              <a:t>L</a:t>
            </a:r>
            <a:endParaRPr lang="en-US" sz="2400" dirty="0">
              <a:latin typeface="Times New Roman" pitchFamily="18" charset="0"/>
              <a:cs typeface="Times New Roman" pitchFamily="18" charset="0"/>
            </a:endParaRPr>
          </a:p>
        </p:txBody>
      </p:sp>
      <p:sp>
        <p:nvSpPr>
          <p:cNvPr id="15" name="TextBox 14"/>
          <p:cNvSpPr txBox="1"/>
          <p:nvPr/>
        </p:nvSpPr>
        <p:spPr>
          <a:xfrm>
            <a:off x="4191000" y="6096000"/>
            <a:ext cx="685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p:txBody>
      </p:sp>
      <p:pic>
        <p:nvPicPr>
          <p:cNvPr id="44034" name="Picture 2"/>
          <p:cNvPicPr>
            <a:picLocks noChangeAspect="1" noChangeArrowheads="1"/>
          </p:cNvPicPr>
          <p:nvPr/>
        </p:nvPicPr>
        <p:blipFill>
          <a:blip r:embed="rId3"/>
          <a:srcRect/>
          <a:stretch>
            <a:fillRect/>
          </a:stretch>
        </p:blipFill>
        <p:spPr bwMode="auto">
          <a:xfrm>
            <a:off x="4876800" y="2895600"/>
            <a:ext cx="3200400" cy="27146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4034"/>
                                        </p:tgtEl>
                                        <p:attrNameLst>
                                          <p:attrName>style.visibility</p:attrName>
                                        </p:attrNameLst>
                                      </p:cBhvr>
                                      <p:to>
                                        <p:strVal val="visible"/>
                                      </p:to>
                                    </p:set>
                                    <p:animEffect transition="in" filter="fade">
                                      <p:cBhvr>
                                        <p:cTn id="17" dur="1000"/>
                                        <p:tgtEl>
                                          <p:spTgt spid="44034"/>
                                        </p:tgtEl>
                                      </p:cBhvr>
                                    </p:animEffect>
                                    <p:anim calcmode="lin" valueType="num">
                                      <p:cBhvr>
                                        <p:cTn id="18" dur="1000" fill="hold"/>
                                        <p:tgtEl>
                                          <p:spTgt spid="44034"/>
                                        </p:tgtEl>
                                        <p:attrNameLst>
                                          <p:attrName>ppt_x</p:attrName>
                                        </p:attrNameLst>
                                      </p:cBhvr>
                                      <p:tavLst>
                                        <p:tav tm="0">
                                          <p:val>
                                            <p:strVal val="#ppt_x"/>
                                          </p:val>
                                        </p:tav>
                                        <p:tav tm="100000">
                                          <p:val>
                                            <p:strVal val="#ppt_x"/>
                                          </p:val>
                                        </p:tav>
                                      </p:tavLst>
                                    </p:anim>
                                    <p:anim calcmode="lin" valueType="num">
                                      <p:cBhvr>
                                        <p:cTn id="19" dur="1000" fill="hold"/>
                                        <p:tgtEl>
                                          <p:spTgt spid="440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9" grpId="0" animBg="1"/>
      <p:bldP spid="10" grpId="0"/>
      <p:bldP spid="11" grpId="0"/>
      <p:bldP spid="12" grpId="0"/>
      <p:bldP spid="13" grpId="0"/>
      <p:bldP spid="14" grpId="0"/>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5029200" y="609600"/>
            <a:ext cx="3810000" cy="461665"/>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با قرار دادن </a:t>
            </a:r>
            <a:r>
              <a:rPr lang="el-GR" sz="2400" dirty="0" smtClean="0">
                <a:cs typeface="B Nazanin" pitchFamily="2" charset="-78"/>
              </a:rPr>
              <a:t>ε</a:t>
            </a:r>
            <a:r>
              <a:rPr lang="fa-IR" sz="2400" dirty="0" smtClean="0">
                <a:cs typeface="B Nazanin" pitchFamily="2" charset="-78"/>
              </a:rPr>
              <a:t> از معادله 1 در معادله 2:</a:t>
            </a:r>
            <a:endParaRPr lang="en-US" sz="2400" dirty="0">
              <a:cs typeface="B Nazanin" pitchFamily="2" charset="-78"/>
            </a:endParaRPr>
          </a:p>
        </p:txBody>
      </p:sp>
      <p:pic>
        <p:nvPicPr>
          <p:cNvPr id="5" name="Picture 3"/>
          <p:cNvPicPr>
            <a:picLocks noChangeAspect="1" noChangeArrowheads="1"/>
          </p:cNvPicPr>
          <p:nvPr/>
        </p:nvPicPr>
        <p:blipFill>
          <a:blip r:embed="rId3"/>
          <a:srcRect/>
          <a:stretch>
            <a:fillRect/>
          </a:stretch>
        </p:blipFill>
        <p:spPr bwMode="auto">
          <a:xfrm>
            <a:off x="1828800" y="2209800"/>
            <a:ext cx="1371600" cy="396240"/>
          </a:xfrm>
          <a:prstGeom prst="rect">
            <a:avLst/>
          </a:prstGeom>
          <a:noFill/>
          <a:ln w="9525">
            <a:noFill/>
            <a:miter lim="800000"/>
            <a:headEnd/>
            <a:tailEnd/>
          </a:ln>
          <a:effectLst/>
        </p:spPr>
      </p:pic>
      <p:sp>
        <p:nvSpPr>
          <p:cNvPr id="6" name="Rectangle 5"/>
          <p:cNvSpPr/>
          <p:nvPr/>
        </p:nvSpPr>
        <p:spPr>
          <a:xfrm>
            <a:off x="1447800" y="2209800"/>
            <a:ext cx="502061"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7" name="TextBox 6"/>
          <p:cNvSpPr txBox="1"/>
          <p:nvPr/>
        </p:nvSpPr>
        <p:spPr>
          <a:xfrm>
            <a:off x="2286000" y="19050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endParaRPr lang="en-US" sz="2400" dirty="0">
              <a:latin typeface="Times New Roman" pitchFamily="18" charset="0"/>
              <a:cs typeface="Times New Roman" pitchFamily="18" charset="0"/>
            </a:endParaRPr>
          </a:p>
        </p:txBody>
      </p:sp>
      <p:sp>
        <p:nvSpPr>
          <p:cNvPr id="8" name="TextBox 7"/>
          <p:cNvSpPr txBox="1"/>
          <p:nvPr/>
        </p:nvSpPr>
        <p:spPr>
          <a:xfrm>
            <a:off x="2133600" y="25146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dirty="0">
              <a:latin typeface="Times New Roman" pitchFamily="18" charset="0"/>
              <a:cs typeface="Times New Roman" pitchFamily="18" charset="0"/>
            </a:endParaRPr>
          </a:p>
        </p:txBody>
      </p:sp>
      <p:sp>
        <p:nvSpPr>
          <p:cNvPr id="9" name="TextBox 8"/>
          <p:cNvSpPr txBox="1"/>
          <p:nvPr/>
        </p:nvSpPr>
        <p:spPr>
          <a:xfrm>
            <a:off x="4114800" y="2057400"/>
            <a:ext cx="4638261" cy="461665"/>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در صورتی که میله همگن باشد یعنی </a:t>
            </a:r>
            <a:r>
              <a:rPr lang="en-US" sz="2400" dirty="0" smtClean="0">
                <a:cs typeface="B Nazanin" pitchFamily="2" charset="-78"/>
              </a:rPr>
              <a:t>E</a:t>
            </a:r>
            <a:r>
              <a:rPr lang="fa-IR" sz="2400" dirty="0" smtClean="0">
                <a:cs typeface="B Nazanin" pitchFamily="2" charset="-78"/>
              </a:rPr>
              <a:t> و </a:t>
            </a:r>
            <a:r>
              <a:rPr lang="en-US" sz="2400" dirty="0" smtClean="0">
                <a:cs typeface="B Nazanin" pitchFamily="2" charset="-78"/>
              </a:rPr>
              <a:t>A</a:t>
            </a:r>
            <a:r>
              <a:rPr lang="fa-IR" sz="2400" dirty="0" smtClean="0">
                <a:cs typeface="B Nazanin" pitchFamily="2" charset="-78"/>
              </a:rPr>
              <a:t>ثابت</a:t>
            </a:r>
            <a:endParaRPr lang="en-US" sz="2400" dirty="0">
              <a:cs typeface="B Nazanin" pitchFamily="2" charset="-78"/>
            </a:endParaRPr>
          </a:p>
        </p:txBody>
      </p:sp>
      <p:pic>
        <p:nvPicPr>
          <p:cNvPr id="10" name="Picture 3"/>
          <p:cNvPicPr>
            <a:picLocks noChangeAspect="1" noChangeArrowheads="1"/>
          </p:cNvPicPr>
          <p:nvPr/>
        </p:nvPicPr>
        <p:blipFill>
          <a:blip r:embed="rId3"/>
          <a:srcRect/>
          <a:stretch>
            <a:fillRect/>
          </a:stretch>
        </p:blipFill>
        <p:spPr bwMode="auto">
          <a:xfrm>
            <a:off x="2057400" y="3505200"/>
            <a:ext cx="1447800" cy="396240"/>
          </a:xfrm>
          <a:prstGeom prst="rect">
            <a:avLst/>
          </a:prstGeom>
          <a:noFill/>
          <a:ln w="9525">
            <a:noFill/>
            <a:miter lim="800000"/>
            <a:headEnd/>
            <a:tailEnd/>
          </a:ln>
          <a:effectLst/>
        </p:spPr>
      </p:pic>
      <p:sp>
        <p:nvSpPr>
          <p:cNvPr id="11" name="Rectangle 10"/>
          <p:cNvSpPr/>
          <p:nvPr/>
        </p:nvSpPr>
        <p:spPr>
          <a:xfrm>
            <a:off x="1447800" y="3505200"/>
            <a:ext cx="747320"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Ʃ</a:t>
            </a:r>
            <a:endParaRPr lang="en-US" sz="2400" dirty="0">
              <a:latin typeface="Times New Roman" pitchFamily="18" charset="0"/>
              <a:cs typeface="Times New Roman" pitchFamily="18" charset="0"/>
            </a:endParaRPr>
          </a:p>
        </p:txBody>
      </p:sp>
      <p:sp>
        <p:nvSpPr>
          <p:cNvPr id="12" name="TextBox 11"/>
          <p:cNvSpPr txBox="1"/>
          <p:nvPr/>
        </p:nvSpPr>
        <p:spPr>
          <a:xfrm>
            <a:off x="2438400" y="3200400"/>
            <a:ext cx="9144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P</a:t>
            </a:r>
            <a:r>
              <a:rPr lang="en-US" sz="2400" baseline="-25000" dirty="0" err="1" smtClean="0">
                <a:latin typeface="Times New Roman" pitchFamily="18" charset="0"/>
                <a:cs typeface="Times New Roman" pitchFamily="18" charset="0"/>
              </a:rPr>
              <a:t>i</a:t>
            </a:r>
            <a:r>
              <a:rPr lang="en-US" sz="2400" dirty="0" err="1" smtClean="0">
                <a:latin typeface="Times New Roman" pitchFamily="18" charset="0"/>
                <a:cs typeface="Times New Roman" pitchFamily="18" charset="0"/>
              </a:rPr>
              <a:t>L</a:t>
            </a:r>
            <a:r>
              <a:rPr lang="en-US" sz="2400" baseline="-25000" dirty="0" err="1" smtClean="0">
                <a:latin typeface="Times New Roman" pitchFamily="18" charset="0"/>
                <a:cs typeface="Times New Roman" pitchFamily="18" charset="0"/>
              </a:rPr>
              <a:t>i</a:t>
            </a:r>
            <a:endParaRPr lang="en-US" sz="2400" baseline="-25000" dirty="0">
              <a:latin typeface="Times New Roman" pitchFamily="18" charset="0"/>
              <a:cs typeface="Times New Roman" pitchFamily="18" charset="0"/>
            </a:endParaRPr>
          </a:p>
        </p:txBody>
      </p:sp>
      <p:sp>
        <p:nvSpPr>
          <p:cNvPr id="13" name="TextBox 12"/>
          <p:cNvSpPr txBox="1"/>
          <p:nvPr/>
        </p:nvSpPr>
        <p:spPr>
          <a:xfrm>
            <a:off x="2438400" y="3733800"/>
            <a:ext cx="762000"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A</a:t>
            </a:r>
            <a:r>
              <a:rPr lang="en-US" sz="2400" baseline="-25000" dirty="0" err="1" smtClean="0">
                <a:latin typeface="Times New Roman" pitchFamily="18" charset="0"/>
                <a:cs typeface="Times New Roman" pitchFamily="18" charset="0"/>
              </a:rPr>
              <a:t>i</a:t>
            </a:r>
            <a:r>
              <a:rPr lang="en-US" sz="2400" dirty="0" err="1" smtClean="0">
                <a:latin typeface="Times New Roman" pitchFamily="18" charset="0"/>
                <a:cs typeface="Times New Roman" pitchFamily="18" charset="0"/>
              </a:rPr>
              <a:t>E</a:t>
            </a:r>
            <a:r>
              <a:rPr lang="en-US" sz="2400" baseline="-25000" dirty="0" err="1" smtClean="0">
                <a:latin typeface="Times New Roman" pitchFamily="18" charset="0"/>
                <a:cs typeface="Times New Roman" pitchFamily="18" charset="0"/>
              </a:rPr>
              <a:t>i</a:t>
            </a:r>
            <a:endParaRPr lang="en-US" sz="2400" baseline="-25000" dirty="0" smtClean="0">
              <a:latin typeface="Times New Roman" pitchFamily="18" charset="0"/>
              <a:cs typeface="Times New Roman" pitchFamily="18" charset="0"/>
            </a:endParaRPr>
          </a:p>
        </p:txBody>
      </p:sp>
      <p:sp>
        <p:nvSpPr>
          <p:cNvPr id="14" name="TextBox 13"/>
          <p:cNvSpPr txBox="1"/>
          <p:nvPr/>
        </p:nvSpPr>
        <p:spPr>
          <a:xfrm>
            <a:off x="7391400" y="3352800"/>
            <a:ext cx="1159565" cy="461665"/>
          </a:xfrm>
          <a:prstGeom prst="rect">
            <a:avLst/>
          </a:prstGeom>
          <a:solidFill>
            <a:schemeClr val="accent3">
              <a:lumMod val="20000"/>
              <a:lumOff val="80000"/>
            </a:schemeClr>
          </a:solidFill>
        </p:spPr>
        <p:txBody>
          <a:bodyPr wrap="square" rtlCol="0">
            <a:spAutoFit/>
          </a:bodyPr>
          <a:lstStyle/>
          <a:p>
            <a:r>
              <a:rPr lang="fa-IR" sz="2400" dirty="0" smtClean="0">
                <a:cs typeface="B Nazanin" pitchFamily="2" charset="-78"/>
              </a:rPr>
              <a:t>اگر نباشد</a:t>
            </a:r>
            <a:endParaRPr lang="en-US" sz="2400" dirty="0">
              <a:cs typeface="B Nazanin" pitchFamily="2" charset="-78"/>
            </a:endParaRPr>
          </a:p>
        </p:txBody>
      </p:sp>
      <p:cxnSp>
        <p:nvCxnSpPr>
          <p:cNvPr id="16" name="Straight Arrow Connector 15"/>
          <p:cNvCxnSpPr/>
          <p:nvPr/>
        </p:nvCxnSpPr>
        <p:spPr>
          <a:xfrm rot="16200000" flipH="1">
            <a:off x="1524000" y="4191000"/>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200" y="4648200"/>
            <a:ext cx="3352800" cy="369332"/>
          </a:xfrm>
          <a:prstGeom prst="rect">
            <a:avLst/>
          </a:prstGeom>
          <a:noFill/>
        </p:spPr>
        <p:txBody>
          <a:bodyPr wrap="square" rtlCol="0">
            <a:spAutoFit/>
          </a:bodyPr>
          <a:lstStyle/>
          <a:p>
            <a:pPr algn="ctr" rtl="1"/>
            <a:r>
              <a:rPr lang="fa-IR" b="1" dirty="0" smtClean="0">
                <a:cs typeface="B Nazanin" pitchFamily="2" charset="-78"/>
              </a:rPr>
              <a:t>تغییر شکل (خیز)در بارگذاری محوری</a:t>
            </a:r>
            <a:endParaRPr lang="en-US"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animBg="1"/>
      <p:bldP spid="11" grpId="0"/>
      <p:bldP spid="12" grpId="0"/>
      <p:bldP spid="13" grpId="0"/>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752600" y="228600"/>
            <a:ext cx="6934200" cy="830997"/>
          </a:xfrm>
          <a:prstGeom prst="rect">
            <a:avLst/>
          </a:prstGeom>
          <a:solidFill>
            <a:schemeClr val="accent3"/>
          </a:solidFill>
        </p:spPr>
        <p:txBody>
          <a:bodyPr wrap="square" rtlCol="0">
            <a:spAutoFit/>
          </a:bodyPr>
          <a:lstStyle/>
          <a:p>
            <a:pPr algn="r" rtl="1"/>
            <a:r>
              <a:rPr lang="fa-IR" sz="2400" b="1" dirty="0" smtClean="0">
                <a:cs typeface="B Nazanin" pitchFamily="2" charset="-78"/>
              </a:rPr>
              <a:t>مثال: مطلوب است تعیین تغییر شکل میله فولادی نشان داده شده در شکل زیر با بارهای داده شده (</a:t>
            </a:r>
            <a:r>
              <a:rPr lang="en-US" sz="2400" b="1" dirty="0" smtClean="0">
                <a:cs typeface="B Nazanin" pitchFamily="2" charset="-78"/>
              </a:rPr>
              <a:t>E= 29×10</a:t>
            </a:r>
            <a:r>
              <a:rPr lang="en-US" sz="2400" b="1" baseline="30000" dirty="0" smtClean="0">
                <a:cs typeface="B Nazanin" pitchFamily="2" charset="-78"/>
              </a:rPr>
              <a:t>6</a:t>
            </a:r>
            <a:r>
              <a:rPr lang="en-US" sz="2400" b="1" dirty="0" smtClean="0">
                <a:cs typeface="B Nazanin" pitchFamily="2" charset="-78"/>
              </a:rPr>
              <a:t> psi</a:t>
            </a:r>
            <a:r>
              <a:rPr lang="fa-IR" sz="2400" b="1" dirty="0" smtClean="0">
                <a:cs typeface="B Nazanin" pitchFamily="2" charset="-78"/>
              </a:rPr>
              <a:t>)</a:t>
            </a:r>
            <a:endParaRPr lang="en-US" sz="2400" b="1" dirty="0">
              <a:cs typeface="B Nazanin" pitchFamily="2" charset="-78"/>
            </a:endParaRPr>
          </a:p>
        </p:txBody>
      </p:sp>
      <p:sp>
        <p:nvSpPr>
          <p:cNvPr id="5" name="TextBox 4"/>
          <p:cNvSpPr txBox="1"/>
          <p:nvPr/>
        </p:nvSpPr>
        <p:spPr>
          <a:xfrm>
            <a:off x="2971800" y="2667000"/>
            <a:ext cx="5943600" cy="461665"/>
          </a:xfrm>
          <a:prstGeom prst="rect">
            <a:avLst/>
          </a:prstGeom>
          <a:solidFill>
            <a:schemeClr val="bg1"/>
          </a:solidFill>
        </p:spPr>
        <p:txBody>
          <a:bodyPr wrap="square" rtlCol="0">
            <a:spAutoFit/>
          </a:bodyPr>
          <a:lstStyle/>
          <a:p>
            <a:pPr algn="r" rtl="1"/>
            <a:r>
              <a:rPr lang="fa-IR" sz="2400" dirty="0" smtClean="0">
                <a:cs typeface="B Nazanin" pitchFamily="2" charset="-78"/>
              </a:rPr>
              <a:t>تیر را به سه قسمت نشان داده شده در شکل تقسیم می کنیم:</a:t>
            </a:r>
            <a:endParaRPr lang="en-US" sz="2400" dirty="0">
              <a:cs typeface="B Nazanin" pitchFamily="2" charset="-78"/>
            </a:endParaRPr>
          </a:p>
        </p:txBody>
      </p:sp>
      <p:sp>
        <p:nvSpPr>
          <p:cNvPr id="6" name="TextBox 5"/>
          <p:cNvSpPr txBox="1"/>
          <p:nvPr/>
        </p:nvSpPr>
        <p:spPr>
          <a:xfrm>
            <a:off x="304800" y="3048000"/>
            <a:ext cx="24003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L</a:t>
            </a:r>
            <a:r>
              <a:rPr lang="en-US" sz="2800" baseline="-25000" dirty="0" smtClean="0">
                <a:latin typeface="Times New Roman" pitchFamily="18" charset="0"/>
                <a:cs typeface="Times New Roman" pitchFamily="18" charset="0"/>
              </a:rPr>
              <a:t>1</a:t>
            </a:r>
            <a:r>
              <a:rPr lang="en-US" sz="2800" dirty="0" smtClean="0">
                <a:latin typeface="Times New Roman" pitchFamily="18" charset="0"/>
                <a:cs typeface="Times New Roman" pitchFamily="18" charset="0"/>
              </a:rPr>
              <a:t>=L</a:t>
            </a:r>
            <a:r>
              <a:rPr lang="en-US" sz="2800" baseline="-25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12 in</a:t>
            </a:r>
            <a:endParaRPr lang="en-US" sz="2800" dirty="0">
              <a:latin typeface="Times New Roman" pitchFamily="18" charset="0"/>
              <a:cs typeface="Times New Roman" pitchFamily="18" charset="0"/>
            </a:endParaRPr>
          </a:p>
        </p:txBody>
      </p:sp>
      <p:sp>
        <p:nvSpPr>
          <p:cNvPr id="7" name="TextBox 6"/>
          <p:cNvSpPr txBox="1"/>
          <p:nvPr/>
        </p:nvSpPr>
        <p:spPr>
          <a:xfrm>
            <a:off x="3505200" y="3048000"/>
            <a:ext cx="18288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L</a:t>
            </a:r>
            <a:r>
              <a:rPr lang="en-US" sz="2800" baseline="-25000" dirty="0" smtClean="0">
                <a:latin typeface="Times New Roman" pitchFamily="18" charset="0"/>
                <a:cs typeface="Times New Roman" pitchFamily="18" charset="0"/>
              </a:rPr>
              <a:t>3</a:t>
            </a:r>
            <a:r>
              <a:rPr lang="en-US" sz="2800" dirty="0" smtClean="0">
                <a:latin typeface="Times New Roman" pitchFamily="18" charset="0"/>
                <a:cs typeface="Times New Roman" pitchFamily="18" charset="0"/>
              </a:rPr>
              <a:t>= 1</a:t>
            </a:r>
            <a:r>
              <a:rPr lang="fa-IR" sz="2800" dirty="0" smtClean="0">
                <a:latin typeface="Times New Roman" pitchFamily="18" charset="0"/>
                <a:cs typeface="Times New Roman" pitchFamily="18" charset="0"/>
              </a:rPr>
              <a:t>6</a:t>
            </a:r>
            <a:r>
              <a:rPr lang="en-US" sz="2800" dirty="0" smtClean="0">
                <a:latin typeface="Times New Roman" pitchFamily="18" charset="0"/>
                <a:cs typeface="Times New Roman" pitchFamily="18" charset="0"/>
              </a:rPr>
              <a:t> in</a:t>
            </a:r>
            <a:endParaRPr lang="en-US" sz="2800" dirty="0">
              <a:latin typeface="Times New Roman" pitchFamily="18" charset="0"/>
              <a:cs typeface="Times New Roman" pitchFamily="18" charset="0"/>
            </a:endParaRPr>
          </a:p>
        </p:txBody>
      </p:sp>
      <p:sp>
        <p:nvSpPr>
          <p:cNvPr id="8" name="TextBox 7"/>
          <p:cNvSpPr txBox="1"/>
          <p:nvPr/>
        </p:nvSpPr>
        <p:spPr>
          <a:xfrm>
            <a:off x="0" y="3733800"/>
            <a:ext cx="30861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A</a:t>
            </a:r>
            <a:r>
              <a:rPr lang="en-US" sz="2800" baseline="-25000" dirty="0" smtClean="0">
                <a:latin typeface="Times New Roman" pitchFamily="18" charset="0"/>
                <a:cs typeface="Times New Roman" pitchFamily="18" charset="0"/>
              </a:rPr>
              <a:t>1</a:t>
            </a:r>
            <a:r>
              <a:rPr lang="en-US" sz="2800" dirty="0" smtClean="0">
                <a:latin typeface="Times New Roman" pitchFamily="18" charset="0"/>
                <a:cs typeface="Times New Roman" pitchFamily="18" charset="0"/>
              </a:rPr>
              <a:t>=A</a:t>
            </a:r>
            <a:r>
              <a:rPr lang="en-US" sz="2800" baseline="-25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0.9 in</a:t>
            </a:r>
            <a:r>
              <a:rPr lang="en-US" sz="2800" baseline="30000" dirty="0" smtClean="0">
                <a:latin typeface="Times New Roman" pitchFamily="18" charset="0"/>
                <a:cs typeface="Times New Roman" pitchFamily="18" charset="0"/>
              </a:rPr>
              <a:t>2</a:t>
            </a:r>
            <a:endParaRPr lang="en-US" sz="2800" baseline="30000" dirty="0">
              <a:latin typeface="Times New Roman" pitchFamily="18" charset="0"/>
              <a:cs typeface="Times New Roman" pitchFamily="18" charset="0"/>
            </a:endParaRPr>
          </a:p>
        </p:txBody>
      </p:sp>
      <p:sp>
        <p:nvSpPr>
          <p:cNvPr id="9" name="TextBox 8"/>
          <p:cNvSpPr txBox="1"/>
          <p:nvPr/>
        </p:nvSpPr>
        <p:spPr>
          <a:xfrm>
            <a:off x="3505200" y="3657600"/>
            <a:ext cx="22860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A</a:t>
            </a:r>
            <a:r>
              <a:rPr lang="en-US" sz="2800" baseline="-25000" dirty="0" smtClean="0">
                <a:latin typeface="Times New Roman" pitchFamily="18" charset="0"/>
                <a:cs typeface="Times New Roman" pitchFamily="18" charset="0"/>
              </a:rPr>
              <a:t>3</a:t>
            </a:r>
            <a:r>
              <a:rPr lang="en-US" sz="2800" dirty="0" smtClean="0">
                <a:latin typeface="Times New Roman" pitchFamily="18" charset="0"/>
                <a:cs typeface="Times New Roman" pitchFamily="18" charset="0"/>
              </a:rPr>
              <a:t>= 0.3 in</a:t>
            </a:r>
            <a:r>
              <a:rPr lang="en-US" sz="2800" baseline="30000" dirty="0" smtClean="0">
                <a:latin typeface="Times New Roman" pitchFamily="18" charset="0"/>
                <a:cs typeface="Times New Roman" pitchFamily="18" charset="0"/>
              </a:rPr>
              <a:t>2</a:t>
            </a:r>
            <a:endParaRPr lang="en-US" sz="2800" baseline="30000"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a:srcRect/>
          <a:stretch>
            <a:fillRect/>
          </a:stretch>
        </p:blipFill>
        <p:spPr bwMode="auto">
          <a:xfrm>
            <a:off x="0" y="990600"/>
            <a:ext cx="4629150" cy="16764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5562600" y="3124200"/>
            <a:ext cx="3219450" cy="33813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5" name="TextBox 4"/>
          <p:cNvSpPr txBox="1"/>
          <p:nvPr/>
        </p:nvSpPr>
        <p:spPr>
          <a:xfrm>
            <a:off x="1524000" y="304800"/>
            <a:ext cx="7467600" cy="1200329"/>
          </a:xfrm>
          <a:prstGeom prst="rect">
            <a:avLst/>
          </a:prstGeom>
          <a:solidFill>
            <a:schemeClr val="tx2">
              <a:lumMod val="20000"/>
              <a:lumOff val="80000"/>
            </a:schemeClr>
          </a:solidFill>
        </p:spPr>
        <p:txBody>
          <a:bodyPr wrap="square" rtlCol="0">
            <a:spAutoFit/>
          </a:bodyPr>
          <a:lstStyle/>
          <a:p>
            <a:pPr algn="just" rtl="1"/>
            <a:r>
              <a:rPr lang="fa-IR" sz="2400" dirty="0" smtClean="0">
                <a:cs typeface="B Nazanin" pitchFamily="2" charset="-78"/>
              </a:rPr>
              <a:t>برای یافتن نیروهای داخلی </a:t>
            </a:r>
            <a:r>
              <a:rPr lang="en-US" sz="2400" dirty="0" smtClean="0">
                <a:cs typeface="B Nazanin" pitchFamily="2" charset="-78"/>
              </a:rPr>
              <a:t>P</a:t>
            </a:r>
            <a:r>
              <a:rPr lang="en-US" sz="2400" baseline="-25000" dirty="0" smtClean="0">
                <a:cs typeface="B Nazanin" pitchFamily="2" charset="-78"/>
              </a:rPr>
              <a:t>1</a:t>
            </a:r>
            <a:r>
              <a:rPr lang="fa-IR" sz="2400" dirty="0" smtClean="0">
                <a:cs typeface="B Nazanin" pitchFamily="2" charset="-78"/>
              </a:rPr>
              <a:t>، </a:t>
            </a:r>
            <a:r>
              <a:rPr lang="en-US" sz="2400" dirty="0" smtClean="0">
                <a:cs typeface="B Nazanin" pitchFamily="2" charset="-78"/>
              </a:rPr>
              <a:t>P</a:t>
            </a:r>
            <a:r>
              <a:rPr lang="en-US" sz="2400" baseline="-25000" dirty="0" smtClean="0">
                <a:cs typeface="B Nazanin" pitchFamily="2" charset="-78"/>
              </a:rPr>
              <a:t>2</a:t>
            </a:r>
            <a:r>
              <a:rPr lang="fa-IR" sz="2400" dirty="0" smtClean="0">
                <a:cs typeface="B Nazanin" pitchFamily="2" charset="-78"/>
              </a:rPr>
              <a:t> و </a:t>
            </a:r>
            <a:r>
              <a:rPr lang="en-US" sz="2400" dirty="0" smtClean="0">
                <a:cs typeface="B Nazanin" pitchFamily="2" charset="-78"/>
              </a:rPr>
              <a:t>P</a:t>
            </a:r>
            <a:r>
              <a:rPr lang="en-US" sz="2400" baseline="-25000" dirty="0" smtClean="0">
                <a:cs typeface="B Nazanin" pitchFamily="2" charset="-78"/>
              </a:rPr>
              <a:t>3</a:t>
            </a:r>
            <a:r>
              <a:rPr lang="fa-IR" sz="2400" dirty="0" smtClean="0">
                <a:cs typeface="B Nazanin" pitchFamily="2" charset="-78"/>
              </a:rPr>
              <a:t> باید از هریک از این قسمت ها مقطعی بگذرانیم و هر بار نمودار پیکر آزاد قسمتی از میله را که در سمت راست </a:t>
            </a:r>
            <a:r>
              <a:rPr lang="fa-IR" sz="2400" dirty="0" smtClean="0">
                <a:latin typeface="Times New Roman" pitchFamily="18" charset="0"/>
                <a:cs typeface="B Nazanin" pitchFamily="2" charset="-78"/>
              </a:rPr>
              <a:t>مقطع</a:t>
            </a:r>
            <a:r>
              <a:rPr lang="fa-IR" sz="2400" dirty="0" smtClean="0">
                <a:cs typeface="B Nazanin" pitchFamily="2" charset="-78"/>
              </a:rPr>
              <a:t> قرار دارد رسم کنیم. </a:t>
            </a:r>
            <a:endParaRPr lang="en-US" sz="2400" dirty="0">
              <a:cs typeface="B Nazanin" pitchFamily="2" charset="-78"/>
            </a:endParaRPr>
          </a:p>
        </p:txBody>
      </p:sp>
      <p:sp>
        <p:nvSpPr>
          <p:cNvPr id="6" name="TextBox 5"/>
          <p:cNvSpPr txBox="1"/>
          <p:nvPr/>
        </p:nvSpPr>
        <p:spPr>
          <a:xfrm>
            <a:off x="3962400" y="1981200"/>
            <a:ext cx="4800600" cy="461665"/>
          </a:xfrm>
          <a:prstGeom prst="rect">
            <a:avLst/>
          </a:prstGeom>
          <a:solidFill>
            <a:schemeClr val="tx2">
              <a:lumMod val="20000"/>
              <a:lumOff val="80000"/>
            </a:schemeClr>
          </a:solidFill>
        </p:spPr>
        <p:txBody>
          <a:bodyPr wrap="square" rtlCol="0">
            <a:spAutoFit/>
          </a:bodyPr>
          <a:lstStyle/>
          <a:p>
            <a:pPr algn="r" rtl="1"/>
            <a:r>
              <a:rPr lang="fa-IR" sz="2400" dirty="0" smtClean="0">
                <a:cs typeface="B Nazanin" pitchFamily="2" charset="-78"/>
              </a:rPr>
              <a:t>با بیان شرط تعادل هر یک از پیکرهای آزاد داریم</a:t>
            </a:r>
            <a:r>
              <a:rPr lang="fa-IR" dirty="0" smtClean="0"/>
              <a:t>:</a:t>
            </a:r>
            <a:endParaRPr lang="en-US" dirty="0"/>
          </a:p>
        </p:txBody>
      </p:sp>
      <p:sp>
        <p:nvSpPr>
          <p:cNvPr id="7" name="TextBox 6"/>
          <p:cNvSpPr txBox="1"/>
          <p:nvPr/>
        </p:nvSpPr>
        <p:spPr>
          <a:xfrm>
            <a:off x="304800" y="2819400"/>
            <a:ext cx="2971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60 kips= 60×10</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lb</a:t>
            </a:r>
            <a:endParaRPr lang="en-US" dirty="0">
              <a:latin typeface="Times New Roman" pitchFamily="18" charset="0"/>
              <a:cs typeface="Times New Roman" pitchFamily="18" charset="0"/>
            </a:endParaRPr>
          </a:p>
        </p:txBody>
      </p:sp>
      <p:sp>
        <p:nvSpPr>
          <p:cNvPr id="8" name="TextBox 7"/>
          <p:cNvSpPr txBox="1"/>
          <p:nvPr/>
        </p:nvSpPr>
        <p:spPr>
          <a:xfrm>
            <a:off x="381000" y="3352800"/>
            <a:ext cx="2590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-15 kips= -15×10</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lb</a:t>
            </a:r>
            <a:endParaRPr lang="en-US" dirty="0">
              <a:latin typeface="Times New Roman" pitchFamily="18" charset="0"/>
              <a:cs typeface="Times New Roman" pitchFamily="18" charset="0"/>
            </a:endParaRPr>
          </a:p>
        </p:txBody>
      </p:sp>
      <p:sp>
        <p:nvSpPr>
          <p:cNvPr id="9" name="TextBox 8"/>
          <p:cNvSpPr txBox="1"/>
          <p:nvPr/>
        </p:nvSpPr>
        <p:spPr>
          <a:xfrm>
            <a:off x="5181600" y="2743200"/>
            <a:ext cx="34290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30 kips= 30×10</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lb</a:t>
            </a:r>
            <a:endParaRPr lang="en-US" dirty="0">
              <a:latin typeface="Times New Roman" pitchFamily="18" charset="0"/>
              <a:cs typeface="Times New Roman" pitchFamily="18" charset="0"/>
            </a:endParaRPr>
          </a:p>
        </p:txBody>
      </p:sp>
      <p:pic>
        <p:nvPicPr>
          <p:cNvPr id="10" name="Picture 3"/>
          <p:cNvPicPr>
            <a:picLocks noChangeAspect="1" noChangeArrowheads="1"/>
          </p:cNvPicPr>
          <p:nvPr/>
        </p:nvPicPr>
        <p:blipFill>
          <a:blip r:embed="rId3"/>
          <a:srcRect/>
          <a:stretch>
            <a:fillRect/>
          </a:stretch>
        </p:blipFill>
        <p:spPr bwMode="auto">
          <a:xfrm>
            <a:off x="609600" y="4191000"/>
            <a:ext cx="1447800" cy="396240"/>
          </a:xfrm>
          <a:prstGeom prst="rect">
            <a:avLst/>
          </a:prstGeom>
          <a:noFill/>
          <a:ln w="9525">
            <a:noFill/>
            <a:miter lim="800000"/>
            <a:headEnd/>
            <a:tailEnd/>
          </a:ln>
          <a:effectLst/>
        </p:spPr>
      </p:pic>
      <p:sp>
        <p:nvSpPr>
          <p:cNvPr id="11" name="Rectangle 10"/>
          <p:cNvSpPr/>
          <p:nvPr/>
        </p:nvSpPr>
        <p:spPr>
          <a:xfrm>
            <a:off x="0" y="4191000"/>
            <a:ext cx="747320"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Ʃ</a:t>
            </a:r>
            <a:endParaRPr lang="en-US" sz="2400" dirty="0">
              <a:latin typeface="Times New Roman" pitchFamily="18" charset="0"/>
              <a:cs typeface="Times New Roman" pitchFamily="18" charset="0"/>
            </a:endParaRPr>
          </a:p>
        </p:txBody>
      </p:sp>
      <p:sp>
        <p:nvSpPr>
          <p:cNvPr id="12" name="TextBox 11"/>
          <p:cNvSpPr txBox="1"/>
          <p:nvPr/>
        </p:nvSpPr>
        <p:spPr>
          <a:xfrm>
            <a:off x="990600" y="3886200"/>
            <a:ext cx="9144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P</a:t>
            </a:r>
            <a:r>
              <a:rPr lang="en-US" sz="2400" baseline="-25000" dirty="0" err="1" smtClean="0">
                <a:latin typeface="Times New Roman" pitchFamily="18" charset="0"/>
                <a:cs typeface="Times New Roman" pitchFamily="18" charset="0"/>
              </a:rPr>
              <a:t>i</a:t>
            </a:r>
            <a:r>
              <a:rPr lang="en-US" sz="2400" dirty="0" err="1" smtClean="0">
                <a:latin typeface="Times New Roman" pitchFamily="18" charset="0"/>
                <a:cs typeface="Times New Roman" pitchFamily="18" charset="0"/>
              </a:rPr>
              <a:t>L</a:t>
            </a:r>
            <a:r>
              <a:rPr lang="en-US" sz="2400" baseline="-25000" dirty="0" err="1" smtClean="0">
                <a:latin typeface="Times New Roman" pitchFamily="18" charset="0"/>
                <a:cs typeface="Times New Roman" pitchFamily="18" charset="0"/>
              </a:rPr>
              <a:t>i</a:t>
            </a:r>
            <a:endParaRPr lang="en-US" sz="2400" baseline="-25000" dirty="0">
              <a:latin typeface="Times New Roman" pitchFamily="18" charset="0"/>
              <a:cs typeface="Times New Roman" pitchFamily="18" charset="0"/>
            </a:endParaRPr>
          </a:p>
        </p:txBody>
      </p:sp>
      <p:sp>
        <p:nvSpPr>
          <p:cNvPr id="13" name="TextBox 12"/>
          <p:cNvSpPr txBox="1"/>
          <p:nvPr/>
        </p:nvSpPr>
        <p:spPr>
          <a:xfrm>
            <a:off x="990600" y="4419600"/>
            <a:ext cx="762000"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A</a:t>
            </a:r>
            <a:r>
              <a:rPr lang="en-US" sz="2400" baseline="-25000" dirty="0" err="1" smtClean="0">
                <a:latin typeface="Times New Roman" pitchFamily="18" charset="0"/>
                <a:cs typeface="Times New Roman" pitchFamily="18" charset="0"/>
              </a:rPr>
              <a:t>i</a:t>
            </a:r>
            <a:r>
              <a:rPr lang="en-US" sz="2400" dirty="0" err="1" smtClean="0">
                <a:latin typeface="Times New Roman" pitchFamily="18" charset="0"/>
                <a:cs typeface="Times New Roman" pitchFamily="18" charset="0"/>
              </a:rPr>
              <a:t>E</a:t>
            </a:r>
            <a:r>
              <a:rPr lang="en-US" sz="2400" baseline="-25000" dirty="0" err="1" smtClean="0">
                <a:latin typeface="Times New Roman" pitchFamily="18" charset="0"/>
                <a:cs typeface="Times New Roman" pitchFamily="18" charset="0"/>
              </a:rPr>
              <a:t>i</a:t>
            </a:r>
            <a:endParaRPr lang="en-US" sz="2400" baseline="-25000" dirty="0" smtClean="0">
              <a:latin typeface="Times New Roman" pitchFamily="18" charset="0"/>
              <a:cs typeface="Times New Roman" pitchFamily="18" charset="0"/>
            </a:endParaRPr>
          </a:p>
        </p:txBody>
      </p:sp>
      <p:sp>
        <p:nvSpPr>
          <p:cNvPr id="14" name="TextBox 13"/>
          <p:cNvSpPr txBox="1"/>
          <p:nvPr/>
        </p:nvSpPr>
        <p:spPr>
          <a:xfrm>
            <a:off x="2209800" y="4191000"/>
            <a:ext cx="381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15" name="Picture 3"/>
          <p:cNvPicPr>
            <a:picLocks noChangeAspect="1" noChangeArrowheads="1"/>
          </p:cNvPicPr>
          <p:nvPr/>
        </p:nvPicPr>
        <p:blipFill>
          <a:blip r:embed="rId3"/>
          <a:srcRect/>
          <a:stretch>
            <a:fillRect/>
          </a:stretch>
        </p:blipFill>
        <p:spPr bwMode="auto">
          <a:xfrm>
            <a:off x="2514600" y="4267200"/>
            <a:ext cx="914400" cy="396240"/>
          </a:xfrm>
          <a:prstGeom prst="rect">
            <a:avLst/>
          </a:prstGeom>
          <a:noFill/>
          <a:ln w="9525">
            <a:noFill/>
            <a:miter lim="800000"/>
            <a:headEnd/>
            <a:tailEnd/>
          </a:ln>
          <a:effectLst/>
        </p:spPr>
      </p:pic>
      <p:sp>
        <p:nvSpPr>
          <p:cNvPr id="16" name="TextBox 15"/>
          <p:cNvSpPr txBox="1"/>
          <p:nvPr/>
        </p:nvSpPr>
        <p:spPr>
          <a:xfrm>
            <a:off x="2590800" y="4038600"/>
            <a:ext cx="838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p:txBody>
      </p:sp>
      <p:sp>
        <p:nvSpPr>
          <p:cNvPr id="17" name="TextBox 16"/>
          <p:cNvSpPr txBox="1"/>
          <p:nvPr/>
        </p:nvSpPr>
        <p:spPr>
          <a:xfrm>
            <a:off x="2743200" y="4572000"/>
            <a:ext cx="6858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E</a:t>
            </a:r>
            <a:endParaRPr lang="en-US" dirty="0">
              <a:latin typeface="Times New Roman" pitchFamily="18" charset="0"/>
              <a:cs typeface="Times New Roman" pitchFamily="18" charset="0"/>
            </a:endParaRPr>
          </a:p>
        </p:txBody>
      </p:sp>
      <p:sp>
        <p:nvSpPr>
          <p:cNvPr id="18" name="TextBox 17"/>
          <p:cNvSpPr txBox="1"/>
          <p:nvPr/>
        </p:nvSpPr>
        <p:spPr>
          <a:xfrm>
            <a:off x="3352800" y="4191000"/>
            <a:ext cx="304800" cy="381000"/>
          </a:xfrm>
          <a:prstGeom prst="rect">
            <a:avLst/>
          </a:prstGeom>
          <a:noFill/>
        </p:spPr>
        <p:txBody>
          <a:bodyPr wrap="square" rtlCol="0">
            <a:spAutoFit/>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19" name="Picture 3"/>
          <p:cNvPicPr>
            <a:picLocks noChangeAspect="1" noChangeArrowheads="1"/>
          </p:cNvPicPr>
          <p:nvPr/>
        </p:nvPicPr>
        <p:blipFill>
          <a:blip r:embed="rId3"/>
          <a:srcRect/>
          <a:stretch>
            <a:fillRect/>
          </a:stretch>
        </p:blipFill>
        <p:spPr bwMode="auto">
          <a:xfrm>
            <a:off x="3581400" y="4191000"/>
            <a:ext cx="914400" cy="396240"/>
          </a:xfrm>
          <a:prstGeom prst="rect">
            <a:avLst/>
          </a:prstGeom>
          <a:noFill/>
          <a:ln w="9525">
            <a:noFill/>
            <a:miter lim="800000"/>
            <a:headEnd/>
            <a:tailEnd/>
          </a:ln>
          <a:effectLst/>
        </p:spPr>
      </p:pic>
      <p:sp>
        <p:nvSpPr>
          <p:cNvPr id="20" name="TextBox 19"/>
          <p:cNvSpPr txBox="1"/>
          <p:nvPr/>
        </p:nvSpPr>
        <p:spPr>
          <a:xfrm>
            <a:off x="3657600" y="3962400"/>
            <a:ext cx="9144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L</a:t>
            </a:r>
            <a:r>
              <a:rPr lang="en-US" baseline="-25000" dirty="0" smtClean="0">
                <a:latin typeface="Times New Roman" pitchFamily="18" charset="0"/>
                <a:cs typeface="Times New Roman" pitchFamily="18" charset="0"/>
              </a:rPr>
              <a:t>1</a:t>
            </a:r>
            <a:endParaRPr lang="en-US" baseline="-25000" dirty="0">
              <a:latin typeface="Times New Roman" pitchFamily="18" charset="0"/>
              <a:cs typeface="Times New Roman" pitchFamily="18" charset="0"/>
            </a:endParaRPr>
          </a:p>
        </p:txBody>
      </p:sp>
      <p:sp>
        <p:nvSpPr>
          <p:cNvPr id="21" name="TextBox 20"/>
          <p:cNvSpPr txBox="1"/>
          <p:nvPr/>
        </p:nvSpPr>
        <p:spPr>
          <a:xfrm>
            <a:off x="3657600" y="4419600"/>
            <a:ext cx="7620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a:t>
            </a:r>
            <a:r>
              <a:rPr lang="en-US" baseline="-25000" dirty="0" smtClean="0">
                <a:latin typeface="Times New Roman" pitchFamily="18" charset="0"/>
                <a:cs typeface="Times New Roman" pitchFamily="18" charset="0"/>
              </a:rPr>
              <a:t>1</a:t>
            </a:r>
            <a:endParaRPr lang="en-US" baseline="-25000" dirty="0">
              <a:latin typeface="Times New Roman" pitchFamily="18" charset="0"/>
              <a:cs typeface="Times New Roman" pitchFamily="18" charset="0"/>
            </a:endParaRPr>
          </a:p>
        </p:txBody>
      </p:sp>
      <p:sp>
        <p:nvSpPr>
          <p:cNvPr id="22" name="TextBox 21"/>
          <p:cNvSpPr txBox="1"/>
          <p:nvPr/>
        </p:nvSpPr>
        <p:spPr>
          <a:xfrm>
            <a:off x="4572000" y="4191000"/>
            <a:ext cx="381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23" name="Picture 3"/>
          <p:cNvPicPr>
            <a:picLocks noChangeAspect="1" noChangeArrowheads="1"/>
          </p:cNvPicPr>
          <p:nvPr/>
        </p:nvPicPr>
        <p:blipFill>
          <a:blip r:embed="rId3"/>
          <a:srcRect/>
          <a:stretch>
            <a:fillRect/>
          </a:stretch>
        </p:blipFill>
        <p:spPr bwMode="auto">
          <a:xfrm>
            <a:off x="4876800" y="4191000"/>
            <a:ext cx="914400" cy="396240"/>
          </a:xfrm>
          <a:prstGeom prst="rect">
            <a:avLst/>
          </a:prstGeom>
          <a:noFill/>
          <a:ln w="9525">
            <a:noFill/>
            <a:miter lim="800000"/>
            <a:headEnd/>
            <a:tailEnd/>
          </a:ln>
          <a:effectLst/>
        </p:spPr>
      </p:pic>
      <p:sp>
        <p:nvSpPr>
          <p:cNvPr id="24" name="TextBox 23"/>
          <p:cNvSpPr txBox="1"/>
          <p:nvPr/>
        </p:nvSpPr>
        <p:spPr>
          <a:xfrm>
            <a:off x="4724400" y="3962400"/>
            <a:ext cx="9144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L</a:t>
            </a:r>
            <a:r>
              <a:rPr lang="en-US" baseline="-25000" dirty="0" smtClean="0">
                <a:latin typeface="Times New Roman" pitchFamily="18" charset="0"/>
                <a:cs typeface="Times New Roman" pitchFamily="18" charset="0"/>
              </a:rPr>
              <a:t>2</a:t>
            </a:r>
            <a:endParaRPr lang="en-US" baseline="-25000" dirty="0">
              <a:latin typeface="Times New Roman" pitchFamily="18" charset="0"/>
              <a:cs typeface="Times New Roman" pitchFamily="18" charset="0"/>
            </a:endParaRPr>
          </a:p>
        </p:txBody>
      </p:sp>
      <p:sp>
        <p:nvSpPr>
          <p:cNvPr id="25" name="TextBox 24"/>
          <p:cNvSpPr txBox="1"/>
          <p:nvPr/>
        </p:nvSpPr>
        <p:spPr>
          <a:xfrm>
            <a:off x="4800600" y="4419600"/>
            <a:ext cx="7620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a:t>
            </a:r>
            <a:r>
              <a:rPr lang="en-US" baseline="-25000" dirty="0" smtClean="0">
                <a:latin typeface="Times New Roman" pitchFamily="18" charset="0"/>
                <a:cs typeface="Times New Roman" pitchFamily="18" charset="0"/>
              </a:rPr>
              <a:t>2</a:t>
            </a:r>
            <a:endParaRPr lang="en-US" baseline="-25000" dirty="0">
              <a:latin typeface="Times New Roman" pitchFamily="18" charset="0"/>
              <a:cs typeface="Times New Roman" pitchFamily="18" charset="0"/>
            </a:endParaRPr>
          </a:p>
        </p:txBody>
      </p:sp>
      <p:sp>
        <p:nvSpPr>
          <p:cNvPr id="26" name="TextBox 25"/>
          <p:cNvSpPr txBox="1"/>
          <p:nvPr/>
        </p:nvSpPr>
        <p:spPr>
          <a:xfrm>
            <a:off x="5867400" y="4191000"/>
            <a:ext cx="381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27" name="TextBox 26"/>
          <p:cNvSpPr txBox="1"/>
          <p:nvPr/>
        </p:nvSpPr>
        <p:spPr>
          <a:xfrm>
            <a:off x="6172200" y="3886200"/>
            <a:ext cx="9144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L</a:t>
            </a:r>
            <a:r>
              <a:rPr lang="en-US" baseline="-25000" dirty="0" smtClean="0">
                <a:latin typeface="Times New Roman" pitchFamily="18" charset="0"/>
                <a:cs typeface="Times New Roman" pitchFamily="18" charset="0"/>
              </a:rPr>
              <a:t>3</a:t>
            </a:r>
            <a:endParaRPr lang="en-US" baseline="-25000" dirty="0">
              <a:latin typeface="Times New Roman" pitchFamily="18" charset="0"/>
              <a:cs typeface="Times New Roman" pitchFamily="18" charset="0"/>
            </a:endParaRPr>
          </a:p>
        </p:txBody>
      </p:sp>
      <p:pic>
        <p:nvPicPr>
          <p:cNvPr id="28" name="Picture 3"/>
          <p:cNvPicPr>
            <a:picLocks noChangeAspect="1" noChangeArrowheads="1"/>
          </p:cNvPicPr>
          <p:nvPr/>
        </p:nvPicPr>
        <p:blipFill>
          <a:blip r:embed="rId3"/>
          <a:srcRect/>
          <a:stretch>
            <a:fillRect/>
          </a:stretch>
        </p:blipFill>
        <p:spPr bwMode="auto">
          <a:xfrm>
            <a:off x="6172200" y="4267200"/>
            <a:ext cx="914400" cy="396240"/>
          </a:xfrm>
          <a:prstGeom prst="rect">
            <a:avLst/>
          </a:prstGeom>
          <a:noFill/>
          <a:ln w="9525">
            <a:noFill/>
            <a:miter lim="800000"/>
            <a:headEnd/>
            <a:tailEnd/>
          </a:ln>
          <a:effectLst/>
        </p:spPr>
      </p:pic>
      <p:sp>
        <p:nvSpPr>
          <p:cNvPr id="29" name="TextBox 28"/>
          <p:cNvSpPr txBox="1"/>
          <p:nvPr/>
        </p:nvSpPr>
        <p:spPr>
          <a:xfrm>
            <a:off x="6248400" y="4495800"/>
            <a:ext cx="7620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a:t>
            </a:r>
            <a:r>
              <a:rPr lang="en-US" baseline="-25000" dirty="0" smtClean="0">
                <a:latin typeface="Times New Roman" pitchFamily="18" charset="0"/>
                <a:cs typeface="Times New Roman" pitchFamily="18" charset="0"/>
              </a:rPr>
              <a:t>3</a:t>
            </a:r>
            <a:endParaRPr lang="en-US" baseline="-25000" dirty="0">
              <a:latin typeface="Times New Roman" pitchFamily="18" charset="0"/>
              <a:cs typeface="Times New Roman" pitchFamily="18" charset="0"/>
            </a:endParaRPr>
          </a:p>
        </p:txBody>
      </p:sp>
      <p:sp>
        <p:nvSpPr>
          <p:cNvPr id="30" name="TextBox 29"/>
          <p:cNvSpPr txBox="1"/>
          <p:nvPr/>
        </p:nvSpPr>
        <p:spPr>
          <a:xfrm>
            <a:off x="7086600" y="4267200"/>
            <a:ext cx="1524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75.9×10</a:t>
            </a:r>
            <a:r>
              <a:rPr lang="en-US" baseline="30000" dirty="0" smtClean="0">
                <a:latin typeface="Times New Roman" pitchFamily="18" charset="0"/>
                <a:cs typeface="Times New Roman" pitchFamily="18" charset="0"/>
              </a:rPr>
              <a:t>-3</a:t>
            </a:r>
            <a:endParaRPr lang="en-US" baseline="30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
                                          </p:val>
                                        </p:tav>
                                        <p:tav tm="100000">
                                          <p:val>
                                            <p:strVal val="#ppt_x"/>
                                          </p:val>
                                        </p:tav>
                                      </p:tavLst>
                                    </p:anim>
                                    <p:anim calcmode="lin" valueType="num">
                                      <p:cBhvr>
                                        <p:cTn id="83" dur="1000" fill="hold"/>
                                        <p:tgtEl>
                                          <p:spTgt spid="1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anim calcmode="lin" valueType="num">
                                      <p:cBhvr>
                                        <p:cTn id="87" dur="1000" fill="hold"/>
                                        <p:tgtEl>
                                          <p:spTgt spid="20"/>
                                        </p:tgtEl>
                                        <p:attrNameLst>
                                          <p:attrName>ppt_x</p:attrName>
                                        </p:attrNameLst>
                                      </p:cBhvr>
                                      <p:tavLst>
                                        <p:tav tm="0">
                                          <p:val>
                                            <p:strVal val="#ppt_x"/>
                                          </p:val>
                                        </p:tav>
                                        <p:tav tm="100000">
                                          <p:val>
                                            <p:strVal val="#ppt_x"/>
                                          </p:val>
                                        </p:tav>
                                      </p:tavLst>
                                    </p:anim>
                                    <p:anim calcmode="lin" valueType="num">
                                      <p:cBhvr>
                                        <p:cTn id="88" dur="10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anim calcmode="lin" valueType="num">
                                      <p:cBhvr>
                                        <p:cTn id="97" dur="1000" fill="hold"/>
                                        <p:tgtEl>
                                          <p:spTgt spid="22"/>
                                        </p:tgtEl>
                                        <p:attrNameLst>
                                          <p:attrName>ppt_x</p:attrName>
                                        </p:attrNameLst>
                                      </p:cBhvr>
                                      <p:tavLst>
                                        <p:tav tm="0">
                                          <p:val>
                                            <p:strVal val="#ppt_x"/>
                                          </p:val>
                                        </p:tav>
                                        <p:tav tm="100000">
                                          <p:val>
                                            <p:strVal val="#ppt_x"/>
                                          </p:val>
                                        </p:tav>
                                      </p:tavLst>
                                    </p:anim>
                                    <p:anim calcmode="lin" valueType="num">
                                      <p:cBhvr>
                                        <p:cTn id="98" dur="1000" fill="hold"/>
                                        <p:tgtEl>
                                          <p:spTgt spid="22"/>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1000"/>
                                        <p:tgtEl>
                                          <p:spTgt spid="23"/>
                                        </p:tgtEl>
                                      </p:cBhvr>
                                    </p:animEffect>
                                    <p:anim calcmode="lin" valueType="num">
                                      <p:cBhvr>
                                        <p:cTn id="102" dur="1000" fill="hold"/>
                                        <p:tgtEl>
                                          <p:spTgt spid="23"/>
                                        </p:tgtEl>
                                        <p:attrNameLst>
                                          <p:attrName>ppt_x</p:attrName>
                                        </p:attrNameLst>
                                      </p:cBhvr>
                                      <p:tavLst>
                                        <p:tav tm="0">
                                          <p:val>
                                            <p:strVal val="#ppt_x"/>
                                          </p:val>
                                        </p:tav>
                                        <p:tav tm="100000">
                                          <p:val>
                                            <p:strVal val="#ppt_x"/>
                                          </p:val>
                                        </p:tav>
                                      </p:tavLst>
                                    </p:anim>
                                    <p:anim calcmode="lin" valueType="num">
                                      <p:cBhvr>
                                        <p:cTn id="103" dur="1000" fill="hold"/>
                                        <p:tgtEl>
                                          <p:spTgt spid="23"/>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1000"/>
                                        <p:tgtEl>
                                          <p:spTgt spid="24"/>
                                        </p:tgtEl>
                                      </p:cBhvr>
                                    </p:animEffect>
                                    <p:anim calcmode="lin" valueType="num">
                                      <p:cBhvr>
                                        <p:cTn id="107" dur="1000" fill="hold"/>
                                        <p:tgtEl>
                                          <p:spTgt spid="24"/>
                                        </p:tgtEl>
                                        <p:attrNameLst>
                                          <p:attrName>ppt_x</p:attrName>
                                        </p:attrNameLst>
                                      </p:cBhvr>
                                      <p:tavLst>
                                        <p:tav tm="0">
                                          <p:val>
                                            <p:strVal val="#ppt_x"/>
                                          </p:val>
                                        </p:tav>
                                        <p:tav tm="100000">
                                          <p:val>
                                            <p:strVal val="#ppt_x"/>
                                          </p:val>
                                        </p:tav>
                                      </p:tavLst>
                                    </p:anim>
                                    <p:anim calcmode="lin" valueType="num">
                                      <p:cBhvr>
                                        <p:cTn id="108" dur="1000" fill="hold"/>
                                        <p:tgtEl>
                                          <p:spTgt spid="24"/>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1000"/>
                                        <p:tgtEl>
                                          <p:spTgt spid="25"/>
                                        </p:tgtEl>
                                      </p:cBhvr>
                                    </p:animEffect>
                                    <p:anim calcmode="lin" valueType="num">
                                      <p:cBhvr>
                                        <p:cTn id="112" dur="1000" fill="hold"/>
                                        <p:tgtEl>
                                          <p:spTgt spid="25"/>
                                        </p:tgtEl>
                                        <p:attrNameLst>
                                          <p:attrName>ppt_x</p:attrName>
                                        </p:attrNameLst>
                                      </p:cBhvr>
                                      <p:tavLst>
                                        <p:tav tm="0">
                                          <p:val>
                                            <p:strVal val="#ppt_x"/>
                                          </p:val>
                                        </p:tav>
                                        <p:tav tm="100000">
                                          <p:val>
                                            <p:strVal val="#ppt_x"/>
                                          </p:val>
                                        </p:tav>
                                      </p:tavLst>
                                    </p:anim>
                                    <p:anim calcmode="lin" valueType="num">
                                      <p:cBhvr>
                                        <p:cTn id="113" dur="1000" fill="hold"/>
                                        <p:tgtEl>
                                          <p:spTgt spid="25"/>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1000"/>
                                        <p:tgtEl>
                                          <p:spTgt spid="26"/>
                                        </p:tgtEl>
                                      </p:cBhvr>
                                    </p:animEffect>
                                    <p:anim calcmode="lin" valueType="num">
                                      <p:cBhvr>
                                        <p:cTn id="117" dur="1000" fill="hold"/>
                                        <p:tgtEl>
                                          <p:spTgt spid="26"/>
                                        </p:tgtEl>
                                        <p:attrNameLst>
                                          <p:attrName>ppt_x</p:attrName>
                                        </p:attrNameLst>
                                      </p:cBhvr>
                                      <p:tavLst>
                                        <p:tav tm="0">
                                          <p:val>
                                            <p:strVal val="#ppt_x"/>
                                          </p:val>
                                        </p:tav>
                                        <p:tav tm="100000">
                                          <p:val>
                                            <p:strVal val="#ppt_x"/>
                                          </p:val>
                                        </p:tav>
                                      </p:tavLst>
                                    </p:anim>
                                    <p:anim calcmode="lin" valueType="num">
                                      <p:cBhvr>
                                        <p:cTn id="118" dur="1000" fill="hold"/>
                                        <p:tgtEl>
                                          <p:spTgt spid="26"/>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1000"/>
                                        <p:tgtEl>
                                          <p:spTgt spid="27"/>
                                        </p:tgtEl>
                                      </p:cBhvr>
                                    </p:animEffect>
                                    <p:anim calcmode="lin" valueType="num">
                                      <p:cBhvr>
                                        <p:cTn id="122" dur="1000" fill="hold"/>
                                        <p:tgtEl>
                                          <p:spTgt spid="27"/>
                                        </p:tgtEl>
                                        <p:attrNameLst>
                                          <p:attrName>ppt_x</p:attrName>
                                        </p:attrNameLst>
                                      </p:cBhvr>
                                      <p:tavLst>
                                        <p:tav tm="0">
                                          <p:val>
                                            <p:strVal val="#ppt_x"/>
                                          </p:val>
                                        </p:tav>
                                        <p:tav tm="100000">
                                          <p:val>
                                            <p:strVal val="#ppt_x"/>
                                          </p:val>
                                        </p:tav>
                                      </p:tavLst>
                                    </p:anim>
                                    <p:anim calcmode="lin" valueType="num">
                                      <p:cBhvr>
                                        <p:cTn id="123" dur="1000" fill="hold"/>
                                        <p:tgtEl>
                                          <p:spTgt spid="27"/>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1000"/>
                                        <p:tgtEl>
                                          <p:spTgt spid="28"/>
                                        </p:tgtEl>
                                      </p:cBhvr>
                                    </p:animEffect>
                                    <p:anim calcmode="lin" valueType="num">
                                      <p:cBhvr>
                                        <p:cTn id="127" dur="1000" fill="hold"/>
                                        <p:tgtEl>
                                          <p:spTgt spid="28"/>
                                        </p:tgtEl>
                                        <p:attrNameLst>
                                          <p:attrName>ppt_x</p:attrName>
                                        </p:attrNameLst>
                                      </p:cBhvr>
                                      <p:tavLst>
                                        <p:tav tm="0">
                                          <p:val>
                                            <p:strVal val="#ppt_x"/>
                                          </p:val>
                                        </p:tav>
                                        <p:tav tm="100000">
                                          <p:val>
                                            <p:strVal val="#ppt_x"/>
                                          </p:val>
                                        </p:tav>
                                      </p:tavLst>
                                    </p:anim>
                                    <p:anim calcmode="lin" valueType="num">
                                      <p:cBhvr>
                                        <p:cTn id="128" dur="1000" fill="hold"/>
                                        <p:tgtEl>
                                          <p:spTgt spid="28"/>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fade">
                                      <p:cBhvr>
                                        <p:cTn id="131" dur="1000"/>
                                        <p:tgtEl>
                                          <p:spTgt spid="29"/>
                                        </p:tgtEl>
                                      </p:cBhvr>
                                    </p:animEffect>
                                    <p:anim calcmode="lin" valueType="num">
                                      <p:cBhvr>
                                        <p:cTn id="132" dur="1000" fill="hold"/>
                                        <p:tgtEl>
                                          <p:spTgt spid="29"/>
                                        </p:tgtEl>
                                        <p:attrNameLst>
                                          <p:attrName>ppt_x</p:attrName>
                                        </p:attrNameLst>
                                      </p:cBhvr>
                                      <p:tavLst>
                                        <p:tav tm="0">
                                          <p:val>
                                            <p:strVal val="#ppt_x"/>
                                          </p:val>
                                        </p:tav>
                                        <p:tav tm="100000">
                                          <p:val>
                                            <p:strVal val="#ppt_x"/>
                                          </p:val>
                                        </p:tav>
                                      </p:tavLst>
                                    </p:anim>
                                    <p:anim calcmode="lin" valueType="num">
                                      <p:cBhvr>
                                        <p:cTn id="133" dur="1000" fill="hold"/>
                                        <p:tgtEl>
                                          <p:spTgt spid="29"/>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30"/>
                                        </p:tgtEl>
                                        <p:attrNameLst>
                                          <p:attrName>style.visibility</p:attrName>
                                        </p:attrNameLst>
                                      </p:cBhvr>
                                      <p:to>
                                        <p:strVal val="visible"/>
                                      </p:to>
                                    </p:set>
                                    <p:animEffect transition="in" filter="fade">
                                      <p:cBhvr>
                                        <p:cTn id="136" dur="1000"/>
                                        <p:tgtEl>
                                          <p:spTgt spid="30"/>
                                        </p:tgtEl>
                                      </p:cBhvr>
                                    </p:animEffect>
                                    <p:anim calcmode="lin" valueType="num">
                                      <p:cBhvr>
                                        <p:cTn id="137" dur="1000" fill="hold"/>
                                        <p:tgtEl>
                                          <p:spTgt spid="30"/>
                                        </p:tgtEl>
                                        <p:attrNameLst>
                                          <p:attrName>ppt_x</p:attrName>
                                        </p:attrNameLst>
                                      </p:cBhvr>
                                      <p:tavLst>
                                        <p:tav tm="0">
                                          <p:val>
                                            <p:strVal val="#ppt_x"/>
                                          </p:val>
                                        </p:tav>
                                        <p:tav tm="100000">
                                          <p:val>
                                            <p:strVal val="#ppt_x"/>
                                          </p:val>
                                        </p:tav>
                                      </p:tavLst>
                                    </p:anim>
                                    <p:anim calcmode="lin" valueType="num">
                                      <p:cBhvr>
                                        <p:cTn id="1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1" grpId="0"/>
      <p:bldP spid="12" grpId="0"/>
      <p:bldP spid="13" grpId="0"/>
      <p:bldP spid="14" grpId="0"/>
      <p:bldP spid="16" grpId="0"/>
      <p:bldP spid="17" grpId="0"/>
      <p:bldP spid="18" grpId="0"/>
      <p:bldP spid="20" grpId="0"/>
      <p:bldP spid="21" grpId="0"/>
      <p:bldP spid="22" grpId="0"/>
      <p:bldP spid="24" grpId="0"/>
      <p:bldP spid="25" grpId="0"/>
      <p:bldP spid="26" grpId="0"/>
      <p:bldP spid="27" grpId="0"/>
      <p:bldP spid="29" grpId="0"/>
      <p:bldP spid="3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752600" y="152400"/>
            <a:ext cx="7391400" cy="830997"/>
          </a:xfrm>
          <a:prstGeom prst="rect">
            <a:avLst/>
          </a:prstGeom>
          <a:solidFill>
            <a:schemeClr val="accent6">
              <a:lumMod val="20000"/>
              <a:lumOff val="80000"/>
            </a:schemeClr>
          </a:solidFill>
        </p:spPr>
        <p:txBody>
          <a:bodyPr wrap="square" rtlCol="0">
            <a:spAutoFit/>
          </a:bodyPr>
          <a:lstStyle/>
          <a:p>
            <a:pPr algn="r" rtl="1"/>
            <a:r>
              <a:rPr lang="fa-IR" sz="2400" b="1" dirty="0" smtClean="0">
                <a:cs typeface="B Nazanin" pitchFamily="2" charset="-78"/>
              </a:rPr>
              <a:t>وقتی دو سر یک میله به تکیه گاه ثابت متصل نباشند و حرکت کند جابجایی یک سر میله (</a:t>
            </a:r>
            <a:r>
              <a:rPr lang="en-US" sz="2400" b="1" dirty="0" smtClean="0">
                <a:cs typeface="B Nazanin" pitchFamily="2" charset="-78"/>
              </a:rPr>
              <a:t>B</a:t>
            </a:r>
            <a:r>
              <a:rPr lang="fa-IR" sz="2400" b="1" dirty="0" smtClean="0">
                <a:cs typeface="B Nazanin" pitchFamily="2" charset="-78"/>
              </a:rPr>
              <a:t>) نسبت به سر دیگر(</a:t>
            </a:r>
            <a:r>
              <a:rPr lang="en-US" sz="2400" b="1" dirty="0" smtClean="0">
                <a:cs typeface="B Nazanin" pitchFamily="2" charset="-78"/>
              </a:rPr>
              <a:t>A</a:t>
            </a:r>
            <a:r>
              <a:rPr lang="fa-IR" sz="2400" b="1" dirty="0" smtClean="0">
                <a:cs typeface="B Nazanin" pitchFamily="2" charset="-78"/>
              </a:rPr>
              <a:t>) اندازه گیری می شود: </a:t>
            </a:r>
            <a:endParaRPr lang="en-US" sz="2400" b="1" dirty="0">
              <a:cs typeface="B Nazanin" pitchFamily="2" charset="-78"/>
            </a:endParaRPr>
          </a:p>
        </p:txBody>
      </p:sp>
      <p:sp>
        <p:nvSpPr>
          <p:cNvPr id="6" name="Rectangle 5"/>
          <p:cNvSpPr/>
          <p:nvPr/>
        </p:nvSpPr>
        <p:spPr>
          <a:xfrm>
            <a:off x="838200" y="1828800"/>
            <a:ext cx="1904999" cy="461665"/>
          </a:xfrm>
          <a:prstGeom prst="rect">
            <a:avLst/>
          </a:prstGeom>
        </p:spPr>
        <p:txBody>
          <a:bodyPr wrap="squar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r>
              <a:rPr lang="en-US" sz="2400" baseline="-25000" dirty="0" smtClean="0">
                <a:latin typeface="Times New Roman" pitchFamily="18" charset="0"/>
                <a:cs typeface="Times New Roman" pitchFamily="18" charset="0"/>
              </a:rPr>
              <a:t>B/A</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7" name="TextBox 6"/>
          <p:cNvSpPr txBox="1"/>
          <p:nvPr/>
        </p:nvSpPr>
        <p:spPr>
          <a:xfrm>
            <a:off x="2133600" y="1828800"/>
            <a:ext cx="1295400" cy="461665"/>
          </a:xfrm>
          <a:prstGeom prst="rect">
            <a:avLst/>
          </a:prstGeom>
          <a:noFill/>
        </p:spPr>
        <p:txBody>
          <a:bodyPr wrap="square" rtlCol="0">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a:t>
            </a:r>
          </a:p>
        </p:txBody>
      </p:sp>
      <p:pic>
        <p:nvPicPr>
          <p:cNvPr id="8" name="Picture 3"/>
          <p:cNvPicPr>
            <a:picLocks noChangeAspect="1" noChangeArrowheads="1"/>
          </p:cNvPicPr>
          <p:nvPr/>
        </p:nvPicPr>
        <p:blipFill>
          <a:blip r:embed="rId3"/>
          <a:srcRect/>
          <a:stretch>
            <a:fillRect/>
          </a:stretch>
        </p:blipFill>
        <p:spPr bwMode="auto">
          <a:xfrm>
            <a:off x="2895600" y="1905000"/>
            <a:ext cx="1371600" cy="396240"/>
          </a:xfrm>
          <a:prstGeom prst="rect">
            <a:avLst/>
          </a:prstGeom>
          <a:noFill/>
          <a:ln w="9525">
            <a:noFill/>
            <a:miter lim="800000"/>
            <a:headEnd/>
            <a:tailEnd/>
          </a:ln>
          <a:effectLst/>
        </p:spPr>
      </p:pic>
      <p:sp>
        <p:nvSpPr>
          <p:cNvPr id="9" name="TextBox 8"/>
          <p:cNvSpPr txBox="1"/>
          <p:nvPr/>
        </p:nvSpPr>
        <p:spPr>
          <a:xfrm>
            <a:off x="3352800" y="16002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endParaRPr lang="en-US" sz="2400" dirty="0">
              <a:latin typeface="Times New Roman" pitchFamily="18" charset="0"/>
              <a:cs typeface="Times New Roman" pitchFamily="18" charset="0"/>
            </a:endParaRPr>
          </a:p>
        </p:txBody>
      </p:sp>
      <p:sp>
        <p:nvSpPr>
          <p:cNvPr id="10" name="TextBox 9"/>
          <p:cNvSpPr txBox="1"/>
          <p:nvPr/>
        </p:nvSpPr>
        <p:spPr>
          <a:xfrm>
            <a:off x="3200400" y="22098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dirty="0">
              <a:latin typeface="Times New Roman" pitchFamily="18" charset="0"/>
              <a:cs typeface="Times New Roman" pitchFamily="18" charset="0"/>
            </a:endParaRPr>
          </a:p>
        </p:txBody>
      </p:sp>
      <p:sp>
        <p:nvSpPr>
          <p:cNvPr id="12" name="TextBox 11"/>
          <p:cNvSpPr txBox="1"/>
          <p:nvPr/>
        </p:nvSpPr>
        <p:spPr>
          <a:xfrm>
            <a:off x="457200" y="3230940"/>
            <a:ext cx="8686800" cy="1569660"/>
          </a:xfrm>
          <a:prstGeom prst="rect">
            <a:avLst/>
          </a:prstGeom>
          <a:solidFill>
            <a:schemeClr val="accent6">
              <a:lumMod val="20000"/>
              <a:lumOff val="80000"/>
            </a:schemeClr>
          </a:solidFill>
        </p:spPr>
        <p:txBody>
          <a:bodyPr wrap="square" rtlCol="0">
            <a:spAutoFit/>
          </a:bodyPr>
          <a:lstStyle/>
          <a:p>
            <a:pPr algn="just" rtl="1"/>
            <a:r>
              <a:rPr lang="fa-IR" sz="2400" b="1" dirty="0" smtClean="0">
                <a:cs typeface="B Nazanin" pitchFamily="2" charset="-78"/>
              </a:rPr>
              <a:t>مثال: </a:t>
            </a:r>
            <a:r>
              <a:rPr lang="fa-IR" sz="2400" dirty="0" smtClean="0">
                <a:cs typeface="B Nazanin" pitchFamily="2" charset="-78"/>
              </a:rPr>
              <a:t>میله صلب </a:t>
            </a:r>
            <a:r>
              <a:rPr lang="en-US" sz="2400" dirty="0" smtClean="0">
                <a:latin typeface="Times New Roman" pitchFamily="18" charset="0"/>
                <a:cs typeface="Times New Roman" pitchFamily="18" charset="0"/>
              </a:rPr>
              <a:t>BDE</a:t>
            </a:r>
            <a:r>
              <a:rPr lang="fa-IR" sz="2400" dirty="0" smtClean="0">
                <a:cs typeface="B Nazanin" pitchFamily="2" charset="-78"/>
              </a:rPr>
              <a:t> توسط دو میله </a:t>
            </a:r>
            <a:r>
              <a:rPr lang="en-US" sz="2400" dirty="0" smtClean="0">
                <a:latin typeface="Times New Roman" pitchFamily="18" charset="0"/>
                <a:cs typeface="Times New Roman" pitchFamily="18" charset="0"/>
              </a:rPr>
              <a:t>AB</a:t>
            </a:r>
            <a:r>
              <a:rPr lang="fa-IR" sz="2400" dirty="0" smtClean="0">
                <a:cs typeface="B Nazanin" pitchFamily="2" charset="-78"/>
              </a:rPr>
              <a:t> و </a:t>
            </a:r>
            <a:r>
              <a:rPr lang="en-US" sz="2400" dirty="0" smtClean="0">
                <a:latin typeface="Times New Roman" pitchFamily="18" charset="0"/>
                <a:cs typeface="Times New Roman" pitchFamily="18" charset="0"/>
              </a:rPr>
              <a:t>CD</a:t>
            </a:r>
            <a:r>
              <a:rPr lang="fa-IR" sz="2400" dirty="0" smtClean="0">
                <a:cs typeface="B Nazanin" pitchFamily="2" charset="-78"/>
              </a:rPr>
              <a:t> نگه داشته شده است. میله </a:t>
            </a:r>
            <a:r>
              <a:rPr lang="en-US" sz="2400" dirty="0" smtClean="0">
                <a:latin typeface="Times New Roman" pitchFamily="18" charset="0"/>
                <a:cs typeface="Times New Roman" pitchFamily="18" charset="0"/>
              </a:rPr>
              <a:t>AB</a:t>
            </a:r>
            <a:r>
              <a:rPr lang="fa-IR" sz="2400" dirty="0" smtClean="0">
                <a:cs typeface="B Nazanin" pitchFamily="2" charset="-78"/>
              </a:rPr>
              <a:t> از آلومینیم با مدول کشسانی </a:t>
            </a:r>
            <a:r>
              <a:rPr lang="en-US" sz="2400" dirty="0" smtClean="0">
                <a:cs typeface="B Nazanin" pitchFamily="2" charset="-78"/>
              </a:rPr>
              <a:t>70</a:t>
            </a:r>
            <a:r>
              <a:rPr lang="fa-IR" sz="2400" dirty="0" smtClean="0">
                <a:cs typeface="B Nazanin" pitchFamily="2" charset="-78"/>
              </a:rPr>
              <a:t> گیگاپاسکال ساخته شده و سطح مقطع آن </a:t>
            </a:r>
            <a:r>
              <a:rPr lang="en-US" sz="2400" dirty="0" smtClean="0">
                <a:latin typeface="Times New Roman" pitchFamily="18" charset="0"/>
                <a:cs typeface="Times New Roman" pitchFamily="18" charset="0"/>
              </a:rPr>
              <a:t>500 mm</a:t>
            </a:r>
            <a:r>
              <a:rPr lang="en-US" sz="2400" baseline="30000" dirty="0" smtClean="0">
                <a:cs typeface="B Nazanin" pitchFamily="2" charset="-78"/>
              </a:rPr>
              <a:t>2</a:t>
            </a:r>
            <a:r>
              <a:rPr lang="fa-IR" sz="2400" dirty="0" smtClean="0">
                <a:cs typeface="B Nazanin" pitchFamily="2" charset="-78"/>
              </a:rPr>
              <a:t> است. میله </a:t>
            </a:r>
            <a:r>
              <a:rPr lang="en-US" sz="2400" dirty="0" smtClean="0">
                <a:latin typeface="Times New Roman" pitchFamily="18" charset="0"/>
                <a:cs typeface="Times New Roman" pitchFamily="18" charset="0"/>
              </a:rPr>
              <a:t>CD</a:t>
            </a:r>
            <a:r>
              <a:rPr lang="fa-IR" sz="2400" dirty="0" smtClean="0">
                <a:cs typeface="B Nazanin" pitchFamily="2" charset="-78"/>
              </a:rPr>
              <a:t> از فولاد با مدول کشسانی 200 گیگاپاسکال با سطح مقطع </a:t>
            </a:r>
            <a:r>
              <a:rPr lang="en-US" sz="2400" dirty="0" smtClean="0">
                <a:latin typeface="Times New Roman" pitchFamily="18" charset="0"/>
                <a:cs typeface="Times New Roman" pitchFamily="18" charset="0"/>
              </a:rPr>
              <a:t>600mm</a:t>
            </a:r>
            <a:r>
              <a:rPr lang="en-US" sz="2400" baseline="30000" dirty="0" smtClean="0">
                <a:cs typeface="B Nazanin" pitchFamily="2" charset="-78"/>
              </a:rPr>
              <a:t>2</a:t>
            </a:r>
            <a:r>
              <a:rPr lang="fa-IR" sz="2400" dirty="0" smtClean="0">
                <a:cs typeface="B Nazanin" pitchFamily="2" charset="-78"/>
              </a:rPr>
              <a:t> ساخته شده است. مطلوب است تعیین خیز نقاط الف)</a:t>
            </a:r>
            <a:r>
              <a:rPr lang="en-US" sz="2400" dirty="0" smtClean="0">
                <a:latin typeface="Times New Roman" pitchFamily="18" charset="0"/>
                <a:cs typeface="Times New Roman" pitchFamily="18" charset="0"/>
              </a:rPr>
              <a:t>B</a:t>
            </a:r>
            <a:r>
              <a:rPr lang="fa-IR" sz="2400" dirty="0" smtClean="0">
                <a:cs typeface="B Nazanin" pitchFamily="2" charset="-78"/>
              </a:rPr>
              <a:t> ب) </a:t>
            </a:r>
            <a:r>
              <a:rPr lang="en-US" sz="2400" dirty="0" smtClean="0">
                <a:latin typeface="Times New Roman" pitchFamily="18" charset="0"/>
                <a:cs typeface="Times New Roman" pitchFamily="18" charset="0"/>
              </a:rPr>
              <a:t>D</a:t>
            </a:r>
            <a:r>
              <a:rPr lang="fa-IR" sz="2400" dirty="0" smtClean="0">
                <a:cs typeface="B Nazanin" pitchFamily="2" charset="-78"/>
              </a:rPr>
              <a:t> ج) </a:t>
            </a:r>
            <a:r>
              <a:rPr lang="en-US" sz="2400" dirty="0" smtClean="0">
                <a:latin typeface="Times New Roman" pitchFamily="18" charset="0"/>
                <a:cs typeface="Times New Roman" pitchFamily="18" charset="0"/>
              </a:rPr>
              <a:t>E</a:t>
            </a:r>
            <a:r>
              <a:rPr lang="fa-IR" sz="2400" dirty="0" smtClean="0">
                <a:cs typeface="B Nazanin" pitchFamily="2" charset="-78"/>
              </a:rPr>
              <a:t> به ازای نیروی 30 کیلو نیوتن</a:t>
            </a:r>
            <a:endParaRPr lang="en-US" sz="2400" dirty="0">
              <a:cs typeface="B Nazanin" pitchFamily="2" charset="-78"/>
            </a:endParaRPr>
          </a:p>
        </p:txBody>
      </p:sp>
      <p:pic>
        <p:nvPicPr>
          <p:cNvPr id="16386" name="Picture 2"/>
          <p:cNvPicPr>
            <a:picLocks noChangeAspect="1" noChangeArrowheads="1"/>
          </p:cNvPicPr>
          <p:nvPr/>
        </p:nvPicPr>
        <p:blipFill>
          <a:blip r:embed="rId4"/>
          <a:srcRect/>
          <a:stretch>
            <a:fillRect/>
          </a:stretch>
        </p:blipFill>
        <p:spPr bwMode="auto">
          <a:xfrm>
            <a:off x="4953000" y="1066801"/>
            <a:ext cx="3420378" cy="205740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5"/>
          <a:srcRect/>
          <a:stretch>
            <a:fillRect/>
          </a:stretch>
        </p:blipFill>
        <p:spPr bwMode="auto">
          <a:xfrm>
            <a:off x="1752600" y="4990260"/>
            <a:ext cx="5410200" cy="186773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9" grpId="0"/>
      <p:bldP spid="10" grpId="0"/>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6324600" y="304800"/>
            <a:ext cx="2362200" cy="461665"/>
          </a:xfrm>
          <a:prstGeom prst="rect">
            <a:avLst/>
          </a:prstGeom>
          <a:solidFill>
            <a:schemeClr val="bg2"/>
          </a:solidFill>
        </p:spPr>
        <p:txBody>
          <a:bodyPr wrap="square" rtlCol="0">
            <a:spAutoFit/>
          </a:bodyPr>
          <a:lstStyle/>
          <a:p>
            <a:pPr algn="r" rtl="1"/>
            <a:r>
              <a:rPr lang="fa-IR" sz="2400" b="1" dirty="0" smtClean="0">
                <a:cs typeface="B Nazanin" pitchFamily="2" charset="-78"/>
              </a:rPr>
              <a:t>پیکر آزاد: میله </a:t>
            </a:r>
            <a:r>
              <a:rPr lang="en-US" sz="2400" b="1" dirty="0" smtClean="0">
                <a:cs typeface="B Nazanin" pitchFamily="2" charset="-78"/>
              </a:rPr>
              <a:t>BDE</a:t>
            </a:r>
            <a:endParaRPr lang="en-US" sz="2400" b="1" dirty="0">
              <a:cs typeface="B Nazanin" pitchFamily="2" charset="-78"/>
            </a:endParaRPr>
          </a:p>
        </p:txBody>
      </p:sp>
      <p:sp>
        <p:nvSpPr>
          <p:cNvPr id="5" name="TextBox 4"/>
          <p:cNvSpPr txBox="1"/>
          <p:nvPr/>
        </p:nvSpPr>
        <p:spPr>
          <a:xfrm>
            <a:off x="1676400" y="1066800"/>
            <a:ext cx="1295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+ƩM</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6" name="TextBox 5"/>
          <p:cNvSpPr txBox="1"/>
          <p:nvPr/>
        </p:nvSpPr>
        <p:spPr>
          <a:xfrm>
            <a:off x="2971800" y="1066800"/>
            <a:ext cx="4191000" cy="461665"/>
          </a:xfrm>
          <a:prstGeom prst="rect">
            <a:avLst/>
          </a:prstGeom>
          <a:noFill/>
        </p:spPr>
        <p:txBody>
          <a:bodyPr wrap="square" rtlCol="0">
            <a:spAutoFit/>
          </a:bodyPr>
          <a:lstStyle/>
          <a:p>
            <a:r>
              <a:rPr lang="fa-IR" sz="2400" dirty="0" smtClean="0">
                <a:cs typeface="+mj-cs"/>
              </a:rPr>
              <a:t>:</a:t>
            </a:r>
            <a:r>
              <a:rPr lang="en-US" sz="2400" dirty="0" smtClean="0">
                <a:cs typeface="+mj-cs"/>
              </a:rPr>
              <a:t> </a:t>
            </a:r>
            <a:r>
              <a:rPr lang="en-US" sz="2400" dirty="0" smtClean="0">
                <a:latin typeface="Times New Roman" pitchFamily="18" charset="0"/>
                <a:cs typeface="Times New Roman" pitchFamily="18" charset="0"/>
              </a:rPr>
              <a:t>-(30 </a:t>
            </a:r>
            <a:r>
              <a:rPr lang="en-US" sz="2400" dirty="0" err="1" smtClean="0">
                <a:latin typeface="Times New Roman" pitchFamily="18" charset="0"/>
                <a:cs typeface="Times New Roman" pitchFamily="18" charset="0"/>
              </a:rPr>
              <a:t>kN</a:t>
            </a:r>
            <a:r>
              <a:rPr lang="en-US" sz="2400" dirty="0" smtClean="0">
                <a:latin typeface="Times New Roman" pitchFamily="18" charset="0"/>
                <a:cs typeface="Times New Roman" pitchFamily="18" charset="0"/>
              </a:rPr>
              <a:t>)(0.6)+F</a:t>
            </a:r>
            <a:r>
              <a:rPr lang="en-US" sz="2400" baseline="-25000" dirty="0" smtClean="0">
                <a:latin typeface="Times New Roman" pitchFamily="18" charset="0"/>
                <a:cs typeface="Times New Roman" pitchFamily="18" charset="0"/>
              </a:rPr>
              <a:t>CD</a:t>
            </a:r>
            <a:r>
              <a:rPr lang="en-US" sz="2400" dirty="0" smtClean="0">
                <a:latin typeface="Times New Roman" pitchFamily="18" charset="0"/>
                <a:cs typeface="Times New Roman" pitchFamily="18" charset="0"/>
              </a:rPr>
              <a:t> (0.2m)= 0</a:t>
            </a:r>
          </a:p>
        </p:txBody>
      </p:sp>
      <p:sp>
        <p:nvSpPr>
          <p:cNvPr id="7" name="TextBox 6"/>
          <p:cNvSpPr txBox="1"/>
          <p:nvPr/>
        </p:nvSpPr>
        <p:spPr>
          <a:xfrm>
            <a:off x="1981200" y="1905000"/>
            <a:ext cx="609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F</a:t>
            </a:r>
            <a:r>
              <a:rPr lang="en-US" baseline="-25000" dirty="0" smtClean="0">
                <a:latin typeface="Times New Roman" pitchFamily="18" charset="0"/>
                <a:cs typeface="Times New Roman" pitchFamily="18" charset="0"/>
              </a:rPr>
              <a:t>CD</a:t>
            </a:r>
            <a:endParaRPr lang="en-US" dirty="0">
              <a:latin typeface="Times New Roman" pitchFamily="18" charset="0"/>
              <a:cs typeface="Times New Roman" pitchFamily="18" charset="0"/>
            </a:endParaRPr>
          </a:p>
        </p:txBody>
      </p:sp>
      <p:sp>
        <p:nvSpPr>
          <p:cNvPr id="8" name="TextBox 7"/>
          <p:cNvSpPr txBox="1"/>
          <p:nvPr/>
        </p:nvSpPr>
        <p:spPr>
          <a:xfrm>
            <a:off x="2362200" y="1905000"/>
            <a:ext cx="1143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+90 </a:t>
            </a:r>
            <a:r>
              <a:rPr lang="en-US" dirty="0" err="1" smtClean="0">
                <a:latin typeface="Times New Roman" pitchFamily="18" charset="0"/>
                <a:cs typeface="Times New Roman" pitchFamily="18" charset="0"/>
              </a:rPr>
              <a:t>kN</a:t>
            </a:r>
            <a:endParaRPr lang="en-US" dirty="0">
              <a:latin typeface="Times New Roman" pitchFamily="18" charset="0"/>
              <a:cs typeface="Times New Roman" pitchFamily="18" charset="0"/>
            </a:endParaRPr>
          </a:p>
        </p:txBody>
      </p:sp>
      <p:sp>
        <p:nvSpPr>
          <p:cNvPr id="9" name="TextBox 8"/>
          <p:cNvSpPr txBox="1"/>
          <p:nvPr/>
        </p:nvSpPr>
        <p:spPr>
          <a:xfrm>
            <a:off x="3657600" y="1981200"/>
            <a:ext cx="1524000" cy="461665"/>
          </a:xfrm>
          <a:prstGeom prst="rect">
            <a:avLst/>
          </a:prstGeom>
          <a:noFill/>
        </p:spPr>
        <p:txBody>
          <a:bodyPr wrap="square" rtlCol="0">
            <a:spAutoFit/>
          </a:bodyPr>
          <a:lstStyle/>
          <a:p>
            <a:pPr algn="ctr"/>
            <a:r>
              <a:rPr lang="fa-IR" sz="2400" dirty="0" smtClean="0">
                <a:cs typeface="B Nazanin" pitchFamily="2" charset="-78"/>
              </a:rPr>
              <a:t>کشش</a:t>
            </a:r>
            <a:endParaRPr lang="en-US" sz="2400" dirty="0">
              <a:cs typeface="B Nazanin" pitchFamily="2" charset="-78"/>
            </a:endParaRPr>
          </a:p>
        </p:txBody>
      </p:sp>
      <p:sp>
        <p:nvSpPr>
          <p:cNvPr id="10" name="TextBox 9"/>
          <p:cNvSpPr txBox="1"/>
          <p:nvPr/>
        </p:nvSpPr>
        <p:spPr>
          <a:xfrm>
            <a:off x="304800" y="2895600"/>
            <a:ext cx="1295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+ƩM</a:t>
            </a:r>
            <a:r>
              <a:rPr lang="en-US" sz="2400" baseline="-25000"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11" name="Curved Up Arrow 10"/>
          <p:cNvSpPr/>
          <p:nvPr/>
        </p:nvSpPr>
        <p:spPr>
          <a:xfrm>
            <a:off x="0" y="2971800"/>
            <a:ext cx="381000" cy="381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1523999" y="2895600"/>
            <a:ext cx="3884341"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-(30KN)(0.4)-F</a:t>
            </a:r>
            <a:r>
              <a:rPr lang="en-US" sz="2400" baseline="-25000" dirty="0" smtClean="0">
                <a:latin typeface="Times New Roman" pitchFamily="18" charset="0"/>
                <a:cs typeface="Times New Roman" pitchFamily="18" charset="0"/>
              </a:rPr>
              <a:t>AB</a:t>
            </a:r>
            <a:r>
              <a:rPr lang="en-US" sz="2400" dirty="0" smtClean="0">
                <a:latin typeface="Times New Roman" pitchFamily="18" charset="0"/>
                <a:cs typeface="Times New Roman" pitchFamily="18" charset="0"/>
              </a:rPr>
              <a:t> (0.2m)= 0</a:t>
            </a:r>
          </a:p>
          <a:p>
            <a:r>
              <a:rPr lang="en-US" sz="2400" dirty="0" smtClean="0">
                <a:cs typeface="+mj-cs"/>
              </a:rPr>
              <a:t> </a:t>
            </a:r>
            <a:endParaRPr lang="en-US" sz="2400" dirty="0">
              <a:cs typeface="+mj-cs"/>
            </a:endParaRPr>
          </a:p>
        </p:txBody>
      </p:sp>
      <p:sp>
        <p:nvSpPr>
          <p:cNvPr id="13" name="TextBox 12"/>
          <p:cNvSpPr txBox="1"/>
          <p:nvPr/>
        </p:nvSpPr>
        <p:spPr>
          <a:xfrm>
            <a:off x="5334000" y="2895600"/>
            <a:ext cx="609600" cy="461665"/>
          </a:xfrm>
          <a:prstGeom prst="rect">
            <a:avLst/>
          </a:prstGeom>
          <a:noFill/>
        </p:spPr>
        <p:txBody>
          <a:bodyPr wrap="square" rtlCol="0">
            <a:spAutoFit/>
          </a:bodyPr>
          <a:lstStyle/>
          <a:p>
            <a:r>
              <a:rPr lang="en-US" sz="2400" dirty="0" smtClean="0">
                <a:cs typeface="+mj-cs"/>
              </a:rPr>
              <a:t>F</a:t>
            </a:r>
            <a:r>
              <a:rPr lang="en-US" sz="2400" baseline="-25000" dirty="0" smtClean="0">
                <a:cs typeface="+mj-cs"/>
              </a:rPr>
              <a:t>AB</a:t>
            </a:r>
            <a:endParaRPr lang="en-US" sz="2400" dirty="0">
              <a:cs typeface="+mj-cs"/>
            </a:endParaRPr>
          </a:p>
        </p:txBody>
      </p:sp>
      <p:sp>
        <p:nvSpPr>
          <p:cNvPr id="14" name="TextBox 13"/>
          <p:cNvSpPr txBox="1"/>
          <p:nvPr/>
        </p:nvSpPr>
        <p:spPr>
          <a:xfrm>
            <a:off x="5715000" y="2895600"/>
            <a:ext cx="1942171"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-60 </a:t>
            </a:r>
            <a:r>
              <a:rPr lang="en-US" sz="2400" dirty="0" err="1" smtClean="0">
                <a:latin typeface="Times New Roman" pitchFamily="18" charset="0"/>
                <a:cs typeface="Times New Roman" pitchFamily="18" charset="0"/>
              </a:rPr>
              <a:t>kN</a:t>
            </a:r>
            <a:endParaRPr lang="en-US" sz="2400" dirty="0">
              <a:latin typeface="Times New Roman" pitchFamily="18" charset="0"/>
              <a:cs typeface="Times New Roman" pitchFamily="18" charset="0"/>
            </a:endParaRPr>
          </a:p>
        </p:txBody>
      </p:sp>
      <p:sp>
        <p:nvSpPr>
          <p:cNvPr id="15" name="TextBox 14"/>
          <p:cNvSpPr txBox="1"/>
          <p:nvPr/>
        </p:nvSpPr>
        <p:spPr>
          <a:xfrm>
            <a:off x="7543800" y="2819400"/>
            <a:ext cx="1295400" cy="461665"/>
          </a:xfrm>
          <a:prstGeom prst="rect">
            <a:avLst/>
          </a:prstGeom>
          <a:noFill/>
        </p:spPr>
        <p:txBody>
          <a:bodyPr wrap="square" rtlCol="0">
            <a:spAutoFit/>
          </a:bodyPr>
          <a:lstStyle/>
          <a:p>
            <a:pPr algn="r"/>
            <a:r>
              <a:rPr lang="fa-IR" sz="2400" dirty="0" smtClean="0">
                <a:cs typeface="B Nazanin" pitchFamily="2" charset="-78"/>
              </a:rPr>
              <a:t>فشار</a:t>
            </a:r>
            <a:endParaRPr lang="en-US" sz="2400" dirty="0">
              <a:cs typeface="B Nazanin" pitchFamily="2" charset="-78"/>
            </a:endParaRPr>
          </a:p>
        </p:txBody>
      </p:sp>
      <p:pic>
        <p:nvPicPr>
          <p:cNvPr id="17410" name="Picture 2"/>
          <p:cNvPicPr>
            <a:picLocks noChangeAspect="1" noChangeArrowheads="1"/>
          </p:cNvPicPr>
          <p:nvPr/>
        </p:nvPicPr>
        <p:blipFill>
          <a:blip r:embed="rId3"/>
          <a:srcRect/>
          <a:stretch>
            <a:fillRect/>
          </a:stretch>
        </p:blipFill>
        <p:spPr bwMode="auto">
          <a:xfrm>
            <a:off x="1524000" y="3810000"/>
            <a:ext cx="4831468" cy="2600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animBg="1"/>
      <p:bldP spid="12" grpId="0"/>
      <p:bldP spid="13" grpId="0"/>
      <p:bldP spid="14"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676400" y="381000"/>
            <a:ext cx="6934200" cy="400110"/>
          </a:xfrm>
          <a:prstGeom prst="rect">
            <a:avLst/>
          </a:prstGeom>
          <a:noFill/>
        </p:spPr>
        <p:txBody>
          <a:bodyPr wrap="square" rtlCol="0">
            <a:spAutoFit/>
          </a:bodyPr>
          <a:lstStyle/>
          <a:p>
            <a:pPr algn="r" rtl="1"/>
            <a:r>
              <a:rPr lang="fa-IR" sz="2000" b="1" dirty="0" smtClean="0">
                <a:cs typeface="B Nazanin" pitchFamily="2" charset="-78"/>
              </a:rPr>
              <a:t>الف: خیز </a:t>
            </a:r>
            <a:r>
              <a:rPr lang="en-US" sz="2000" b="1" dirty="0" smtClean="0">
                <a:cs typeface="B Nazanin" pitchFamily="2" charset="-78"/>
              </a:rPr>
              <a:t>B</a:t>
            </a:r>
            <a:r>
              <a:rPr lang="fa-IR" sz="2000" b="1" dirty="0" smtClean="0">
                <a:cs typeface="B Nazanin" pitchFamily="2" charset="-78"/>
              </a:rPr>
              <a:t>. چون نیروی داخلی در میله </a:t>
            </a:r>
            <a:r>
              <a:rPr lang="en-US" sz="2000" b="1" dirty="0" smtClean="0">
                <a:cs typeface="B Nazanin" pitchFamily="2" charset="-78"/>
              </a:rPr>
              <a:t>AB</a:t>
            </a:r>
            <a:r>
              <a:rPr lang="fa-IR" sz="2000" b="1" dirty="0" smtClean="0">
                <a:cs typeface="B Nazanin" pitchFamily="2" charset="-78"/>
              </a:rPr>
              <a:t> فشاری است داریم </a:t>
            </a:r>
            <a:r>
              <a:rPr lang="en-US" sz="2000" b="1" dirty="0" smtClean="0">
                <a:cs typeface="B Nazanin" pitchFamily="2" charset="-78"/>
              </a:rPr>
              <a:t>P= -60 </a:t>
            </a:r>
            <a:r>
              <a:rPr lang="en-US" sz="2000" b="1" dirty="0" err="1" smtClean="0">
                <a:cs typeface="B Nazanin" pitchFamily="2" charset="-78"/>
              </a:rPr>
              <a:t>kN</a:t>
            </a:r>
            <a:endParaRPr lang="en-US" sz="2000" b="1" dirty="0">
              <a:cs typeface="B Nazanin" pitchFamily="2" charset="-78"/>
            </a:endParaRPr>
          </a:p>
        </p:txBody>
      </p:sp>
      <p:pic>
        <p:nvPicPr>
          <p:cNvPr id="5" name="Picture 3"/>
          <p:cNvPicPr>
            <a:picLocks noChangeAspect="1" noChangeArrowheads="1"/>
          </p:cNvPicPr>
          <p:nvPr/>
        </p:nvPicPr>
        <p:blipFill>
          <a:blip r:embed="rId3"/>
          <a:srcRect/>
          <a:stretch>
            <a:fillRect/>
          </a:stretch>
        </p:blipFill>
        <p:spPr bwMode="auto">
          <a:xfrm>
            <a:off x="1828800" y="1524000"/>
            <a:ext cx="1371600" cy="396240"/>
          </a:xfrm>
          <a:prstGeom prst="rect">
            <a:avLst/>
          </a:prstGeom>
          <a:noFill/>
          <a:ln w="9525">
            <a:noFill/>
            <a:miter lim="800000"/>
            <a:headEnd/>
            <a:tailEnd/>
          </a:ln>
          <a:effectLst/>
        </p:spPr>
      </p:pic>
      <p:sp>
        <p:nvSpPr>
          <p:cNvPr id="6" name="Rectangle 5"/>
          <p:cNvSpPr/>
          <p:nvPr/>
        </p:nvSpPr>
        <p:spPr>
          <a:xfrm>
            <a:off x="1143000" y="1447800"/>
            <a:ext cx="638316"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7" name="TextBox 6"/>
          <p:cNvSpPr txBox="1"/>
          <p:nvPr/>
        </p:nvSpPr>
        <p:spPr>
          <a:xfrm>
            <a:off x="2286000" y="12192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endParaRPr lang="en-US" sz="2400" dirty="0">
              <a:latin typeface="Times New Roman" pitchFamily="18" charset="0"/>
              <a:cs typeface="Times New Roman" pitchFamily="18" charset="0"/>
            </a:endParaRPr>
          </a:p>
        </p:txBody>
      </p:sp>
      <p:sp>
        <p:nvSpPr>
          <p:cNvPr id="8" name="TextBox 7"/>
          <p:cNvSpPr txBox="1"/>
          <p:nvPr/>
        </p:nvSpPr>
        <p:spPr>
          <a:xfrm>
            <a:off x="2133600" y="18288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dirty="0">
              <a:latin typeface="Times New Roman" pitchFamily="18" charset="0"/>
              <a:cs typeface="Times New Roman" pitchFamily="18" charset="0"/>
            </a:endParaRPr>
          </a:p>
        </p:txBody>
      </p:sp>
      <p:sp>
        <p:nvSpPr>
          <p:cNvPr id="9" name="TextBox 8"/>
          <p:cNvSpPr txBox="1"/>
          <p:nvPr/>
        </p:nvSpPr>
        <p:spPr>
          <a:xfrm>
            <a:off x="3352800" y="1447800"/>
            <a:ext cx="381000" cy="369332"/>
          </a:xfrm>
          <a:prstGeom prst="rect">
            <a:avLst/>
          </a:prstGeom>
          <a:noFill/>
        </p:spPr>
        <p:txBody>
          <a:bodyPr wrap="square" rtlCol="0">
            <a:spAutoFit/>
          </a:bodyPr>
          <a:lstStyle/>
          <a:p>
            <a:r>
              <a:rPr lang="en-US" dirty="0" smtClean="0"/>
              <a:t>= </a:t>
            </a:r>
            <a:endParaRPr lang="en-US" dirty="0"/>
          </a:p>
        </p:txBody>
      </p:sp>
      <p:sp>
        <p:nvSpPr>
          <p:cNvPr id="10" name="TextBox 9"/>
          <p:cNvSpPr txBox="1"/>
          <p:nvPr/>
        </p:nvSpPr>
        <p:spPr>
          <a:xfrm>
            <a:off x="3581400" y="1219200"/>
            <a:ext cx="22098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(-60×10</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)(0.3)</a:t>
            </a:r>
            <a:endParaRPr lang="en-US" dirty="0">
              <a:latin typeface="Times New Roman" pitchFamily="18" charset="0"/>
              <a:cs typeface="Times New Roman" pitchFamily="18" charset="0"/>
            </a:endParaRPr>
          </a:p>
        </p:txBody>
      </p:sp>
      <p:pic>
        <p:nvPicPr>
          <p:cNvPr id="11" name="Picture 3"/>
          <p:cNvPicPr>
            <a:picLocks noChangeAspect="1" noChangeArrowheads="1"/>
          </p:cNvPicPr>
          <p:nvPr/>
        </p:nvPicPr>
        <p:blipFill>
          <a:blip r:embed="rId3"/>
          <a:srcRect/>
          <a:stretch>
            <a:fillRect/>
          </a:stretch>
        </p:blipFill>
        <p:spPr bwMode="auto">
          <a:xfrm>
            <a:off x="3733800" y="1524000"/>
            <a:ext cx="2209800" cy="396240"/>
          </a:xfrm>
          <a:prstGeom prst="rect">
            <a:avLst/>
          </a:prstGeom>
          <a:noFill/>
          <a:ln w="9525">
            <a:noFill/>
            <a:miter lim="800000"/>
            <a:headEnd/>
            <a:tailEnd/>
          </a:ln>
          <a:effectLst/>
        </p:spPr>
      </p:pic>
      <p:sp>
        <p:nvSpPr>
          <p:cNvPr id="12" name="TextBox 11"/>
          <p:cNvSpPr txBox="1"/>
          <p:nvPr/>
        </p:nvSpPr>
        <p:spPr>
          <a:xfrm>
            <a:off x="3810000" y="1905000"/>
            <a:ext cx="2286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(500×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(70×10</a:t>
            </a:r>
            <a:r>
              <a:rPr lang="en-US" baseline="30000" dirty="0" smtClean="0">
                <a:latin typeface="Times New Roman" pitchFamily="18" charset="0"/>
                <a:cs typeface="Times New Roman" pitchFamily="18" charset="0"/>
              </a:rPr>
              <a:t>9</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3" name="TextBox 12"/>
          <p:cNvSpPr txBox="1"/>
          <p:nvPr/>
        </p:nvSpPr>
        <p:spPr>
          <a:xfrm>
            <a:off x="6019800" y="1524000"/>
            <a:ext cx="1752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-514 × 10 </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sp>
        <p:nvSpPr>
          <p:cNvPr id="14" name="TextBox 13"/>
          <p:cNvSpPr txBox="1"/>
          <p:nvPr/>
        </p:nvSpPr>
        <p:spPr>
          <a:xfrm>
            <a:off x="0" y="2895600"/>
            <a:ext cx="8763000" cy="461665"/>
          </a:xfrm>
          <a:prstGeom prst="rect">
            <a:avLst/>
          </a:prstGeom>
          <a:noFill/>
        </p:spPr>
        <p:txBody>
          <a:bodyPr wrap="square" rtlCol="0">
            <a:spAutoFit/>
          </a:bodyPr>
          <a:lstStyle/>
          <a:p>
            <a:pPr algn="r" rtl="1"/>
            <a:r>
              <a:rPr lang="fa-IR" sz="2400" b="1" dirty="0" smtClean="0">
                <a:cs typeface="B Nazanin" pitchFamily="2" charset="-78"/>
              </a:rPr>
              <a:t>علامت منفی نشانه انقباض عضو </a:t>
            </a:r>
            <a:r>
              <a:rPr lang="en-US" sz="2400" b="1" dirty="0" smtClean="0">
                <a:cs typeface="B Nazanin" pitchFamily="2" charset="-78"/>
              </a:rPr>
              <a:t>AB</a:t>
            </a:r>
            <a:r>
              <a:rPr lang="fa-IR" sz="2400" b="1" dirty="0" smtClean="0">
                <a:cs typeface="B Nazanin" pitchFamily="2" charset="-78"/>
              </a:rPr>
              <a:t> است و بنابراین سر </a:t>
            </a:r>
            <a:r>
              <a:rPr lang="en-US" sz="2400" b="1" dirty="0" smtClean="0">
                <a:cs typeface="B Nazanin" pitchFamily="2" charset="-78"/>
              </a:rPr>
              <a:t>B</a:t>
            </a:r>
            <a:r>
              <a:rPr lang="fa-IR" sz="2400" b="1" dirty="0" smtClean="0">
                <a:cs typeface="B Nazanin" pitchFamily="2" charset="-78"/>
              </a:rPr>
              <a:t> خیزی به طرف بالا دارد</a:t>
            </a:r>
            <a:r>
              <a:rPr lang="fa-IR" dirty="0" smtClean="0"/>
              <a:t>.</a:t>
            </a:r>
            <a:endParaRPr lang="en-US" dirty="0"/>
          </a:p>
        </p:txBody>
      </p:sp>
      <p:pic>
        <p:nvPicPr>
          <p:cNvPr id="18434" name="Picture 2"/>
          <p:cNvPicPr>
            <a:picLocks noChangeAspect="1" noChangeArrowheads="1"/>
          </p:cNvPicPr>
          <p:nvPr/>
        </p:nvPicPr>
        <p:blipFill>
          <a:blip r:embed="rId4"/>
          <a:srcRect/>
          <a:stretch>
            <a:fillRect/>
          </a:stretch>
        </p:blipFill>
        <p:spPr bwMode="auto">
          <a:xfrm>
            <a:off x="2514600" y="3581400"/>
            <a:ext cx="3305855" cy="3276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2" grpId="0"/>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3505200" y="457200"/>
            <a:ext cx="5334000" cy="461665"/>
          </a:xfrm>
          <a:prstGeom prst="rect">
            <a:avLst/>
          </a:prstGeom>
          <a:noFill/>
        </p:spPr>
        <p:txBody>
          <a:bodyPr wrap="square" rtlCol="0">
            <a:spAutoFit/>
          </a:bodyPr>
          <a:lstStyle/>
          <a:p>
            <a:pPr algn="r" rtl="1"/>
            <a:r>
              <a:rPr lang="fa-IR" sz="2400" dirty="0" smtClean="0">
                <a:cs typeface="B Nazanin" pitchFamily="2" charset="-78"/>
              </a:rPr>
              <a:t>ب: </a:t>
            </a:r>
            <a:r>
              <a:rPr lang="fa-IR" sz="2400" b="1" dirty="0" smtClean="0">
                <a:cs typeface="B Nazanin" pitchFamily="2" charset="-78"/>
              </a:rPr>
              <a:t>خیز </a:t>
            </a:r>
            <a:r>
              <a:rPr lang="en-US" sz="2400" b="1" dirty="0" smtClean="0">
                <a:cs typeface="B Nazanin" pitchFamily="2" charset="-78"/>
              </a:rPr>
              <a:t>D</a:t>
            </a:r>
            <a:r>
              <a:rPr lang="fa-IR" sz="2400" dirty="0" smtClean="0">
                <a:cs typeface="B Nazanin" pitchFamily="2" charset="-78"/>
              </a:rPr>
              <a:t>. چون در میله </a:t>
            </a:r>
            <a:r>
              <a:rPr lang="en-US" sz="2400" dirty="0" smtClean="0">
                <a:cs typeface="B Nazanin" pitchFamily="2" charset="-78"/>
              </a:rPr>
              <a:t>CD</a:t>
            </a:r>
            <a:r>
              <a:rPr lang="fa-IR" sz="2400" dirty="0" smtClean="0">
                <a:cs typeface="B Nazanin" pitchFamily="2" charset="-78"/>
              </a:rPr>
              <a:t> داریم </a:t>
            </a:r>
            <a:r>
              <a:rPr lang="en-US" sz="2400" dirty="0" smtClean="0">
                <a:cs typeface="B Nazanin" pitchFamily="2" charset="-78"/>
              </a:rPr>
              <a:t>P= 90 </a:t>
            </a:r>
            <a:r>
              <a:rPr lang="en-US" sz="2400" dirty="0" err="1" smtClean="0">
                <a:cs typeface="B Nazanin" pitchFamily="2" charset="-78"/>
              </a:rPr>
              <a:t>kN</a:t>
            </a:r>
            <a:r>
              <a:rPr lang="fa-IR" sz="2400" dirty="0" smtClean="0">
                <a:cs typeface="B Nazanin" pitchFamily="2" charset="-78"/>
              </a:rPr>
              <a:t>:</a:t>
            </a:r>
            <a:endParaRPr lang="en-US" sz="2400" dirty="0">
              <a:cs typeface="B Nazanin" pitchFamily="2" charset="-78"/>
            </a:endParaRPr>
          </a:p>
        </p:txBody>
      </p:sp>
      <p:pic>
        <p:nvPicPr>
          <p:cNvPr id="5" name="Picture 3"/>
          <p:cNvPicPr>
            <a:picLocks noChangeAspect="1" noChangeArrowheads="1"/>
          </p:cNvPicPr>
          <p:nvPr/>
        </p:nvPicPr>
        <p:blipFill>
          <a:blip r:embed="rId3"/>
          <a:srcRect/>
          <a:stretch>
            <a:fillRect/>
          </a:stretch>
        </p:blipFill>
        <p:spPr bwMode="auto">
          <a:xfrm>
            <a:off x="1828800" y="1524000"/>
            <a:ext cx="1371600" cy="396240"/>
          </a:xfrm>
          <a:prstGeom prst="rect">
            <a:avLst/>
          </a:prstGeom>
          <a:noFill/>
          <a:ln w="9525">
            <a:noFill/>
            <a:miter lim="800000"/>
            <a:headEnd/>
            <a:tailEnd/>
          </a:ln>
          <a:effectLst/>
        </p:spPr>
      </p:pic>
      <p:sp>
        <p:nvSpPr>
          <p:cNvPr id="6" name="Rectangle 5"/>
          <p:cNvSpPr/>
          <p:nvPr/>
        </p:nvSpPr>
        <p:spPr>
          <a:xfrm>
            <a:off x="1143000" y="1447800"/>
            <a:ext cx="649537"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7" name="TextBox 6"/>
          <p:cNvSpPr txBox="1"/>
          <p:nvPr/>
        </p:nvSpPr>
        <p:spPr>
          <a:xfrm>
            <a:off x="2286000" y="12192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PL</a:t>
            </a:r>
            <a:endParaRPr lang="en-US" sz="2400" dirty="0">
              <a:latin typeface="Times New Roman" pitchFamily="18" charset="0"/>
              <a:cs typeface="Times New Roman" pitchFamily="18" charset="0"/>
            </a:endParaRPr>
          </a:p>
        </p:txBody>
      </p:sp>
      <p:sp>
        <p:nvSpPr>
          <p:cNvPr id="8" name="TextBox 7"/>
          <p:cNvSpPr txBox="1"/>
          <p:nvPr/>
        </p:nvSpPr>
        <p:spPr>
          <a:xfrm>
            <a:off x="2133600" y="1828800"/>
            <a:ext cx="762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dirty="0">
              <a:latin typeface="Times New Roman" pitchFamily="18" charset="0"/>
              <a:cs typeface="Times New Roman" pitchFamily="18" charset="0"/>
            </a:endParaRPr>
          </a:p>
        </p:txBody>
      </p:sp>
      <p:sp>
        <p:nvSpPr>
          <p:cNvPr id="9" name="TextBox 8"/>
          <p:cNvSpPr txBox="1"/>
          <p:nvPr/>
        </p:nvSpPr>
        <p:spPr>
          <a:xfrm>
            <a:off x="3352800" y="1447800"/>
            <a:ext cx="381000" cy="369332"/>
          </a:xfrm>
          <a:prstGeom prst="rect">
            <a:avLst/>
          </a:prstGeom>
          <a:noFill/>
        </p:spPr>
        <p:txBody>
          <a:bodyPr wrap="square" rtlCol="0">
            <a:spAutoFit/>
          </a:bodyPr>
          <a:lstStyle/>
          <a:p>
            <a:r>
              <a:rPr lang="en-US" dirty="0" smtClean="0"/>
              <a:t>= </a:t>
            </a:r>
            <a:endParaRPr lang="en-US" dirty="0"/>
          </a:p>
        </p:txBody>
      </p:sp>
      <p:sp>
        <p:nvSpPr>
          <p:cNvPr id="10" name="TextBox 9"/>
          <p:cNvSpPr txBox="1"/>
          <p:nvPr/>
        </p:nvSpPr>
        <p:spPr>
          <a:xfrm>
            <a:off x="3581400" y="1219200"/>
            <a:ext cx="22098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(90×10</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)(0.4)</a:t>
            </a:r>
            <a:endParaRPr lang="en-US" dirty="0">
              <a:latin typeface="Times New Roman" pitchFamily="18" charset="0"/>
              <a:cs typeface="Times New Roman" pitchFamily="18" charset="0"/>
            </a:endParaRPr>
          </a:p>
        </p:txBody>
      </p:sp>
      <p:pic>
        <p:nvPicPr>
          <p:cNvPr id="11" name="Picture 3"/>
          <p:cNvPicPr>
            <a:picLocks noChangeAspect="1" noChangeArrowheads="1"/>
          </p:cNvPicPr>
          <p:nvPr/>
        </p:nvPicPr>
        <p:blipFill>
          <a:blip r:embed="rId3"/>
          <a:srcRect/>
          <a:stretch>
            <a:fillRect/>
          </a:stretch>
        </p:blipFill>
        <p:spPr bwMode="auto">
          <a:xfrm>
            <a:off x="3733800" y="1524000"/>
            <a:ext cx="2209800" cy="396240"/>
          </a:xfrm>
          <a:prstGeom prst="rect">
            <a:avLst/>
          </a:prstGeom>
          <a:noFill/>
          <a:ln w="9525">
            <a:noFill/>
            <a:miter lim="800000"/>
            <a:headEnd/>
            <a:tailEnd/>
          </a:ln>
          <a:effectLst/>
        </p:spPr>
      </p:pic>
      <p:sp>
        <p:nvSpPr>
          <p:cNvPr id="12" name="TextBox 11"/>
          <p:cNvSpPr txBox="1"/>
          <p:nvPr/>
        </p:nvSpPr>
        <p:spPr>
          <a:xfrm>
            <a:off x="3810000" y="1905000"/>
            <a:ext cx="2286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(600× 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(200×10</a:t>
            </a:r>
            <a:r>
              <a:rPr lang="en-US" baseline="30000" dirty="0" smtClean="0">
                <a:latin typeface="Times New Roman" pitchFamily="18" charset="0"/>
                <a:cs typeface="Times New Roman" pitchFamily="18" charset="0"/>
              </a:rPr>
              <a:t>9</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3" name="TextBox 12"/>
          <p:cNvSpPr txBox="1"/>
          <p:nvPr/>
        </p:nvSpPr>
        <p:spPr>
          <a:xfrm>
            <a:off x="6019800" y="1524000"/>
            <a:ext cx="1752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300 × 10 </a:t>
            </a:r>
            <a:r>
              <a:rPr lang="en-US" baseline="30000" dirty="0" smtClean="0">
                <a:latin typeface="Times New Roman" pitchFamily="18" charset="0"/>
                <a:cs typeface="Times New Roman" pitchFamily="18" charset="0"/>
              </a:rPr>
              <a:t>-6</a:t>
            </a:r>
            <a:endParaRPr lang="en-US" baseline="30000" dirty="0">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4"/>
          <a:srcRect/>
          <a:stretch>
            <a:fillRect/>
          </a:stretch>
        </p:blipFill>
        <p:spPr bwMode="auto">
          <a:xfrm>
            <a:off x="2971800" y="2819400"/>
            <a:ext cx="2695575" cy="3152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04800"/>
            <a:ext cx="8534400" cy="1200329"/>
          </a:xfrm>
          <a:prstGeom prst="rect">
            <a:avLst/>
          </a:prstGeom>
          <a:solidFill>
            <a:schemeClr val="tx1">
              <a:lumMod val="50000"/>
              <a:lumOff val="50000"/>
            </a:schemeClr>
          </a:solidFill>
        </p:spPr>
        <p:txBody>
          <a:bodyPr wrap="square" rtlCol="0">
            <a:spAutoFit/>
          </a:bodyPr>
          <a:lstStyle/>
          <a:p>
            <a:pPr algn="r" rtl="1">
              <a:lnSpc>
                <a:spcPct val="150000"/>
              </a:lnSpc>
            </a:pPr>
            <a:r>
              <a:rPr lang="fa-IR" sz="2400" dirty="0" smtClean="0">
                <a:cs typeface="B Nazanin" pitchFamily="2" charset="-78"/>
              </a:rPr>
              <a:t>خیز </a:t>
            </a:r>
            <a:r>
              <a:rPr lang="en-US" sz="2400" dirty="0" smtClean="0">
                <a:cs typeface="B Nazanin" pitchFamily="2" charset="-78"/>
              </a:rPr>
              <a:t>E</a:t>
            </a:r>
            <a:r>
              <a:rPr lang="fa-IR" sz="2400" dirty="0" smtClean="0">
                <a:cs typeface="B Nazanin" pitchFamily="2" charset="-78"/>
              </a:rPr>
              <a:t>. مکان های جابجا شده نقاط </a:t>
            </a:r>
            <a:r>
              <a:rPr lang="en-US" sz="2400" dirty="0" smtClean="0">
                <a:cs typeface="B Nazanin" pitchFamily="2" charset="-78"/>
              </a:rPr>
              <a:t>B</a:t>
            </a:r>
            <a:r>
              <a:rPr lang="fa-IR" sz="2400" dirty="0" smtClean="0">
                <a:cs typeface="B Nazanin" pitchFamily="2" charset="-78"/>
              </a:rPr>
              <a:t> و </a:t>
            </a:r>
            <a:r>
              <a:rPr lang="en-US" sz="2400" dirty="0" smtClean="0">
                <a:cs typeface="B Nazanin" pitchFamily="2" charset="-78"/>
              </a:rPr>
              <a:t>D</a:t>
            </a:r>
            <a:r>
              <a:rPr lang="fa-IR" sz="2400" dirty="0" smtClean="0">
                <a:cs typeface="B Nazanin" pitchFamily="2" charset="-78"/>
              </a:rPr>
              <a:t> را </a:t>
            </a:r>
            <a:r>
              <a:rPr lang="en-US" sz="2400" dirty="0" smtClean="0">
                <a:cs typeface="B Nazanin" pitchFamily="2" charset="-78"/>
              </a:rPr>
              <a:t>B´</a:t>
            </a:r>
            <a:r>
              <a:rPr lang="fa-IR" sz="2400" dirty="0" smtClean="0">
                <a:cs typeface="B Nazanin" pitchFamily="2" charset="-78"/>
              </a:rPr>
              <a:t> و </a:t>
            </a:r>
            <a:r>
              <a:rPr lang="en-US" sz="2400" dirty="0" smtClean="0">
                <a:cs typeface="B Nazanin" pitchFamily="2" charset="-78"/>
              </a:rPr>
              <a:t>D´</a:t>
            </a:r>
            <a:r>
              <a:rPr lang="fa-IR" sz="2400" dirty="0" smtClean="0">
                <a:cs typeface="B Nazanin" pitchFamily="2" charset="-78"/>
              </a:rPr>
              <a:t> می نامیم. چون میله </a:t>
            </a:r>
            <a:r>
              <a:rPr lang="en-US" sz="2400" dirty="0" smtClean="0">
                <a:cs typeface="B Nazanin" pitchFamily="2" charset="-78"/>
              </a:rPr>
              <a:t>BDE</a:t>
            </a:r>
            <a:r>
              <a:rPr lang="fa-IR" sz="2400" dirty="0" smtClean="0">
                <a:cs typeface="B Nazanin" pitchFamily="2" charset="-78"/>
              </a:rPr>
              <a:t> صلب است نقطه های </a:t>
            </a:r>
            <a:r>
              <a:rPr lang="en-US" sz="2400" dirty="0" smtClean="0">
                <a:cs typeface="B Nazanin" pitchFamily="2" charset="-78"/>
              </a:rPr>
              <a:t>B´</a:t>
            </a:r>
            <a:r>
              <a:rPr lang="fa-IR" sz="2400" dirty="0" smtClean="0">
                <a:cs typeface="B Nazanin" pitchFamily="2" charset="-78"/>
              </a:rPr>
              <a:t>و ´</a:t>
            </a:r>
            <a:r>
              <a:rPr lang="en-US" sz="2400" dirty="0" smtClean="0">
                <a:cs typeface="B Nazanin" pitchFamily="2" charset="-78"/>
              </a:rPr>
              <a:t>D</a:t>
            </a:r>
            <a:r>
              <a:rPr lang="fa-IR" sz="2400" dirty="0" smtClean="0">
                <a:cs typeface="B Nazanin" pitchFamily="2" charset="-78"/>
              </a:rPr>
              <a:t> و ´</a:t>
            </a:r>
            <a:r>
              <a:rPr lang="en-US" sz="2400" dirty="0" smtClean="0">
                <a:cs typeface="B Nazanin" pitchFamily="2" charset="-78"/>
              </a:rPr>
              <a:t>E</a:t>
            </a:r>
            <a:r>
              <a:rPr lang="fa-IR" sz="2400" dirty="0" smtClean="0">
                <a:cs typeface="B Nazanin" pitchFamily="2" charset="-78"/>
              </a:rPr>
              <a:t> روی یک خط راست قرار دارند و داریم:</a:t>
            </a:r>
            <a:endParaRPr lang="en-US" sz="2400" dirty="0">
              <a:cs typeface="B Nazanin" pitchFamily="2" charset="-78"/>
            </a:endParaRPr>
          </a:p>
        </p:txBody>
      </p:sp>
      <p:pic>
        <p:nvPicPr>
          <p:cNvPr id="6" name="Picture 3"/>
          <p:cNvPicPr>
            <a:picLocks noChangeAspect="1" noChangeArrowheads="1"/>
          </p:cNvPicPr>
          <p:nvPr/>
        </p:nvPicPr>
        <p:blipFill>
          <a:blip r:embed="rId2"/>
          <a:srcRect/>
          <a:stretch>
            <a:fillRect/>
          </a:stretch>
        </p:blipFill>
        <p:spPr bwMode="auto">
          <a:xfrm>
            <a:off x="381000" y="2362200"/>
            <a:ext cx="1371600" cy="396240"/>
          </a:xfrm>
          <a:prstGeom prst="rect">
            <a:avLst/>
          </a:prstGeom>
          <a:noFill/>
          <a:ln w="9525">
            <a:noFill/>
            <a:miter lim="800000"/>
            <a:headEnd/>
            <a:tailEnd/>
          </a:ln>
          <a:effectLst/>
        </p:spPr>
      </p:pic>
      <p:sp>
        <p:nvSpPr>
          <p:cNvPr id="7" name="TextBox 6"/>
          <p:cNvSpPr txBox="1"/>
          <p:nvPr/>
        </p:nvSpPr>
        <p:spPr>
          <a:xfrm>
            <a:off x="457200" y="2133600"/>
            <a:ext cx="10668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BB´</a:t>
            </a:r>
            <a:endParaRPr lang="en-US" sz="2000" dirty="0">
              <a:latin typeface="Times New Roman" pitchFamily="18" charset="0"/>
              <a:cs typeface="Times New Roman" pitchFamily="18" charset="0"/>
            </a:endParaRPr>
          </a:p>
        </p:txBody>
      </p:sp>
      <p:sp>
        <p:nvSpPr>
          <p:cNvPr id="8" name="TextBox 7"/>
          <p:cNvSpPr txBox="1"/>
          <p:nvPr/>
        </p:nvSpPr>
        <p:spPr>
          <a:xfrm>
            <a:off x="533400" y="2667000"/>
            <a:ext cx="9144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DD´</a:t>
            </a:r>
            <a:endParaRPr lang="en-US" sz="2000" dirty="0">
              <a:latin typeface="Times New Roman" pitchFamily="18" charset="0"/>
              <a:cs typeface="Times New Roman" pitchFamily="18" charset="0"/>
            </a:endParaRPr>
          </a:p>
        </p:txBody>
      </p:sp>
      <p:sp>
        <p:nvSpPr>
          <p:cNvPr id="9" name="TextBox 8"/>
          <p:cNvSpPr txBox="1"/>
          <p:nvPr/>
        </p:nvSpPr>
        <p:spPr>
          <a:xfrm>
            <a:off x="1828800" y="2362200"/>
            <a:ext cx="457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pic>
        <p:nvPicPr>
          <p:cNvPr id="10" name="Picture 3"/>
          <p:cNvPicPr>
            <a:picLocks noChangeAspect="1" noChangeArrowheads="1"/>
          </p:cNvPicPr>
          <p:nvPr/>
        </p:nvPicPr>
        <p:blipFill>
          <a:blip r:embed="rId2"/>
          <a:srcRect/>
          <a:stretch>
            <a:fillRect/>
          </a:stretch>
        </p:blipFill>
        <p:spPr bwMode="auto">
          <a:xfrm>
            <a:off x="2057400" y="2362200"/>
            <a:ext cx="1371600" cy="396240"/>
          </a:xfrm>
          <a:prstGeom prst="rect">
            <a:avLst/>
          </a:prstGeom>
          <a:noFill/>
          <a:ln w="9525">
            <a:noFill/>
            <a:miter lim="800000"/>
            <a:headEnd/>
            <a:tailEnd/>
          </a:ln>
          <a:effectLst/>
        </p:spPr>
      </p:pic>
      <p:sp>
        <p:nvSpPr>
          <p:cNvPr id="11" name="TextBox 10"/>
          <p:cNvSpPr txBox="1"/>
          <p:nvPr/>
        </p:nvSpPr>
        <p:spPr>
          <a:xfrm>
            <a:off x="2286000" y="2133600"/>
            <a:ext cx="8382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BH</a:t>
            </a:r>
            <a:endParaRPr lang="en-US" sz="2000" dirty="0">
              <a:latin typeface="Times New Roman" pitchFamily="18" charset="0"/>
              <a:cs typeface="Times New Roman" pitchFamily="18" charset="0"/>
            </a:endParaRPr>
          </a:p>
        </p:txBody>
      </p:sp>
      <p:sp>
        <p:nvSpPr>
          <p:cNvPr id="12" name="TextBox 11"/>
          <p:cNvSpPr txBox="1"/>
          <p:nvPr/>
        </p:nvSpPr>
        <p:spPr>
          <a:xfrm>
            <a:off x="2209800" y="2667000"/>
            <a:ext cx="9906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HD</a:t>
            </a:r>
            <a:endParaRPr lang="en-US" sz="2000" dirty="0">
              <a:latin typeface="Times New Roman" pitchFamily="18" charset="0"/>
              <a:cs typeface="Times New Roman" pitchFamily="18" charset="0"/>
            </a:endParaRPr>
          </a:p>
        </p:txBody>
      </p:sp>
      <p:pic>
        <p:nvPicPr>
          <p:cNvPr id="13" name="Picture 3"/>
          <p:cNvPicPr>
            <a:picLocks noChangeAspect="1" noChangeArrowheads="1"/>
          </p:cNvPicPr>
          <p:nvPr/>
        </p:nvPicPr>
        <p:blipFill>
          <a:blip r:embed="rId2"/>
          <a:srcRect/>
          <a:stretch>
            <a:fillRect/>
          </a:stretch>
        </p:blipFill>
        <p:spPr bwMode="auto">
          <a:xfrm>
            <a:off x="3733800" y="2362200"/>
            <a:ext cx="1371600" cy="396240"/>
          </a:xfrm>
          <a:prstGeom prst="rect">
            <a:avLst/>
          </a:prstGeom>
          <a:noFill/>
          <a:ln w="9525">
            <a:noFill/>
            <a:miter lim="800000"/>
            <a:headEnd/>
            <a:tailEnd/>
          </a:ln>
          <a:effectLst/>
        </p:spPr>
      </p:pic>
      <p:sp>
        <p:nvSpPr>
          <p:cNvPr id="14" name="TextBox 13"/>
          <p:cNvSpPr txBox="1"/>
          <p:nvPr/>
        </p:nvSpPr>
        <p:spPr>
          <a:xfrm>
            <a:off x="3810000" y="2133600"/>
            <a:ext cx="10668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0.514</a:t>
            </a:r>
            <a:endParaRPr lang="en-US" sz="2000" dirty="0">
              <a:latin typeface="Times New Roman" pitchFamily="18" charset="0"/>
              <a:cs typeface="Times New Roman" pitchFamily="18" charset="0"/>
            </a:endParaRPr>
          </a:p>
        </p:txBody>
      </p:sp>
      <p:sp>
        <p:nvSpPr>
          <p:cNvPr id="15" name="TextBox 14"/>
          <p:cNvSpPr txBox="1"/>
          <p:nvPr/>
        </p:nvSpPr>
        <p:spPr>
          <a:xfrm>
            <a:off x="3886200" y="2667000"/>
            <a:ext cx="9144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0.3</a:t>
            </a:r>
            <a:endParaRPr lang="en-US" sz="2000" dirty="0">
              <a:latin typeface="Times New Roman" pitchFamily="18" charset="0"/>
              <a:cs typeface="Times New Roman" pitchFamily="18" charset="0"/>
            </a:endParaRPr>
          </a:p>
        </p:txBody>
      </p:sp>
      <p:sp>
        <p:nvSpPr>
          <p:cNvPr id="16" name="TextBox 15"/>
          <p:cNvSpPr txBox="1"/>
          <p:nvPr/>
        </p:nvSpPr>
        <p:spPr>
          <a:xfrm>
            <a:off x="5181600" y="2362200"/>
            <a:ext cx="457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pic>
        <p:nvPicPr>
          <p:cNvPr id="17" name="Picture 3"/>
          <p:cNvPicPr>
            <a:picLocks noChangeAspect="1" noChangeArrowheads="1"/>
          </p:cNvPicPr>
          <p:nvPr/>
        </p:nvPicPr>
        <p:blipFill>
          <a:blip r:embed="rId2"/>
          <a:srcRect/>
          <a:stretch>
            <a:fillRect/>
          </a:stretch>
        </p:blipFill>
        <p:spPr bwMode="auto">
          <a:xfrm>
            <a:off x="5410200" y="2362200"/>
            <a:ext cx="1371600" cy="396240"/>
          </a:xfrm>
          <a:prstGeom prst="rect">
            <a:avLst/>
          </a:prstGeom>
          <a:noFill/>
          <a:ln w="9525">
            <a:noFill/>
            <a:miter lim="800000"/>
            <a:headEnd/>
            <a:tailEnd/>
          </a:ln>
          <a:effectLst/>
        </p:spPr>
      </p:pic>
      <p:sp>
        <p:nvSpPr>
          <p:cNvPr id="18" name="TextBox 17"/>
          <p:cNvSpPr txBox="1"/>
          <p:nvPr/>
        </p:nvSpPr>
        <p:spPr>
          <a:xfrm>
            <a:off x="5638800" y="2133600"/>
            <a:ext cx="8382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200-X</a:t>
            </a:r>
            <a:endParaRPr lang="en-US" sz="2000" dirty="0">
              <a:latin typeface="Times New Roman" pitchFamily="18" charset="0"/>
              <a:cs typeface="Times New Roman" pitchFamily="18" charset="0"/>
            </a:endParaRPr>
          </a:p>
        </p:txBody>
      </p:sp>
      <p:sp>
        <p:nvSpPr>
          <p:cNvPr id="19" name="TextBox 18"/>
          <p:cNvSpPr txBox="1"/>
          <p:nvPr/>
        </p:nvSpPr>
        <p:spPr>
          <a:xfrm>
            <a:off x="5562600" y="2667000"/>
            <a:ext cx="9906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X</a:t>
            </a:r>
            <a:endParaRPr lang="en-US" sz="2000" dirty="0">
              <a:latin typeface="Times New Roman" pitchFamily="18" charset="0"/>
              <a:cs typeface="Times New Roman" pitchFamily="18" charset="0"/>
            </a:endParaRPr>
          </a:p>
        </p:txBody>
      </p:sp>
      <p:sp>
        <p:nvSpPr>
          <p:cNvPr id="20" name="TextBox 19"/>
          <p:cNvSpPr txBox="1"/>
          <p:nvPr/>
        </p:nvSpPr>
        <p:spPr>
          <a:xfrm>
            <a:off x="7162800" y="2286000"/>
            <a:ext cx="15240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X= 73.7 mm</a:t>
            </a:r>
            <a:endParaRPr lang="en-US" sz="2000" dirty="0">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a:srcRect/>
          <a:stretch>
            <a:fillRect/>
          </a:stretch>
        </p:blipFill>
        <p:spPr bwMode="auto">
          <a:xfrm>
            <a:off x="533400" y="3429000"/>
            <a:ext cx="1371600" cy="396240"/>
          </a:xfrm>
          <a:prstGeom prst="rect">
            <a:avLst/>
          </a:prstGeom>
          <a:noFill/>
          <a:ln w="9525">
            <a:noFill/>
            <a:miter lim="800000"/>
            <a:headEnd/>
            <a:tailEnd/>
          </a:ln>
          <a:effectLst/>
        </p:spPr>
      </p:pic>
      <p:sp>
        <p:nvSpPr>
          <p:cNvPr id="22" name="TextBox 21"/>
          <p:cNvSpPr txBox="1"/>
          <p:nvPr/>
        </p:nvSpPr>
        <p:spPr>
          <a:xfrm>
            <a:off x="609600" y="3200400"/>
            <a:ext cx="10668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EE´</a:t>
            </a:r>
            <a:endParaRPr lang="en-US" sz="2000" dirty="0">
              <a:latin typeface="Times New Roman" pitchFamily="18" charset="0"/>
              <a:cs typeface="Times New Roman" pitchFamily="18" charset="0"/>
            </a:endParaRPr>
          </a:p>
        </p:txBody>
      </p:sp>
      <p:sp>
        <p:nvSpPr>
          <p:cNvPr id="23" name="TextBox 22"/>
          <p:cNvSpPr txBox="1"/>
          <p:nvPr/>
        </p:nvSpPr>
        <p:spPr>
          <a:xfrm>
            <a:off x="685800" y="3733800"/>
            <a:ext cx="9144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DD´</a:t>
            </a:r>
            <a:endParaRPr lang="en-US" sz="2000" dirty="0">
              <a:latin typeface="Times New Roman" pitchFamily="18" charset="0"/>
              <a:cs typeface="Times New Roman" pitchFamily="18" charset="0"/>
            </a:endParaRPr>
          </a:p>
        </p:txBody>
      </p:sp>
      <p:sp>
        <p:nvSpPr>
          <p:cNvPr id="24" name="TextBox 23"/>
          <p:cNvSpPr txBox="1"/>
          <p:nvPr/>
        </p:nvSpPr>
        <p:spPr>
          <a:xfrm>
            <a:off x="1981200" y="3429000"/>
            <a:ext cx="457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pic>
        <p:nvPicPr>
          <p:cNvPr id="25" name="Picture 3"/>
          <p:cNvPicPr>
            <a:picLocks noChangeAspect="1" noChangeArrowheads="1"/>
          </p:cNvPicPr>
          <p:nvPr/>
        </p:nvPicPr>
        <p:blipFill>
          <a:blip r:embed="rId2"/>
          <a:srcRect/>
          <a:stretch>
            <a:fillRect/>
          </a:stretch>
        </p:blipFill>
        <p:spPr bwMode="auto">
          <a:xfrm>
            <a:off x="2209800" y="3429000"/>
            <a:ext cx="1371600" cy="396240"/>
          </a:xfrm>
          <a:prstGeom prst="rect">
            <a:avLst/>
          </a:prstGeom>
          <a:noFill/>
          <a:ln w="9525">
            <a:noFill/>
            <a:miter lim="800000"/>
            <a:headEnd/>
            <a:tailEnd/>
          </a:ln>
          <a:effectLst/>
        </p:spPr>
      </p:pic>
      <p:sp>
        <p:nvSpPr>
          <p:cNvPr id="26" name="TextBox 25"/>
          <p:cNvSpPr txBox="1"/>
          <p:nvPr/>
        </p:nvSpPr>
        <p:spPr>
          <a:xfrm>
            <a:off x="2438400" y="3200400"/>
            <a:ext cx="8382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HE</a:t>
            </a:r>
            <a:endParaRPr lang="en-US" sz="2000" dirty="0">
              <a:latin typeface="Times New Roman" pitchFamily="18" charset="0"/>
              <a:cs typeface="Times New Roman" pitchFamily="18" charset="0"/>
            </a:endParaRPr>
          </a:p>
        </p:txBody>
      </p:sp>
      <p:sp>
        <p:nvSpPr>
          <p:cNvPr id="27" name="TextBox 26"/>
          <p:cNvSpPr txBox="1"/>
          <p:nvPr/>
        </p:nvSpPr>
        <p:spPr>
          <a:xfrm>
            <a:off x="2362200" y="3733800"/>
            <a:ext cx="9906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HD</a:t>
            </a:r>
            <a:endParaRPr lang="en-US" sz="2000" dirty="0">
              <a:latin typeface="Times New Roman" pitchFamily="18" charset="0"/>
              <a:cs typeface="Times New Roman" pitchFamily="18" charset="0"/>
            </a:endParaRPr>
          </a:p>
        </p:txBody>
      </p:sp>
      <p:pic>
        <p:nvPicPr>
          <p:cNvPr id="28" name="Picture 3"/>
          <p:cNvPicPr>
            <a:picLocks noChangeAspect="1" noChangeArrowheads="1"/>
          </p:cNvPicPr>
          <p:nvPr/>
        </p:nvPicPr>
        <p:blipFill>
          <a:blip r:embed="rId2"/>
          <a:srcRect/>
          <a:stretch>
            <a:fillRect/>
          </a:stretch>
        </p:blipFill>
        <p:spPr bwMode="auto">
          <a:xfrm>
            <a:off x="4114800" y="3429000"/>
            <a:ext cx="1371600" cy="396240"/>
          </a:xfrm>
          <a:prstGeom prst="rect">
            <a:avLst/>
          </a:prstGeom>
          <a:noFill/>
          <a:ln w="9525">
            <a:noFill/>
            <a:miter lim="800000"/>
            <a:headEnd/>
            <a:tailEnd/>
          </a:ln>
          <a:effectLst/>
        </p:spPr>
      </p:pic>
      <p:sp>
        <p:nvSpPr>
          <p:cNvPr id="29" name="TextBox 28"/>
          <p:cNvSpPr txBox="1"/>
          <p:nvPr/>
        </p:nvSpPr>
        <p:spPr>
          <a:xfrm>
            <a:off x="4191000" y="3200400"/>
            <a:ext cx="1066800" cy="400110"/>
          </a:xfrm>
          <a:prstGeom prst="rect">
            <a:avLst/>
          </a:prstGeom>
          <a:noFill/>
        </p:spPr>
        <p:txBody>
          <a:bodyPr wrap="square" rtlCol="0">
            <a:spAutoFit/>
          </a:bodyPr>
          <a:lstStyle/>
          <a:p>
            <a:pPr algn="ctr"/>
            <a:r>
              <a:rPr lang="el-GR" sz="2000" dirty="0" smtClean="0">
                <a:latin typeface="Times New Roman" pitchFamily="18" charset="0"/>
                <a:cs typeface="Times New Roman" pitchFamily="18" charset="0"/>
              </a:rPr>
              <a:t>δ</a:t>
            </a:r>
            <a:r>
              <a:rPr lang="en-US" sz="2000" baseline="-25000" dirty="0" smtClean="0">
                <a:latin typeface="Times New Roman" pitchFamily="18" charset="0"/>
                <a:cs typeface="Times New Roman" pitchFamily="18" charset="0"/>
              </a:rPr>
              <a:t>E</a:t>
            </a:r>
            <a:endParaRPr lang="en-US" sz="2000" baseline="-25000" dirty="0">
              <a:latin typeface="Times New Roman" pitchFamily="18" charset="0"/>
              <a:cs typeface="Times New Roman" pitchFamily="18" charset="0"/>
            </a:endParaRPr>
          </a:p>
        </p:txBody>
      </p:sp>
      <p:sp>
        <p:nvSpPr>
          <p:cNvPr id="30" name="TextBox 29"/>
          <p:cNvSpPr txBox="1"/>
          <p:nvPr/>
        </p:nvSpPr>
        <p:spPr>
          <a:xfrm>
            <a:off x="4267200" y="3733800"/>
            <a:ext cx="9144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0.3</a:t>
            </a:r>
            <a:endParaRPr lang="en-US" sz="2000" dirty="0">
              <a:latin typeface="Times New Roman" pitchFamily="18" charset="0"/>
              <a:cs typeface="Times New Roman" pitchFamily="18" charset="0"/>
            </a:endParaRPr>
          </a:p>
        </p:txBody>
      </p:sp>
      <p:sp>
        <p:nvSpPr>
          <p:cNvPr id="31" name="TextBox 30"/>
          <p:cNvSpPr txBox="1"/>
          <p:nvPr/>
        </p:nvSpPr>
        <p:spPr>
          <a:xfrm>
            <a:off x="5562600" y="3429000"/>
            <a:ext cx="457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pic>
        <p:nvPicPr>
          <p:cNvPr id="32" name="Picture 3"/>
          <p:cNvPicPr>
            <a:picLocks noChangeAspect="1" noChangeArrowheads="1"/>
          </p:cNvPicPr>
          <p:nvPr/>
        </p:nvPicPr>
        <p:blipFill>
          <a:blip r:embed="rId2"/>
          <a:srcRect/>
          <a:stretch>
            <a:fillRect/>
          </a:stretch>
        </p:blipFill>
        <p:spPr bwMode="auto">
          <a:xfrm>
            <a:off x="5791200" y="3429000"/>
            <a:ext cx="1371600" cy="396240"/>
          </a:xfrm>
          <a:prstGeom prst="rect">
            <a:avLst/>
          </a:prstGeom>
          <a:noFill/>
          <a:ln w="9525">
            <a:noFill/>
            <a:miter lim="800000"/>
            <a:headEnd/>
            <a:tailEnd/>
          </a:ln>
          <a:effectLst/>
        </p:spPr>
      </p:pic>
      <p:sp>
        <p:nvSpPr>
          <p:cNvPr id="33" name="TextBox 32"/>
          <p:cNvSpPr txBox="1"/>
          <p:nvPr/>
        </p:nvSpPr>
        <p:spPr>
          <a:xfrm>
            <a:off x="5638800" y="3200400"/>
            <a:ext cx="15240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400+73.7</a:t>
            </a:r>
            <a:endParaRPr lang="en-US" sz="2000" dirty="0">
              <a:latin typeface="Times New Roman" pitchFamily="18" charset="0"/>
              <a:cs typeface="Times New Roman" pitchFamily="18" charset="0"/>
            </a:endParaRPr>
          </a:p>
        </p:txBody>
      </p:sp>
      <p:sp>
        <p:nvSpPr>
          <p:cNvPr id="34" name="TextBox 33"/>
          <p:cNvSpPr txBox="1"/>
          <p:nvPr/>
        </p:nvSpPr>
        <p:spPr>
          <a:xfrm>
            <a:off x="5943600" y="3733800"/>
            <a:ext cx="9906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73.7</a:t>
            </a:r>
            <a:endParaRPr lang="en-US" sz="2000" dirty="0">
              <a:latin typeface="Times New Roman" pitchFamily="18" charset="0"/>
              <a:cs typeface="Times New Roman" pitchFamily="18" charset="0"/>
            </a:endParaRPr>
          </a:p>
        </p:txBody>
      </p:sp>
      <p:sp>
        <p:nvSpPr>
          <p:cNvPr id="35" name="TextBox 34"/>
          <p:cNvSpPr txBox="1"/>
          <p:nvPr/>
        </p:nvSpPr>
        <p:spPr>
          <a:xfrm>
            <a:off x="7924800" y="3352800"/>
            <a:ext cx="12192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=1.92</a:t>
            </a:r>
            <a:endParaRPr lang="en-US" sz="2000" dirty="0">
              <a:latin typeface="Times New Roman" pitchFamily="18" charset="0"/>
              <a:cs typeface="Times New Roman" pitchFamily="18" charset="0"/>
            </a:endParaRPr>
          </a:p>
        </p:txBody>
      </p:sp>
      <p:sp>
        <p:nvSpPr>
          <p:cNvPr id="36" name="TextBox 35"/>
          <p:cNvSpPr txBox="1"/>
          <p:nvPr/>
        </p:nvSpPr>
        <p:spPr>
          <a:xfrm>
            <a:off x="7543800" y="3352800"/>
            <a:ext cx="609600" cy="400110"/>
          </a:xfrm>
          <a:prstGeom prst="rect">
            <a:avLst/>
          </a:prstGeom>
          <a:noFill/>
        </p:spPr>
        <p:txBody>
          <a:bodyPr wrap="square" rtlCol="0">
            <a:spAutoFit/>
          </a:bodyPr>
          <a:lstStyle/>
          <a:p>
            <a:pPr algn="ctr"/>
            <a:r>
              <a:rPr lang="el-GR" sz="2000" dirty="0" smtClean="0">
                <a:latin typeface="Times New Roman" pitchFamily="18" charset="0"/>
                <a:cs typeface="Times New Roman" pitchFamily="18" charset="0"/>
              </a:rPr>
              <a:t>δ</a:t>
            </a:r>
            <a:r>
              <a:rPr lang="en-US" sz="2000" baseline="-25000" dirty="0" smtClean="0">
                <a:latin typeface="Times New Roman" pitchFamily="18" charset="0"/>
                <a:cs typeface="Times New Roman" pitchFamily="18" charset="0"/>
              </a:rPr>
              <a:t>E</a:t>
            </a:r>
            <a:endParaRPr lang="en-US" sz="2000" baseline="-25000" dirty="0">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3"/>
          <a:srcRect/>
          <a:stretch>
            <a:fillRect/>
          </a:stretch>
        </p:blipFill>
        <p:spPr bwMode="auto">
          <a:xfrm>
            <a:off x="1600200" y="4114800"/>
            <a:ext cx="4913539"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5" name="TextBox 4"/>
          <p:cNvSpPr txBox="1"/>
          <p:nvPr/>
        </p:nvSpPr>
        <p:spPr>
          <a:xfrm>
            <a:off x="6096000" y="381000"/>
            <a:ext cx="2743200" cy="523220"/>
          </a:xfrm>
          <a:prstGeom prst="rect">
            <a:avLst/>
          </a:prstGeom>
          <a:solidFill>
            <a:schemeClr val="tx2">
              <a:lumMod val="20000"/>
              <a:lumOff val="80000"/>
            </a:schemeClr>
          </a:solidFill>
        </p:spPr>
        <p:txBody>
          <a:bodyPr wrap="square" rtlCol="0">
            <a:spAutoFit/>
          </a:bodyPr>
          <a:lstStyle/>
          <a:p>
            <a:pPr algn="r" rtl="1"/>
            <a:r>
              <a:rPr lang="fa-IR" sz="2800" dirty="0" smtClean="0">
                <a:cs typeface="B Nazanin" pitchFamily="2" charset="-78"/>
              </a:rPr>
              <a:t>ایزوتروپیک صفحه ای</a:t>
            </a:r>
            <a:endParaRPr lang="en-US" sz="2800" dirty="0">
              <a:cs typeface="B Nazanin" pitchFamily="2" charset="-78"/>
            </a:endParaRPr>
          </a:p>
        </p:txBody>
      </p:sp>
      <p:sp>
        <p:nvSpPr>
          <p:cNvPr id="6" name="TextBox 5"/>
          <p:cNvSpPr txBox="1"/>
          <p:nvPr/>
        </p:nvSpPr>
        <p:spPr>
          <a:xfrm>
            <a:off x="381000" y="1305580"/>
            <a:ext cx="8610600" cy="523220"/>
          </a:xfrm>
          <a:prstGeom prst="rect">
            <a:avLst/>
          </a:prstGeom>
          <a:noFill/>
        </p:spPr>
        <p:txBody>
          <a:bodyPr wrap="square" rtlCol="0">
            <a:spAutoFit/>
          </a:bodyPr>
          <a:lstStyle/>
          <a:p>
            <a:pPr algn="r" rtl="1"/>
            <a:r>
              <a:rPr lang="fa-IR" sz="2800" dirty="0" smtClean="0">
                <a:cs typeface="B Nazanin" pitchFamily="2" charset="-78"/>
              </a:rPr>
              <a:t>اجسامی که در جهات عمود بر صفحه خود دارای صفحات تقارن زیادی هستند</a:t>
            </a:r>
            <a:r>
              <a:rPr lang="fa-IR" dirty="0" smtClean="0"/>
              <a:t>.</a:t>
            </a:r>
            <a:endParaRPr lang="en-US" dirty="0"/>
          </a:p>
        </p:txBody>
      </p:sp>
      <p:sp>
        <p:nvSpPr>
          <p:cNvPr id="8" name="TextBox 7"/>
          <p:cNvSpPr txBox="1"/>
          <p:nvPr/>
        </p:nvSpPr>
        <p:spPr>
          <a:xfrm>
            <a:off x="2971800" y="2057400"/>
            <a:ext cx="5791200" cy="400110"/>
          </a:xfrm>
          <a:prstGeom prst="rect">
            <a:avLst/>
          </a:prstGeom>
          <a:noFill/>
        </p:spPr>
        <p:txBody>
          <a:bodyPr wrap="square" rtlCol="0">
            <a:spAutoFit/>
          </a:bodyPr>
          <a:lstStyle/>
          <a:p>
            <a:pPr algn="r" rtl="1"/>
            <a:r>
              <a:rPr lang="fa-IR" sz="2000" b="1" dirty="0" smtClean="0">
                <a:cs typeface="B Nazanin" pitchFamily="2" charset="-78"/>
              </a:rPr>
              <a:t>لیگنین، تخته فیبر، تخته خرده و کاغذ دست ساز</a:t>
            </a:r>
            <a:endParaRPr lang="en-US" sz="20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81000"/>
            <a:ext cx="8686800" cy="1938992"/>
          </a:xfrm>
          <a:prstGeom prst="rect">
            <a:avLst/>
          </a:prstGeom>
          <a:solidFill>
            <a:schemeClr val="accent1">
              <a:lumMod val="20000"/>
              <a:lumOff val="80000"/>
            </a:schemeClr>
          </a:solidFill>
        </p:spPr>
        <p:txBody>
          <a:bodyPr wrap="square" rtlCol="0">
            <a:spAutoFit/>
          </a:bodyPr>
          <a:lstStyle/>
          <a:p>
            <a:pPr algn="just" rtl="1"/>
            <a:r>
              <a:rPr lang="fa-IR" sz="2400" b="1" dirty="0" smtClean="0">
                <a:cs typeface="B Nazanin" pitchFamily="2" charset="-78"/>
              </a:rPr>
              <a:t>مثال</a:t>
            </a:r>
            <a:r>
              <a:rPr lang="fa-IR" sz="2400" dirty="0" smtClean="0">
                <a:cs typeface="B Nazanin" pitchFamily="2" charset="-78"/>
              </a:rPr>
              <a:t>: قطعات ریخته شده صلب </a:t>
            </a:r>
            <a:r>
              <a:rPr lang="en-US" sz="2400" dirty="0" smtClean="0">
                <a:cs typeface="B Nazanin" pitchFamily="2" charset="-78"/>
              </a:rPr>
              <a:t>A</a:t>
            </a:r>
            <a:r>
              <a:rPr lang="fa-IR" sz="2400" dirty="0" smtClean="0">
                <a:cs typeface="B Nazanin" pitchFamily="2" charset="-78"/>
              </a:rPr>
              <a:t> و </a:t>
            </a:r>
            <a:r>
              <a:rPr lang="en-US" sz="2400" dirty="0" smtClean="0">
                <a:cs typeface="B Nazanin" pitchFamily="2" charset="-78"/>
              </a:rPr>
              <a:t>B</a:t>
            </a:r>
            <a:r>
              <a:rPr lang="fa-IR" sz="2400" dirty="0" smtClean="0">
                <a:cs typeface="B Nazanin" pitchFamily="2" charset="-78"/>
              </a:rPr>
              <a:t> با پیچ مهره های فولادی </a:t>
            </a:r>
            <a:r>
              <a:rPr lang="en-US" sz="2400" dirty="0" smtClean="0">
                <a:cs typeface="B Nazanin" pitchFamily="2" charset="-78"/>
              </a:rPr>
              <a:t>CD</a:t>
            </a:r>
            <a:r>
              <a:rPr lang="fa-IR" sz="2400" dirty="0" smtClean="0">
                <a:cs typeface="B Nazanin" pitchFamily="2" charset="-78"/>
              </a:rPr>
              <a:t> و </a:t>
            </a:r>
            <a:r>
              <a:rPr lang="en-US" sz="2400" dirty="0" smtClean="0">
                <a:cs typeface="B Nazanin" pitchFamily="2" charset="-78"/>
              </a:rPr>
              <a:t>GH</a:t>
            </a:r>
            <a:r>
              <a:rPr lang="fa-IR" sz="2400" dirty="0" smtClean="0">
                <a:cs typeface="B Nazanin" pitchFamily="2" charset="-78"/>
              </a:rPr>
              <a:t> به قطر </a:t>
            </a:r>
            <a:r>
              <a:rPr lang="en-US" sz="2400" dirty="0" smtClean="0">
                <a:cs typeface="B Nazanin" pitchFamily="2" charset="-78"/>
              </a:rPr>
              <a:t>3/4in</a:t>
            </a:r>
            <a:r>
              <a:rPr lang="fa-IR" sz="2400" dirty="0" smtClean="0">
                <a:cs typeface="B Nazanin" pitchFamily="2" charset="-78"/>
              </a:rPr>
              <a:t> به هم متصل شده اند و با دو سر میله آلومینیومی </a:t>
            </a:r>
            <a:r>
              <a:rPr lang="en-US" sz="2400" dirty="0" smtClean="0">
                <a:cs typeface="B Nazanin" pitchFamily="2" charset="-78"/>
              </a:rPr>
              <a:t>EF</a:t>
            </a:r>
            <a:r>
              <a:rPr lang="fa-IR" sz="2400" dirty="0" smtClean="0">
                <a:cs typeface="B Nazanin" pitchFamily="2" charset="-78"/>
              </a:rPr>
              <a:t> به قطر </a:t>
            </a:r>
            <a:r>
              <a:rPr lang="en-US" sz="2400" dirty="0" smtClean="0">
                <a:cs typeface="B Nazanin" pitchFamily="2" charset="-78"/>
              </a:rPr>
              <a:t>1.5 in</a:t>
            </a:r>
            <a:r>
              <a:rPr lang="fa-IR" sz="2400" dirty="0" smtClean="0">
                <a:cs typeface="B Nazanin" pitchFamily="2" charset="-78"/>
              </a:rPr>
              <a:t> تماس دارند. پیچ ها هر یک با گام </a:t>
            </a:r>
            <a:r>
              <a:rPr lang="en-US" sz="2400" dirty="0" smtClean="0">
                <a:cs typeface="B Nazanin" pitchFamily="2" charset="-78"/>
              </a:rPr>
              <a:t>0.1 in</a:t>
            </a:r>
            <a:r>
              <a:rPr lang="fa-IR" sz="2400" dirty="0" smtClean="0">
                <a:cs typeface="B Nazanin" pitchFamily="2" charset="-78"/>
              </a:rPr>
              <a:t> و دارای برش ساده هستند و بعد از اینکه راحت جا افتادند، مهره های </a:t>
            </a:r>
            <a:r>
              <a:rPr lang="en-US" sz="2400" dirty="0" smtClean="0">
                <a:cs typeface="B Nazanin" pitchFamily="2" charset="-78"/>
              </a:rPr>
              <a:t>D</a:t>
            </a:r>
            <a:r>
              <a:rPr lang="fa-IR" sz="2400" dirty="0" smtClean="0">
                <a:cs typeface="B Nazanin" pitchFamily="2" charset="-78"/>
              </a:rPr>
              <a:t> و </a:t>
            </a:r>
            <a:r>
              <a:rPr lang="en-US" sz="2400" dirty="0" smtClean="0">
                <a:cs typeface="B Nazanin" pitchFamily="2" charset="-78"/>
              </a:rPr>
              <a:t>H</a:t>
            </a:r>
            <a:r>
              <a:rPr lang="fa-IR" sz="2400" dirty="0" smtClean="0">
                <a:cs typeface="B Nazanin" pitchFamily="2" charset="-78"/>
              </a:rPr>
              <a:t> به اندازه یک چهارم دور محکم می شوند. با فرض اینکه </a:t>
            </a:r>
            <a:r>
              <a:rPr lang="en-US" sz="2400" dirty="0" smtClean="0">
                <a:cs typeface="B Nazanin" pitchFamily="2" charset="-78"/>
              </a:rPr>
              <a:t>E </a:t>
            </a:r>
            <a:r>
              <a:rPr lang="fa-IR" sz="2400" dirty="0" smtClean="0">
                <a:cs typeface="B Nazanin" pitchFamily="2" charset="-78"/>
              </a:rPr>
              <a:t> در فولاد برابر </a:t>
            </a:r>
            <a:r>
              <a:rPr lang="en-US" sz="2400" dirty="0" smtClean="0">
                <a:cs typeface="B Nazanin" pitchFamily="2" charset="-78"/>
              </a:rPr>
              <a:t>29× 10</a:t>
            </a:r>
            <a:r>
              <a:rPr lang="en-US" sz="2400" baseline="30000" dirty="0" smtClean="0">
                <a:cs typeface="B Nazanin" pitchFamily="2" charset="-78"/>
              </a:rPr>
              <a:t>6</a:t>
            </a:r>
            <a:r>
              <a:rPr lang="fa-IR" sz="2400" dirty="0" smtClean="0">
                <a:cs typeface="B Nazanin" pitchFamily="2" charset="-78"/>
              </a:rPr>
              <a:t> و در آلومینیوم برابر </a:t>
            </a:r>
            <a:r>
              <a:rPr lang="en-US" sz="2400" dirty="0" smtClean="0">
                <a:cs typeface="B Nazanin" pitchFamily="2" charset="-78"/>
              </a:rPr>
              <a:t>10.1×10</a:t>
            </a:r>
            <a:r>
              <a:rPr lang="en-US" sz="2400" baseline="30000" dirty="0" smtClean="0">
                <a:cs typeface="B Nazanin" pitchFamily="2" charset="-78"/>
              </a:rPr>
              <a:t>6</a:t>
            </a:r>
            <a:r>
              <a:rPr lang="fa-IR" sz="2400" dirty="0" smtClean="0">
                <a:cs typeface="B Nazanin" pitchFamily="2" charset="-78"/>
              </a:rPr>
              <a:t> است، تنش قائم میله را حساب کنید؟</a:t>
            </a:r>
            <a:endParaRPr lang="en-US" sz="2400"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2209800" y="3048000"/>
            <a:ext cx="3954518" cy="28432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600200" y="457200"/>
            <a:ext cx="7086600" cy="1200329"/>
          </a:xfrm>
          <a:prstGeom prst="rect">
            <a:avLst/>
          </a:prstGeom>
          <a:solidFill>
            <a:schemeClr val="accent3">
              <a:lumMod val="60000"/>
              <a:lumOff val="40000"/>
            </a:schemeClr>
          </a:solidFill>
        </p:spPr>
        <p:txBody>
          <a:bodyPr wrap="square" rtlCol="0">
            <a:spAutoFit/>
          </a:bodyPr>
          <a:lstStyle/>
          <a:p>
            <a:pPr algn="just" rtl="1"/>
            <a:r>
              <a:rPr lang="fa-IR" sz="2400" b="1" dirty="0" smtClean="0">
                <a:cs typeface="B Nazanin" pitchFamily="2" charset="-78"/>
              </a:rPr>
              <a:t>تغییر شکل پیچ های </a:t>
            </a:r>
            <a:r>
              <a:rPr lang="en-US" sz="2400" b="1" dirty="0" smtClean="0">
                <a:cs typeface="B Nazanin" pitchFamily="2" charset="-78"/>
              </a:rPr>
              <a:t>CD</a:t>
            </a:r>
            <a:r>
              <a:rPr lang="fa-IR" sz="2400" b="1" dirty="0" smtClean="0">
                <a:cs typeface="B Nazanin" pitchFamily="2" charset="-78"/>
              </a:rPr>
              <a:t> و </a:t>
            </a:r>
            <a:r>
              <a:rPr lang="en-US" sz="2400" b="1" dirty="0" smtClean="0">
                <a:cs typeface="B Nazanin" pitchFamily="2" charset="-78"/>
              </a:rPr>
              <a:t>GH</a:t>
            </a:r>
            <a:r>
              <a:rPr lang="fa-IR" sz="2400" dirty="0" smtClean="0">
                <a:cs typeface="B Nazanin" pitchFamily="2" charset="-78"/>
              </a:rPr>
              <a:t>: محکم کردن مهره ها سبب می شود که در پیچ ها کشش بوجود آید. به دلیل تقارن، </a:t>
            </a:r>
            <a:r>
              <a:rPr lang="fa-IR" sz="2400" b="1" dirty="0" smtClean="0">
                <a:cs typeface="B Nazanin" pitchFamily="2" charset="-78"/>
              </a:rPr>
              <a:t>هر دو پیچ </a:t>
            </a:r>
            <a:r>
              <a:rPr lang="fa-IR" sz="2400" dirty="0" smtClean="0">
                <a:cs typeface="B Nazanin" pitchFamily="2" charset="-78"/>
              </a:rPr>
              <a:t>در معرض نیروی داخلی یکسان </a:t>
            </a:r>
            <a:r>
              <a:rPr lang="en-US" sz="2400" dirty="0" err="1" smtClean="0">
                <a:cs typeface="B Nazanin" pitchFamily="2" charset="-78"/>
              </a:rPr>
              <a:t>P</a:t>
            </a:r>
            <a:r>
              <a:rPr lang="en-US" sz="2400" baseline="-25000" dirty="0" err="1" smtClean="0">
                <a:cs typeface="B Nazanin" pitchFamily="2" charset="-78"/>
              </a:rPr>
              <a:t>b</a:t>
            </a:r>
            <a:r>
              <a:rPr lang="fa-IR" sz="2400" dirty="0" smtClean="0">
                <a:cs typeface="B Nazanin" pitchFamily="2" charset="-78"/>
              </a:rPr>
              <a:t> قرار می گیرند و </a:t>
            </a:r>
            <a:r>
              <a:rPr lang="fa-IR" sz="2400" b="1" dirty="0" smtClean="0">
                <a:cs typeface="B Nazanin" pitchFamily="2" charset="-78"/>
              </a:rPr>
              <a:t>تغییر شکل یکسان دارند</a:t>
            </a:r>
            <a:r>
              <a:rPr lang="fa-IR" sz="2400" dirty="0" smtClean="0">
                <a:cs typeface="B Nazanin" pitchFamily="2" charset="-78"/>
              </a:rPr>
              <a:t>. بنابراین:</a:t>
            </a:r>
            <a:endParaRPr lang="en-US" sz="2400" dirty="0">
              <a:cs typeface="B Nazanin" pitchFamily="2" charset="-78"/>
            </a:endParaRPr>
          </a:p>
        </p:txBody>
      </p:sp>
      <p:sp>
        <p:nvSpPr>
          <p:cNvPr id="5" name="TextBox 4"/>
          <p:cNvSpPr txBox="1"/>
          <p:nvPr/>
        </p:nvSpPr>
        <p:spPr>
          <a:xfrm>
            <a:off x="304800" y="2133600"/>
            <a:ext cx="685800" cy="369332"/>
          </a:xfrm>
          <a:prstGeom prst="rect">
            <a:avLst/>
          </a:prstGeom>
          <a:noFill/>
        </p:spPr>
        <p:txBody>
          <a:bodyPr wrap="square" rtlCol="0">
            <a:spAutoFit/>
          </a:bodyPr>
          <a:lstStyle/>
          <a:p>
            <a:r>
              <a:rPr lang="el-GR" dirty="0" smtClean="0">
                <a:latin typeface="Times New Roman" pitchFamily="18" charset="0"/>
                <a:cs typeface="Times New Roman" pitchFamily="18" charset="0"/>
              </a:rPr>
              <a:t>δ</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r>
              <a:rPr lang="en-US" baseline="-25000" dirty="0" smtClean="0">
                <a:latin typeface="Times New Roman" pitchFamily="18" charset="0"/>
                <a:cs typeface="Times New Roman" pitchFamily="18" charset="0"/>
              </a:rPr>
              <a:t> </a:t>
            </a:r>
            <a:endParaRPr lang="en-US" baseline="-25000" dirty="0">
              <a:latin typeface="Times New Roman" pitchFamily="18" charset="0"/>
              <a:cs typeface="Times New Roman" pitchFamily="18" charset="0"/>
            </a:endParaRPr>
          </a:p>
        </p:txBody>
      </p:sp>
      <p:pic>
        <p:nvPicPr>
          <p:cNvPr id="6" name="Picture 3"/>
          <p:cNvPicPr>
            <a:picLocks noChangeAspect="1" noChangeArrowheads="1"/>
          </p:cNvPicPr>
          <p:nvPr/>
        </p:nvPicPr>
        <p:blipFill>
          <a:blip r:embed="rId3"/>
          <a:srcRect/>
          <a:stretch>
            <a:fillRect/>
          </a:stretch>
        </p:blipFill>
        <p:spPr bwMode="auto">
          <a:xfrm>
            <a:off x="990600" y="2209800"/>
            <a:ext cx="1371600" cy="396240"/>
          </a:xfrm>
          <a:prstGeom prst="rect">
            <a:avLst/>
          </a:prstGeom>
          <a:noFill/>
          <a:ln w="9525">
            <a:noFill/>
            <a:miter lim="800000"/>
            <a:headEnd/>
            <a:tailEnd/>
          </a:ln>
          <a:effectLst/>
        </p:spPr>
      </p:pic>
      <p:sp>
        <p:nvSpPr>
          <p:cNvPr id="7" name="TextBox 6"/>
          <p:cNvSpPr txBox="1"/>
          <p:nvPr/>
        </p:nvSpPr>
        <p:spPr>
          <a:xfrm>
            <a:off x="1143000" y="1981200"/>
            <a:ext cx="1066800"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P</a:t>
            </a:r>
            <a:r>
              <a:rPr lang="en-US" baseline="-25000" dirty="0" err="1" smtClean="0">
                <a:latin typeface="Times New Roman" pitchFamily="18" charset="0"/>
                <a:cs typeface="Times New Roman" pitchFamily="18" charset="0"/>
              </a:rPr>
              <a:t>b</a:t>
            </a:r>
            <a:r>
              <a:rPr lang="en-US" dirty="0" err="1" smtClean="0">
                <a:latin typeface="Times New Roman" pitchFamily="18" charset="0"/>
                <a:cs typeface="Times New Roman" pitchFamily="18" charset="0"/>
              </a:rPr>
              <a:t>L</a:t>
            </a:r>
            <a:r>
              <a:rPr lang="en-US" baseline="-25000" dirty="0" err="1" smtClean="0">
                <a:latin typeface="Times New Roman" pitchFamily="18" charset="0"/>
                <a:cs typeface="Times New Roman" pitchFamily="18" charset="0"/>
              </a:rPr>
              <a:t>b</a:t>
            </a:r>
            <a:endParaRPr lang="en-US" baseline="-25000" dirty="0">
              <a:latin typeface="Times New Roman" pitchFamily="18" charset="0"/>
              <a:cs typeface="Times New Roman" pitchFamily="18" charset="0"/>
            </a:endParaRPr>
          </a:p>
        </p:txBody>
      </p:sp>
      <p:sp>
        <p:nvSpPr>
          <p:cNvPr id="8" name="TextBox 7"/>
          <p:cNvSpPr txBox="1"/>
          <p:nvPr/>
        </p:nvSpPr>
        <p:spPr>
          <a:xfrm>
            <a:off x="1143000" y="2514600"/>
            <a:ext cx="990600"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A</a:t>
            </a:r>
            <a:r>
              <a:rPr lang="en-US" baseline="-25000" dirty="0" err="1" smtClean="0">
                <a:latin typeface="Times New Roman" pitchFamily="18" charset="0"/>
                <a:cs typeface="Times New Roman" pitchFamily="18" charset="0"/>
              </a:rPr>
              <a:t>b</a:t>
            </a:r>
            <a:r>
              <a:rPr lang="en-US" dirty="0" err="1" smtClean="0">
                <a:latin typeface="Times New Roman" pitchFamily="18" charset="0"/>
                <a:cs typeface="Times New Roman" pitchFamily="18" charset="0"/>
              </a:rPr>
              <a:t>E</a:t>
            </a:r>
            <a:r>
              <a:rPr lang="en-US" baseline="-25000" dirty="0" err="1" smtClean="0">
                <a:latin typeface="Times New Roman" pitchFamily="18" charset="0"/>
                <a:cs typeface="Times New Roman" pitchFamily="18" charset="0"/>
              </a:rPr>
              <a:t>b</a:t>
            </a:r>
            <a:endParaRPr lang="en-US" baseline="-25000" dirty="0">
              <a:latin typeface="Times New Roman" pitchFamily="18" charset="0"/>
              <a:cs typeface="Times New Roman" pitchFamily="18" charset="0"/>
            </a:endParaRPr>
          </a:p>
        </p:txBody>
      </p:sp>
      <p:sp>
        <p:nvSpPr>
          <p:cNvPr id="9" name="TextBox 8"/>
          <p:cNvSpPr txBox="1"/>
          <p:nvPr/>
        </p:nvSpPr>
        <p:spPr>
          <a:xfrm>
            <a:off x="2514600" y="2133600"/>
            <a:ext cx="304800" cy="381000"/>
          </a:xfrm>
          <a:prstGeom prst="rect">
            <a:avLst/>
          </a:prstGeom>
          <a:noFill/>
        </p:spPr>
        <p:txBody>
          <a:bodyPr wrap="square" rtlCol="0">
            <a:spAutoFit/>
          </a:bodyPr>
          <a:lstStyle/>
          <a:p>
            <a:r>
              <a:rPr lang="en-US" dirty="0" smtClean="0"/>
              <a:t>=</a:t>
            </a:r>
            <a:endParaRPr lang="en-US" dirty="0"/>
          </a:p>
        </p:txBody>
      </p:sp>
      <p:pic>
        <p:nvPicPr>
          <p:cNvPr id="10" name="Picture 3"/>
          <p:cNvPicPr>
            <a:picLocks noChangeAspect="1" noChangeArrowheads="1"/>
          </p:cNvPicPr>
          <p:nvPr/>
        </p:nvPicPr>
        <p:blipFill>
          <a:blip r:embed="rId3"/>
          <a:srcRect/>
          <a:stretch>
            <a:fillRect/>
          </a:stretch>
        </p:blipFill>
        <p:spPr bwMode="auto">
          <a:xfrm>
            <a:off x="2743200" y="2209800"/>
            <a:ext cx="2133600" cy="396240"/>
          </a:xfrm>
          <a:prstGeom prst="rect">
            <a:avLst/>
          </a:prstGeom>
          <a:noFill/>
          <a:ln w="9525">
            <a:noFill/>
            <a:miter lim="800000"/>
            <a:headEnd/>
            <a:tailEnd/>
          </a:ln>
          <a:effectLst/>
        </p:spPr>
      </p:pic>
      <p:sp>
        <p:nvSpPr>
          <p:cNvPr id="11" name="TextBox 10"/>
          <p:cNvSpPr txBox="1"/>
          <p:nvPr/>
        </p:nvSpPr>
        <p:spPr>
          <a:xfrm>
            <a:off x="3352800" y="1981200"/>
            <a:ext cx="1219200"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Pb</a:t>
            </a:r>
            <a:r>
              <a:rPr lang="en-US" dirty="0" smtClean="0">
                <a:latin typeface="Times New Roman" pitchFamily="18" charset="0"/>
                <a:cs typeface="Times New Roman" pitchFamily="18" charset="0"/>
              </a:rPr>
              <a:t> (18)</a:t>
            </a:r>
            <a:endParaRPr lang="en-US" dirty="0">
              <a:latin typeface="Times New Roman" pitchFamily="18" charset="0"/>
              <a:cs typeface="Times New Roman" pitchFamily="18" charset="0"/>
            </a:endParaRPr>
          </a:p>
        </p:txBody>
      </p:sp>
      <p:sp>
        <p:nvSpPr>
          <p:cNvPr id="12" name="TextBox 11"/>
          <p:cNvSpPr txBox="1"/>
          <p:nvPr/>
        </p:nvSpPr>
        <p:spPr>
          <a:xfrm>
            <a:off x="2819400" y="2514600"/>
            <a:ext cx="2286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1/4</a:t>
            </a:r>
            <a:r>
              <a:rPr lang="el-GR" dirty="0" smtClean="0">
                <a:latin typeface="Times New Roman" pitchFamily="18" charset="0"/>
                <a:cs typeface="Times New Roman" pitchFamily="18" charset="0"/>
              </a:rPr>
              <a:t>π</a:t>
            </a:r>
            <a:r>
              <a:rPr lang="en-US" dirty="0" smtClean="0">
                <a:latin typeface="Times New Roman" pitchFamily="18" charset="0"/>
                <a:cs typeface="Times New Roman" pitchFamily="18" charset="0"/>
              </a:rPr>
              <a:t>(0.75)</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(29×10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3" name="TextBox 12"/>
          <p:cNvSpPr txBox="1"/>
          <p:nvPr/>
        </p:nvSpPr>
        <p:spPr>
          <a:xfrm>
            <a:off x="5105400" y="2057400"/>
            <a:ext cx="2057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1.405×10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a:t>
            </a:r>
            <a:r>
              <a:rPr lang="en-US" baseline="-25000" dirty="0" err="1" smtClean="0">
                <a:latin typeface="Times New Roman" pitchFamily="18" charset="0"/>
                <a:cs typeface="Times New Roman" pitchFamily="18" charset="0"/>
              </a:rPr>
              <a:t>b</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52226" name="Picture 2"/>
          <p:cNvPicPr>
            <a:picLocks noChangeAspect="1" noChangeArrowheads="1"/>
          </p:cNvPicPr>
          <p:nvPr/>
        </p:nvPicPr>
        <p:blipFill>
          <a:blip r:embed="rId4"/>
          <a:srcRect/>
          <a:stretch>
            <a:fillRect/>
          </a:stretch>
        </p:blipFill>
        <p:spPr bwMode="auto">
          <a:xfrm>
            <a:off x="1981200" y="3048000"/>
            <a:ext cx="4431323" cy="2743200"/>
          </a:xfrm>
          <a:prstGeom prst="rect">
            <a:avLst/>
          </a:prstGeom>
          <a:noFill/>
          <a:ln w="9525">
            <a:noFill/>
            <a:miter lim="800000"/>
            <a:headEnd/>
            <a:tailEnd/>
          </a:ln>
          <a:effectLst/>
        </p:spPr>
      </p:pic>
      <p:sp>
        <p:nvSpPr>
          <p:cNvPr id="15" name="TextBox 14"/>
          <p:cNvSpPr txBox="1"/>
          <p:nvPr/>
        </p:nvSpPr>
        <p:spPr>
          <a:xfrm>
            <a:off x="7924800" y="2057400"/>
            <a:ext cx="609600" cy="369332"/>
          </a:xfrm>
          <a:prstGeom prst="rect">
            <a:avLst/>
          </a:prstGeom>
          <a:noFill/>
        </p:spPr>
        <p:txBody>
          <a:bodyPr wrap="square" rtlCol="0">
            <a:spAutoFit/>
          </a:bodyPr>
          <a:lstStyle/>
          <a:p>
            <a:pPr algn="ctr"/>
            <a:r>
              <a:rPr lang="en-US" dirty="0" smtClean="0"/>
              <a:t>1</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1600200" y="304800"/>
            <a:ext cx="7162800" cy="830997"/>
          </a:xfrm>
          <a:prstGeom prst="rect">
            <a:avLst/>
          </a:prstGeom>
          <a:solidFill>
            <a:schemeClr val="accent2">
              <a:lumMod val="20000"/>
              <a:lumOff val="80000"/>
            </a:schemeClr>
          </a:solidFill>
        </p:spPr>
        <p:txBody>
          <a:bodyPr wrap="square" rtlCol="0">
            <a:spAutoFit/>
          </a:bodyPr>
          <a:lstStyle/>
          <a:p>
            <a:pPr algn="r" rtl="1"/>
            <a:r>
              <a:rPr lang="fa-IR" sz="2400" dirty="0" smtClean="0">
                <a:cs typeface="B Nazanin" pitchFamily="2" charset="-78"/>
              </a:rPr>
              <a:t>تغییر شکل میله </a:t>
            </a:r>
            <a:r>
              <a:rPr lang="en-US" sz="2400" dirty="0" smtClean="0">
                <a:cs typeface="B Nazanin" pitchFamily="2" charset="-78"/>
              </a:rPr>
              <a:t>EF</a:t>
            </a:r>
            <a:r>
              <a:rPr lang="fa-IR" sz="2400" dirty="0" smtClean="0">
                <a:cs typeface="B Nazanin" pitchFamily="2" charset="-78"/>
              </a:rPr>
              <a:t>: میله تحت فشار است. اگر اندازه نیروی میله را با </a:t>
            </a:r>
            <a:r>
              <a:rPr lang="en-US" sz="2400" dirty="0" smtClean="0">
                <a:cs typeface="B Nazanin" pitchFamily="2" charset="-78"/>
              </a:rPr>
              <a:t>P</a:t>
            </a:r>
            <a:r>
              <a:rPr lang="en-US" sz="2400" baseline="-25000" dirty="0" smtClean="0">
                <a:cs typeface="B Nazanin" pitchFamily="2" charset="-78"/>
              </a:rPr>
              <a:t>r</a:t>
            </a:r>
            <a:r>
              <a:rPr lang="fa-IR" sz="2400" dirty="0" smtClean="0">
                <a:cs typeface="B Nazanin" pitchFamily="2" charset="-78"/>
              </a:rPr>
              <a:t> و تغییر شکل آن را با </a:t>
            </a:r>
            <a:r>
              <a:rPr lang="el-GR" sz="2400" dirty="0" smtClean="0">
                <a:cs typeface="B Nazanin" pitchFamily="2" charset="-78"/>
              </a:rPr>
              <a:t>δ</a:t>
            </a:r>
            <a:r>
              <a:rPr lang="en-US" sz="2400" baseline="-25000" dirty="0" smtClean="0">
                <a:cs typeface="B Nazanin" pitchFamily="2" charset="-78"/>
              </a:rPr>
              <a:t>r</a:t>
            </a:r>
            <a:r>
              <a:rPr lang="fa-IR" sz="2400" dirty="0" smtClean="0">
                <a:cs typeface="B Nazanin" pitchFamily="2" charset="-78"/>
              </a:rPr>
              <a:t> نشان دهیم داریم:</a:t>
            </a:r>
            <a:endParaRPr lang="en-US" sz="2400" dirty="0">
              <a:cs typeface="B Nazanin" pitchFamily="2" charset="-78"/>
            </a:endParaRPr>
          </a:p>
        </p:txBody>
      </p:sp>
      <p:sp>
        <p:nvSpPr>
          <p:cNvPr id="5" name="Rectangle 4"/>
          <p:cNvSpPr/>
          <p:nvPr/>
        </p:nvSpPr>
        <p:spPr>
          <a:xfrm>
            <a:off x="2209800" y="1447800"/>
            <a:ext cx="457200" cy="369332"/>
          </a:xfrm>
          <a:prstGeom prst="rect">
            <a:avLst/>
          </a:prstGeom>
        </p:spPr>
        <p:txBody>
          <a:bodyPr wrap="square">
            <a:spAutoFit/>
          </a:bodyPr>
          <a:lstStyle/>
          <a:p>
            <a:r>
              <a:rPr lang="el-GR" dirty="0" smtClean="0">
                <a:latin typeface="Times New Roman" pitchFamily="18" charset="0"/>
                <a:cs typeface="Times New Roman" pitchFamily="18" charset="0"/>
              </a:rPr>
              <a:t>δ</a:t>
            </a:r>
            <a:r>
              <a:rPr lang="en-US" baseline="-25000" dirty="0" smtClean="0">
                <a:latin typeface="Times New Roman" pitchFamily="18" charset="0"/>
                <a:cs typeface="Times New Roman" pitchFamily="18" charset="0"/>
              </a:rPr>
              <a:t>r</a:t>
            </a:r>
            <a:endParaRPr lang="en-US" dirty="0">
              <a:latin typeface="Times New Roman" pitchFamily="18" charset="0"/>
              <a:cs typeface="Times New Roman" pitchFamily="18" charset="0"/>
            </a:endParaRPr>
          </a:p>
        </p:txBody>
      </p:sp>
      <p:sp>
        <p:nvSpPr>
          <p:cNvPr id="6" name="TextBox 5"/>
          <p:cNvSpPr txBox="1"/>
          <p:nvPr/>
        </p:nvSpPr>
        <p:spPr>
          <a:xfrm>
            <a:off x="2514600" y="1447800"/>
            <a:ext cx="457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a:srcRect/>
          <a:stretch>
            <a:fillRect/>
          </a:stretch>
        </p:blipFill>
        <p:spPr bwMode="auto">
          <a:xfrm>
            <a:off x="3048000" y="1524000"/>
            <a:ext cx="1371600" cy="396240"/>
          </a:xfrm>
          <a:prstGeom prst="rect">
            <a:avLst/>
          </a:prstGeom>
          <a:noFill/>
          <a:ln w="9525">
            <a:noFill/>
            <a:miter lim="800000"/>
            <a:headEnd/>
            <a:tailEnd/>
          </a:ln>
          <a:effectLst/>
        </p:spPr>
      </p:pic>
      <p:sp>
        <p:nvSpPr>
          <p:cNvPr id="8" name="TextBox 7"/>
          <p:cNvSpPr txBox="1"/>
          <p:nvPr/>
        </p:nvSpPr>
        <p:spPr>
          <a:xfrm>
            <a:off x="3124200" y="1295400"/>
            <a:ext cx="1066800"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P</a:t>
            </a:r>
            <a:r>
              <a:rPr lang="en-US" baseline="-25000" dirty="0" err="1" smtClean="0">
                <a:latin typeface="Times New Roman" pitchFamily="18" charset="0"/>
                <a:cs typeface="Times New Roman" pitchFamily="18" charset="0"/>
              </a:rPr>
              <a:t>r</a:t>
            </a:r>
            <a:r>
              <a:rPr lang="en-US" dirty="0" err="1" smtClean="0">
                <a:latin typeface="Times New Roman" pitchFamily="18" charset="0"/>
                <a:cs typeface="Times New Roman" pitchFamily="18" charset="0"/>
              </a:rPr>
              <a:t>L</a:t>
            </a:r>
            <a:r>
              <a:rPr lang="en-US" baseline="-25000" dirty="0" err="1" smtClean="0">
                <a:latin typeface="Times New Roman" pitchFamily="18" charset="0"/>
                <a:cs typeface="Times New Roman" pitchFamily="18" charset="0"/>
              </a:rPr>
              <a:t>r</a:t>
            </a:r>
            <a:endParaRPr lang="en-US" baseline="-25000" dirty="0">
              <a:latin typeface="Times New Roman" pitchFamily="18" charset="0"/>
              <a:cs typeface="Times New Roman" pitchFamily="18" charset="0"/>
            </a:endParaRPr>
          </a:p>
        </p:txBody>
      </p:sp>
      <p:sp>
        <p:nvSpPr>
          <p:cNvPr id="9" name="TextBox 8"/>
          <p:cNvSpPr txBox="1"/>
          <p:nvPr/>
        </p:nvSpPr>
        <p:spPr>
          <a:xfrm>
            <a:off x="3124200" y="1828800"/>
            <a:ext cx="990600" cy="369332"/>
          </a:xfrm>
          <a:prstGeom prst="rect">
            <a:avLst/>
          </a:prstGeom>
          <a:noFill/>
        </p:spPr>
        <p:txBody>
          <a:bodyPr wrap="square" rtlCol="0">
            <a:spAutoFit/>
          </a:bodyPr>
          <a:lstStyle/>
          <a:p>
            <a:pPr algn="ctr"/>
            <a:r>
              <a:rPr lang="en-US" dirty="0" err="1" smtClean="0">
                <a:latin typeface="Times New Roman" pitchFamily="18" charset="0"/>
                <a:cs typeface="Times New Roman" pitchFamily="18" charset="0"/>
              </a:rPr>
              <a:t>A</a:t>
            </a:r>
            <a:r>
              <a:rPr lang="en-US" baseline="-25000" dirty="0" err="1" smtClean="0">
                <a:latin typeface="Times New Roman" pitchFamily="18" charset="0"/>
                <a:cs typeface="Times New Roman" pitchFamily="18" charset="0"/>
              </a:rPr>
              <a:t>r</a:t>
            </a:r>
            <a:r>
              <a:rPr lang="en-US" dirty="0" err="1" smtClean="0">
                <a:latin typeface="Times New Roman" pitchFamily="18" charset="0"/>
                <a:cs typeface="Times New Roman" pitchFamily="18" charset="0"/>
              </a:rPr>
              <a:t>E</a:t>
            </a:r>
            <a:r>
              <a:rPr lang="en-US" baseline="-25000" dirty="0" err="1" smtClean="0">
                <a:latin typeface="Times New Roman" pitchFamily="18" charset="0"/>
                <a:cs typeface="Times New Roman" pitchFamily="18" charset="0"/>
              </a:rPr>
              <a:t>r</a:t>
            </a:r>
            <a:endParaRPr lang="en-US" baseline="-25000" dirty="0">
              <a:latin typeface="Times New Roman" pitchFamily="18" charset="0"/>
              <a:cs typeface="Times New Roman" pitchFamily="18" charset="0"/>
            </a:endParaRPr>
          </a:p>
        </p:txBody>
      </p:sp>
      <p:sp>
        <p:nvSpPr>
          <p:cNvPr id="10" name="TextBox 9"/>
          <p:cNvSpPr txBox="1"/>
          <p:nvPr/>
        </p:nvSpPr>
        <p:spPr>
          <a:xfrm>
            <a:off x="4495800" y="1447800"/>
            <a:ext cx="304800" cy="381000"/>
          </a:xfrm>
          <a:prstGeom prst="rect">
            <a:avLst/>
          </a:prstGeom>
          <a:noFill/>
        </p:spPr>
        <p:txBody>
          <a:bodyPr wrap="square" rtlCol="0">
            <a:spAutoFit/>
          </a:bodyPr>
          <a:lstStyle/>
          <a:p>
            <a:r>
              <a:rPr lang="en-US" dirty="0" smtClean="0"/>
              <a:t>=</a:t>
            </a:r>
            <a:endParaRPr lang="en-US" dirty="0"/>
          </a:p>
        </p:txBody>
      </p:sp>
      <p:pic>
        <p:nvPicPr>
          <p:cNvPr id="11" name="Picture 3"/>
          <p:cNvPicPr>
            <a:picLocks noChangeAspect="1" noChangeArrowheads="1"/>
          </p:cNvPicPr>
          <p:nvPr/>
        </p:nvPicPr>
        <p:blipFill>
          <a:blip r:embed="rId3"/>
          <a:srcRect/>
          <a:stretch>
            <a:fillRect/>
          </a:stretch>
        </p:blipFill>
        <p:spPr bwMode="auto">
          <a:xfrm>
            <a:off x="4724400" y="1524000"/>
            <a:ext cx="2133600" cy="396240"/>
          </a:xfrm>
          <a:prstGeom prst="rect">
            <a:avLst/>
          </a:prstGeom>
          <a:noFill/>
          <a:ln w="9525">
            <a:noFill/>
            <a:miter lim="800000"/>
            <a:headEnd/>
            <a:tailEnd/>
          </a:ln>
          <a:effectLst/>
        </p:spPr>
      </p:pic>
      <p:sp>
        <p:nvSpPr>
          <p:cNvPr id="12" name="TextBox 11"/>
          <p:cNvSpPr txBox="1"/>
          <p:nvPr/>
        </p:nvSpPr>
        <p:spPr>
          <a:xfrm>
            <a:off x="5334000" y="1295400"/>
            <a:ext cx="1219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P</a:t>
            </a:r>
            <a:r>
              <a:rPr lang="en-US" baseline="-25000"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 (12)</a:t>
            </a:r>
            <a:endParaRPr lang="en-US" dirty="0">
              <a:latin typeface="Times New Roman" pitchFamily="18" charset="0"/>
              <a:cs typeface="Times New Roman" pitchFamily="18" charset="0"/>
            </a:endParaRPr>
          </a:p>
        </p:txBody>
      </p:sp>
      <p:sp>
        <p:nvSpPr>
          <p:cNvPr id="13" name="TextBox 12"/>
          <p:cNvSpPr txBox="1"/>
          <p:nvPr/>
        </p:nvSpPr>
        <p:spPr>
          <a:xfrm>
            <a:off x="4800600" y="1828800"/>
            <a:ext cx="22860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1/4</a:t>
            </a:r>
            <a:r>
              <a:rPr lang="el-GR" dirty="0" smtClean="0">
                <a:latin typeface="Times New Roman" pitchFamily="18" charset="0"/>
                <a:cs typeface="Times New Roman" pitchFamily="18" charset="0"/>
              </a:rPr>
              <a:t>π</a:t>
            </a:r>
            <a:r>
              <a:rPr lang="en-US" dirty="0" smtClean="0">
                <a:latin typeface="Times New Roman" pitchFamily="18" charset="0"/>
                <a:cs typeface="Times New Roman" pitchFamily="18" charset="0"/>
              </a:rPr>
              <a:t>(1.5)</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(10.1×10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4" name="TextBox 13"/>
          <p:cNvSpPr txBox="1"/>
          <p:nvPr/>
        </p:nvSpPr>
        <p:spPr>
          <a:xfrm>
            <a:off x="7086600" y="1371600"/>
            <a:ext cx="2057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- 0.672×10</a:t>
            </a:r>
            <a:r>
              <a:rPr lang="en-US" baseline="30000" dirty="0" smtClean="0">
                <a:latin typeface="Times New Roman" pitchFamily="18" charset="0"/>
                <a:cs typeface="Times New Roman" pitchFamily="18" charset="0"/>
              </a:rPr>
              <a:t>-6</a:t>
            </a:r>
            <a:r>
              <a:rPr lang="en-US" dirty="0" smtClean="0">
                <a:latin typeface="Times New Roman" pitchFamily="18" charset="0"/>
                <a:cs typeface="Times New Roman" pitchFamily="18" charset="0"/>
              </a:rPr>
              <a:t> P</a:t>
            </a:r>
            <a:r>
              <a:rPr lang="en-US" baseline="-25000"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5" name="TextBox 14"/>
          <p:cNvSpPr txBox="1"/>
          <p:nvPr/>
        </p:nvSpPr>
        <p:spPr>
          <a:xfrm>
            <a:off x="2743200" y="1371600"/>
            <a:ext cx="304800" cy="461665"/>
          </a:xfrm>
          <a:prstGeom prst="rect">
            <a:avLst/>
          </a:prstGeom>
          <a:noFill/>
        </p:spPr>
        <p:txBody>
          <a:bodyPr wrap="square" rtlCol="0">
            <a:spAutoFit/>
          </a:bodyPr>
          <a:lstStyle/>
          <a:p>
            <a:r>
              <a:rPr lang="en-US" sz="2400" dirty="0" smtClean="0"/>
              <a:t>-</a:t>
            </a:r>
            <a:endParaRPr lang="en-US" sz="2400" dirty="0"/>
          </a:p>
        </p:txBody>
      </p:sp>
      <p:sp>
        <p:nvSpPr>
          <p:cNvPr id="16" name="TextBox 15"/>
          <p:cNvSpPr txBox="1"/>
          <p:nvPr/>
        </p:nvSpPr>
        <p:spPr>
          <a:xfrm>
            <a:off x="0" y="2590800"/>
            <a:ext cx="8915400" cy="830997"/>
          </a:xfrm>
          <a:prstGeom prst="rect">
            <a:avLst/>
          </a:prstGeom>
          <a:solidFill>
            <a:schemeClr val="accent2">
              <a:lumMod val="20000"/>
              <a:lumOff val="80000"/>
            </a:schemeClr>
          </a:solidFill>
        </p:spPr>
        <p:txBody>
          <a:bodyPr wrap="square" rtlCol="0">
            <a:spAutoFit/>
          </a:bodyPr>
          <a:lstStyle/>
          <a:p>
            <a:pPr algn="r" rtl="1"/>
            <a:r>
              <a:rPr lang="fa-IR" sz="2400" dirty="0" smtClean="0">
                <a:cs typeface="B Nazanin" pitchFamily="2" charset="-78"/>
              </a:rPr>
              <a:t>جابجایی </a:t>
            </a:r>
            <a:r>
              <a:rPr lang="en-US" sz="2400" dirty="0" smtClean="0">
                <a:cs typeface="B Nazanin" pitchFamily="2" charset="-78"/>
              </a:rPr>
              <a:t>D</a:t>
            </a:r>
            <a:r>
              <a:rPr lang="fa-IR" sz="2400" dirty="0" smtClean="0">
                <a:cs typeface="B Nazanin" pitchFamily="2" charset="-78"/>
              </a:rPr>
              <a:t> نسبت به </a:t>
            </a:r>
            <a:r>
              <a:rPr lang="en-US" sz="2400" dirty="0" smtClean="0">
                <a:cs typeface="B Nazanin" pitchFamily="2" charset="-78"/>
              </a:rPr>
              <a:t>B</a:t>
            </a:r>
            <a:r>
              <a:rPr lang="fa-IR" sz="2400" dirty="0" smtClean="0">
                <a:cs typeface="B Nazanin" pitchFamily="2" charset="-78"/>
              </a:rPr>
              <a:t>: با محکم کردن مهره ها به اندازه یک چهارم دور، </a:t>
            </a:r>
            <a:r>
              <a:rPr lang="en-US" sz="2400" dirty="0" smtClean="0">
                <a:cs typeface="B Nazanin" pitchFamily="2" charset="-78"/>
              </a:rPr>
              <a:t>D</a:t>
            </a:r>
            <a:r>
              <a:rPr lang="fa-IR" sz="2400" dirty="0" smtClean="0">
                <a:cs typeface="B Nazanin" pitchFamily="2" charset="-78"/>
              </a:rPr>
              <a:t> و</a:t>
            </a:r>
            <a:r>
              <a:rPr lang="en-US" sz="2400" dirty="0" smtClean="0">
                <a:cs typeface="B Nazanin" pitchFamily="2" charset="-78"/>
              </a:rPr>
              <a:t> H</a:t>
            </a:r>
            <a:r>
              <a:rPr lang="fa-IR" sz="2400" dirty="0" smtClean="0">
                <a:cs typeface="B Nazanin" pitchFamily="2" charset="-78"/>
              </a:rPr>
              <a:t> سر پیچها به اندازه </a:t>
            </a:r>
            <a:r>
              <a:rPr lang="en-US" sz="2400" dirty="0" smtClean="0">
                <a:cs typeface="B Nazanin" pitchFamily="2" charset="-78"/>
              </a:rPr>
              <a:t>0.1 in</a:t>
            </a:r>
            <a:r>
              <a:rPr lang="fa-IR" sz="2400" dirty="0" smtClean="0">
                <a:cs typeface="B Nazanin" pitchFamily="2" charset="-78"/>
              </a:rPr>
              <a:t> نسبت به نقطه </a:t>
            </a:r>
            <a:r>
              <a:rPr lang="en-US" sz="2400" dirty="0" smtClean="0">
                <a:cs typeface="B Nazanin" pitchFamily="2" charset="-78"/>
              </a:rPr>
              <a:t>B</a:t>
            </a:r>
            <a:r>
              <a:rPr lang="fa-IR" sz="2400" dirty="0" smtClean="0">
                <a:cs typeface="B Nazanin" pitchFamily="2" charset="-78"/>
              </a:rPr>
              <a:t> جا به جا می شوند. اگر سر </a:t>
            </a:r>
            <a:r>
              <a:rPr lang="en-US" sz="2400" dirty="0" smtClean="0">
                <a:cs typeface="B Nazanin" pitchFamily="2" charset="-78"/>
              </a:rPr>
              <a:t>D</a:t>
            </a:r>
            <a:r>
              <a:rPr lang="fa-IR" sz="2400" dirty="0" smtClean="0">
                <a:cs typeface="B Nazanin" pitchFamily="2" charset="-78"/>
              </a:rPr>
              <a:t> را در نظر بگیریم داریم:</a:t>
            </a:r>
            <a:endParaRPr lang="en-US" sz="2400" dirty="0">
              <a:cs typeface="B Nazanin" pitchFamily="2" charset="-78"/>
            </a:endParaRPr>
          </a:p>
        </p:txBody>
      </p:sp>
      <p:sp>
        <p:nvSpPr>
          <p:cNvPr id="17" name="Rectangle 16"/>
          <p:cNvSpPr/>
          <p:nvPr/>
        </p:nvSpPr>
        <p:spPr>
          <a:xfrm>
            <a:off x="381000" y="3581400"/>
            <a:ext cx="3352800" cy="461665"/>
          </a:xfrm>
          <a:prstGeom prst="rect">
            <a:avLst/>
          </a:prstGeom>
        </p:spPr>
        <p:txBody>
          <a:bodyPr wrap="square">
            <a:spAutoFit/>
          </a:bodyPr>
          <a:lstStyle/>
          <a:p>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r>
              <a:rPr lang="en-US" sz="2400" baseline="-25000" dirty="0" smtClean="0">
                <a:latin typeface="Times New Roman" pitchFamily="18" charset="0"/>
                <a:cs typeface="Times New Roman" pitchFamily="18" charset="0"/>
              </a:rPr>
              <a:t>D/B</a:t>
            </a:r>
            <a:r>
              <a:rPr lang="en-US" sz="2400" dirty="0" smtClean="0">
                <a:latin typeface="Times New Roman" pitchFamily="18" charset="0"/>
                <a:cs typeface="Times New Roman" pitchFamily="18" charset="0"/>
              </a:rPr>
              <a:t>= ¼ (0.1)= 0.025 in</a:t>
            </a:r>
            <a:endParaRPr lang="en-US" sz="2400" dirty="0">
              <a:latin typeface="Times New Roman" pitchFamily="18" charset="0"/>
              <a:cs typeface="Times New Roman" pitchFamily="18" charset="0"/>
            </a:endParaRPr>
          </a:p>
        </p:txBody>
      </p:sp>
      <p:sp>
        <p:nvSpPr>
          <p:cNvPr id="21" name="TextBox 20"/>
          <p:cNvSpPr txBox="1"/>
          <p:nvPr/>
        </p:nvSpPr>
        <p:spPr>
          <a:xfrm>
            <a:off x="8077200" y="2057400"/>
            <a:ext cx="609600" cy="381000"/>
          </a:xfrm>
          <a:prstGeom prst="rect">
            <a:avLst/>
          </a:prstGeom>
          <a:noFill/>
        </p:spPr>
        <p:txBody>
          <a:bodyPr wrap="square" rtlCol="0">
            <a:spAutoFit/>
          </a:bodyPr>
          <a:lstStyle/>
          <a:p>
            <a:pPr algn="ctr"/>
            <a:r>
              <a:rPr lang="en-US" dirty="0" smtClean="0"/>
              <a:t>2</a:t>
            </a:r>
            <a:endParaRPr lang="en-US" dirty="0"/>
          </a:p>
        </p:txBody>
      </p:sp>
      <p:sp>
        <p:nvSpPr>
          <p:cNvPr id="22" name="TextBox 21"/>
          <p:cNvSpPr txBox="1"/>
          <p:nvPr/>
        </p:nvSpPr>
        <p:spPr>
          <a:xfrm>
            <a:off x="5486400" y="3657600"/>
            <a:ext cx="914400" cy="369332"/>
          </a:xfrm>
          <a:prstGeom prst="rect">
            <a:avLst/>
          </a:prstGeom>
          <a:noFill/>
        </p:spPr>
        <p:txBody>
          <a:bodyPr wrap="square" rtlCol="0">
            <a:spAutoFit/>
          </a:bodyPr>
          <a:lstStyle/>
          <a:p>
            <a:pPr algn="ctr"/>
            <a:r>
              <a:rPr lang="en-US" dirty="0" smtClean="0"/>
              <a:t>3</a:t>
            </a:r>
            <a:endParaRPr lang="en-US" dirty="0"/>
          </a:p>
        </p:txBody>
      </p:sp>
      <p:sp>
        <p:nvSpPr>
          <p:cNvPr id="23" name="TextBox 22"/>
          <p:cNvSpPr txBox="1"/>
          <p:nvPr/>
        </p:nvSpPr>
        <p:spPr>
          <a:xfrm>
            <a:off x="381000" y="4495800"/>
            <a:ext cx="8458200" cy="369332"/>
          </a:xfrm>
          <a:prstGeom prst="rect">
            <a:avLst/>
          </a:prstGeom>
          <a:noFill/>
        </p:spPr>
        <p:txBody>
          <a:bodyPr wrap="square" rtlCol="0">
            <a:spAutoFit/>
          </a:bodyPr>
          <a:lstStyle/>
          <a:p>
            <a:pPr algn="r" rtl="1"/>
            <a:r>
              <a:rPr lang="fa-IR" dirty="0" smtClean="0"/>
              <a:t>اما </a:t>
            </a:r>
            <a:endParaRPr lang="en-US" dirty="0"/>
          </a:p>
        </p:txBody>
      </p:sp>
      <p:sp>
        <p:nvSpPr>
          <p:cNvPr id="24" name="Rectangle 23"/>
          <p:cNvSpPr/>
          <p:nvPr/>
        </p:nvSpPr>
        <p:spPr>
          <a:xfrm>
            <a:off x="5105400" y="4419600"/>
            <a:ext cx="3352799" cy="461665"/>
          </a:xfrm>
          <a:prstGeom prst="rect">
            <a:avLst/>
          </a:prstGeom>
        </p:spPr>
        <p:txBody>
          <a:bodyPr wrap="square">
            <a:spAutoFit/>
          </a:bodyPr>
          <a:lstStyle/>
          <a:p>
            <a:pPr algn="ct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r>
              <a:rPr lang="en-US" sz="2400" baseline="-25000" dirty="0" smtClean="0">
                <a:latin typeface="Times New Roman" pitchFamily="18" charset="0"/>
                <a:cs typeface="Times New Roman" pitchFamily="18" charset="0"/>
              </a:rPr>
              <a:t>D/B</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5" name="TextBox 24"/>
          <p:cNvSpPr txBox="1"/>
          <p:nvPr/>
        </p:nvSpPr>
        <p:spPr>
          <a:xfrm>
            <a:off x="0" y="5029200"/>
            <a:ext cx="8915400" cy="830997"/>
          </a:xfrm>
          <a:prstGeom prst="rect">
            <a:avLst/>
          </a:prstGeom>
          <a:solidFill>
            <a:schemeClr val="accent2">
              <a:lumMod val="20000"/>
              <a:lumOff val="80000"/>
            </a:schemeClr>
          </a:solidFill>
        </p:spPr>
        <p:txBody>
          <a:bodyPr wrap="square" rtlCol="0">
            <a:spAutoFit/>
          </a:bodyPr>
          <a:lstStyle/>
          <a:p>
            <a:pPr algn="r" rtl="1"/>
            <a:r>
              <a:rPr lang="fa-IR" sz="2400" dirty="0" smtClean="0">
                <a:cs typeface="B Nazanin" pitchFamily="2" charset="-78"/>
              </a:rPr>
              <a:t>اگر فرض کنیم حین محکم شدن مهره های </a:t>
            </a:r>
            <a:r>
              <a:rPr lang="en-US" sz="2400" dirty="0" smtClean="0">
                <a:cs typeface="B Nazanin" pitchFamily="2" charset="-78"/>
              </a:rPr>
              <a:t>D</a:t>
            </a:r>
            <a:r>
              <a:rPr lang="fa-IR" sz="2400" dirty="0" smtClean="0">
                <a:cs typeface="B Nazanin" pitchFamily="2" charset="-78"/>
              </a:rPr>
              <a:t> و </a:t>
            </a:r>
            <a:r>
              <a:rPr lang="en-US" sz="2400" dirty="0" smtClean="0">
                <a:cs typeface="B Nazanin" pitchFamily="2" charset="-78"/>
              </a:rPr>
              <a:t>H</a:t>
            </a:r>
            <a:r>
              <a:rPr lang="fa-IR" sz="2400" dirty="0" smtClean="0">
                <a:cs typeface="B Nazanin" pitchFamily="2" charset="-78"/>
              </a:rPr>
              <a:t> مکان قطعه </a:t>
            </a:r>
            <a:r>
              <a:rPr lang="en-US" sz="2400" dirty="0" smtClean="0">
                <a:cs typeface="B Nazanin" pitchFamily="2" charset="-78"/>
              </a:rPr>
              <a:t>A</a:t>
            </a:r>
            <a:r>
              <a:rPr lang="fa-IR" sz="2400" dirty="0" smtClean="0">
                <a:cs typeface="B Nazanin" pitchFamily="2" charset="-78"/>
              </a:rPr>
              <a:t> ثابت می ماند این جابجایی ها به ترتیب برابر تغییر شکل پیچ ها و میله </a:t>
            </a:r>
            <a:r>
              <a:rPr lang="en-US" sz="2400" dirty="0" smtClean="0">
                <a:cs typeface="B Nazanin" pitchFamily="2" charset="-78"/>
              </a:rPr>
              <a:t>EF</a:t>
            </a:r>
            <a:r>
              <a:rPr lang="fa-IR" sz="2400" dirty="0" smtClean="0">
                <a:cs typeface="B Nazanin" pitchFamily="2" charset="-78"/>
              </a:rPr>
              <a:t> است. بنابراین داریم:</a:t>
            </a:r>
            <a:endParaRPr lang="en-US" sz="2400" dirty="0" smtClean="0">
              <a:cs typeface="B Nazanin" pitchFamily="2" charset="-78"/>
            </a:endParaRPr>
          </a:p>
        </p:txBody>
      </p:sp>
      <p:sp>
        <p:nvSpPr>
          <p:cNvPr id="26" name="Rectangle 25"/>
          <p:cNvSpPr/>
          <p:nvPr/>
        </p:nvSpPr>
        <p:spPr>
          <a:xfrm>
            <a:off x="685800" y="5791200"/>
            <a:ext cx="3352799" cy="461665"/>
          </a:xfrm>
          <a:prstGeom prst="rect">
            <a:avLst/>
          </a:prstGeom>
        </p:spPr>
        <p:txBody>
          <a:bodyPr wrap="square">
            <a:spAutoFit/>
          </a:bodyPr>
          <a:lstStyle/>
          <a:p>
            <a:pPr algn="ct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r>
              <a:rPr lang="en-US" sz="2400" baseline="-25000" dirty="0" smtClean="0">
                <a:latin typeface="Times New Roman" pitchFamily="18" charset="0"/>
                <a:cs typeface="Times New Roman" pitchFamily="18" charset="0"/>
              </a:rPr>
              <a:t>D/B</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r</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7" name="TextBox 26"/>
          <p:cNvSpPr txBox="1"/>
          <p:nvPr/>
        </p:nvSpPr>
        <p:spPr>
          <a:xfrm>
            <a:off x="5867400" y="5867400"/>
            <a:ext cx="685800" cy="369332"/>
          </a:xfrm>
          <a:prstGeom prst="rect">
            <a:avLst/>
          </a:prstGeom>
          <a:noFill/>
        </p:spPr>
        <p:txBody>
          <a:bodyPr wrap="square" rtlCol="0">
            <a:spAutoFit/>
          </a:bodyPr>
          <a:lstStyle/>
          <a:p>
            <a:pPr algn="ctr"/>
            <a:r>
              <a:rPr lang="en-US" dirty="0" smtClean="0"/>
              <a:t>4</a:t>
            </a:r>
            <a:endParaRPr lang="en-US" dirty="0"/>
          </a:p>
        </p:txBody>
      </p:sp>
      <p:cxnSp>
        <p:nvCxnSpPr>
          <p:cNvPr id="29" name="Straight Arrow Connector 28"/>
          <p:cNvCxnSpPr/>
          <p:nvPr/>
        </p:nvCxnSpPr>
        <p:spPr>
          <a:xfrm rot="5400000">
            <a:off x="2362200" y="63246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43000" y="6488668"/>
            <a:ext cx="1295400" cy="369332"/>
          </a:xfrm>
          <a:prstGeom prst="rect">
            <a:avLst/>
          </a:prstGeom>
          <a:noFill/>
        </p:spPr>
        <p:txBody>
          <a:bodyPr wrap="square" rtlCol="0">
            <a:spAutoFit/>
          </a:bodyPr>
          <a:lstStyle/>
          <a:p>
            <a:pPr algn="ctr" rtl="1"/>
            <a:r>
              <a:rPr lang="fa-IR" b="1" dirty="0" smtClean="0">
                <a:cs typeface="B Nazanin" pitchFamily="2" charset="-78"/>
              </a:rPr>
              <a:t>کرنش </a:t>
            </a:r>
            <a:r>
              <a:rPr lang="en-US" b="1" dirty="0" smtClean="0">
                <a:cs typeface="B Nazanin" pitchFamily="2" charset="-78"/>
              </a:rPr>
              <a:t>CD</a:t>
            </a:r>
            <a:endParaRPr lang="en-US" b="1" dirty="0">
              <a:cs typeface="B Nazanin" pitchFamily="2" charset="-78"/>
            </a:endParaRPr>
          </a:p>
        </p:txBody>
      </p:sp>
      <p:cxnSp>
        <p:nvCxnSpPr>
          <p:cNvPr id="32" name="Straight Arrow Connector 31"/>
          <p:cNvCxnSpPr/>
          <p:nvPr/>
        </p:nvCxnSpPr>
        <p:spPr>
          <a:xfrm>
            <a:off x="3124200" y="6172200"/>
            <a:ext cx="609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352800" y="6477000"/>
            <a:ext cx="1905000" cy="369332"/>
          </a:xfrm>
          <a:prstGeom prst="rect">
            <a:avLst/>
          </a:prstGeom>
          <a:noFill/>
        </p:spPr>
        <p:txBody>
          <a:bodyPr wrap="square" rtlCol="0">
            <a:spAutoFit/>
          </a:bodyPr>
          <a:lstStyle/>
          <a:p>
            <a:pPr algn="r" rtl="1"/>
            <a:r>
              <a:rPr lang="fa-IR" b="1" dirty="0" smtClean="0">
                <a:cs typeface="B Nazanin" pitchFamily="2" charset="-78"/>
              </a:rPr>
              <a:t>تغییر شکل میله </a:t>
            </a:r>
            <a:r>
              <a:rPr lang="en-US" b="1" dirty="0" smtClean="0">
                <a:cs typeface="B Nazanin" pitchFamily="2" charset="-78"/>
              </a:rPr>
              <a:t>EF</a:t>
            </a:r>
            <a:endParaRPr lang="en-US"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anim calcmode="lin" valueType="num">
                                      <p:cBhvr>
                                        <p:cTn id="68" dur="1000" fill="hold"/>
                                        <p:tgtEl>
                                          <p:spTgt spid="3"/>
                                        </p:tgtEl>
                                        <p:attrNameLst>
                                          <p:attrName>ppt_x</p:attrName>
                                        </p:attrNameLst>
                                      </p:cBhvr>
                                      <p:tavLst>
                                        <p:tav tm="0">
                                          <p:val>
                                            <p:strVal val="#ppt_x"/>
                                          </p:val>
                                        </p:tav>
                                        <p:tav tm="100000">
                                          <p:val>
                                            <p:strVal val="#ppt_x"/>
                                          </p:val>
                                        </p:tav>
                                      </p:tavLst>
                                    </p:anim>
                                    <p:anim calcmode="lin" valueType="num">
                                      <p:cBhvr>
                                        <p:cTn id="6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1000"/>
                                        <p:tgtEl>
                                          <p:spTgt spid="30"/>
                                        </p:tgtEl>
                                      </p:cBhvr>
                                    </p:animEffect>
                                    <p:anim calcmode="lin" valueType="num">
                                      <p:cBhvr>
                                        <p:cTn id="97" dur="1000" fill="hold"/>
                                        <p:tgtEl>
                                          <p:spTgt spid="30"/>
                                        </p:tgtEl>
                                        <p:attrNameLst>
                                          <p:attrName>ppt_x</p:attrName>
                                        </p:attrNameLst>
                                      </p:cBhvr>
                                      <p:tavLst>
                                        <p:tav tm="0">
                                          <p:val>
                                            <p:strVal val="#ppt_x"/>
                                          </p:val>
                                        </p:tav>
                                        <p:tav tm="100000">
                                          <p:val>
                                            <p:strVal val="#ppt_x"/>
                                          </p:val>
                                        </p:tav>
                                      </p:tavLst>
                                    </p:anim>
                                    <p:anim calcmode="lin" valueType="num">
                                      <p:cBhvr>
                                        <p:cTn id="98" dur="1000" fill="hold"/>
                                        <p:tgtEl>
                                          <p:spTgt spid="30"/>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1000"/>
                                        <p:tgtEl>
                                          <p:spTgt spid="33"/>
                                        </p:tgtEl>
                                      </p:cBhvr>
                                    </p:animEffect>
                                    <p:anim calcmode="lin" valueType="num">
                                      <p:cBhvr>
                                        <p:cTn id="107" dur="1000" fill="hold"/>
                                        <p:tgtEl>
                                          <p:spTgt spid="33"/>
                                        </p:tgtEl>
                                        <p:attrNameLst>
                                          <p:attrName>ppt_x</p:attrName>
                                        </p:attrNameLst>
                                      </p:cBhvr>
                                      <p:tavLst>
                                        <p:tav tm="0">
                                          <p:val>
                                            <p:strVal val="#ppt_x"/>
                                          </p:val>
                                        </p:tav>
                                        <p:tav tm="100000">
                                          <p:val>
                                            <p:strVal val="#ppt_x"/>
                                          </p:val>
                                        </p:tav>
                                      </p:tavLst>
                                    </p:anim>
                                    <p:anim calcmode="lin" valueType="num">
                                      <p:cBhvr>
                                        <p:cTn id="108" dur="1000" fill="hold"/>
                                        <p:tgtEl>
                                          <p:spTgt spid="3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1000"/>
                                        <p:tgtEl>
                                          <p:spTgt spid="26"/>
                                        </p:tgtEl>
                                      </p:cBhvr>
                                    </p:animEffect>
                                    <p:anim calcmode="lin" valueType="num">
                                      <p:cBhvr>
                                        <p:cTn id="112" dur="1000" fill="hold"/>
                                        <p:tgtEl>
                                          <p:spTgt spid="26"/>
                                        </p:tgtEl>
                                        <p:attrNameLst>
                                          <p:attrName>ppt_x</p:attrName>
                                        </p:attrNameLst>
                                      </p:cBhvr>
                                      <p:tavLst>
                                        <p:tav tm="0">
                                          <p:val>
                                            <p:strVal val="#ppt_x"/>
                                          </p:val>
                                        </p:tav>
                                        <p:tav tm="100000">
                                          <p:val>
                                            <p:strVal val="#ppt_x"/>
                                          </p:val>
                                        </p:tav>
                                      </p:tavLst>
                                    </p:anim>
                                    <p:anim calcmode="lin" valueType="num">
                                      <p:cBhvr>
                                        <p:cTn id="113" dur="1000" fill="hold"/>
                                        <p:tgtEl>
                                          <p:spTgt spid="26"/>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1000"/>
                                        <p:tgtEl>
                                          <p:spTgt spid="25"/>
                                        </p:tgtEl>
                                      </p:cBhvr>
                                    </p:animEffect>
                                    <p:anim calcmode="lin" valueType="num">
                                      <p:cBhvr>
                                        <p:cTn id="117" dur="1000" fill="hold"/>
                                        <p:tgtEl>
                                          <p:spTgt spid="25"/>
                                        </p:tgtEl>
                                        <p:attrNameLst>
                                          <p:attrName>ppt_x</p:attrName>
                                        </p:attrNameLst>
                                      </p:cBhvr>
                                      <p:tavLst>
                                        <p:tav tm="0">
                                          <p:val>
                                            <p:strVal val="#ppt_x"/>
                                          </p:val>
                                        </p:tav>
                                        <p:tav tm="100000">
                                          <p:val>
                                            <p:strVal val="#ppt_x"/>
                                          </p:val>
                                        </p:tav>
                                      </p:tavLst>
                                    </p:anim>
                                    <p:anim calcmode="lin" valueType="num">
                                      <p:cBhvr>
                                        <p:cTn id="118" dur="1000" fill="hold"/>
                                        <p:tgtEl>
                                          <p:spTgt spid="25"/>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1000"/>
                                        <p:tgtEl>
                                          <p:spTgt spid="27"/>
                                        </p:tgtEl>
                                      </p:cBhvr>
                                    </p:animEffect>
                                    <p:anim calcmode="lin" valueType="num">
                                      <p:cBhvr>
                                        <p:cTn id="122" dur="1000" fill="hold"/>
                                        <p:tgtEl>
                                          <p:spTgt spid="27"/>
                                        </p:tgtEl>
                                        <p:attrNameLst>
                                          <p:attrName>ppt_x</p:attrName>
                                        </p:attrNameLst>
                                      </p:cBhvr>
                                      <p:tavLst>
                                        <p:tav tm="0">
                                          <p:val>
                                            <p:strVal val="#ppt_x"/>
                                          </p:val>
                                        </p:tav>
                                        <p:tav tm="100000">
                                          <p:val>
                                            <p:strVal val="#ppt_x"/>
                                          </p:val>
                                        </p:tav>
                                      </p:tavLst>
                                    </p:anim>
                                    <p:anim calcmode="lin" valueType="num">
                                      <p:cBhvr>
                                        <p:cTn id="123" dur="1000" fill="hold"/>
                                        <p:tgtEl>
                                          <p:spTgt spid="27"/>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fade">
                                      <p:cBhvr>
                                        <p:cTn id="126" dur="1000"/>
                                        <p:tgtEl>
                                          <p:spTgt spid="24"/>
                                        </p:tgtEl>
                                      </p:cBhvr>
                                    </p:animEffect>
                                    <p:anim calcmode="lin" valueType="num">
                                      <p:cBhvr>
                                        <p:cTn id="127" dur="1000" fill="hold"/>
                                        <p:tgtEl>
                                          <p:spTgt spid="24"/>
                                        </p:tgtEl>
                                        <p:attrNameLst>
                                          <p:attrName>ppt_x</p:attrName>
                                        </p:attrNameLst>
                                      </p:cBhvr>
                                      <p:tavLst>
                                        <p:tav tm="0">
                                          <p:val>
                                            <p:strVal val="#ppt_x"/>
                                          </p:val>
                                        </p:tav>
                                        <p:tav tm="100000">
                                          <p:val>
                                            <p:strVal val="#ppt_x"/>
                                          </p:val>
                                        </p:tav>
                                      </p:tavLst>
                                    </p:anim>
                                    <p:anim calcmode="lin" valueType="num">
                                      <p:cBhvr>
                                        <p:cTn id="128" dur="1000" fill="hold"/>
                                        <p:tgtEl>
                                          <p:spTgt spid="2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1000"/>
                                        <p:tgtEl>
                                          <p:spTgt spid="23"/>
                                        </p:tgtEl>
                                      </p:cBhvr>
                                    </p:animEffect>
                                    <p:anim calcmode="lin" valueType="num">
                                      <p:cBhvr>
                                        <p:cTn id="132" dur="1000" fill="hold"/>
                                        <p:tgtEl>
                                          <p:spTgt spid="23"/>
                                        </p:tgtEl>
                                        <p:attrNameLst>
                                          <p:attrName>ppt_x</p:attrName>
                                        </p:attrNameLst>
                                      </p:cBhvr>
                                      <p:tavLst>
                                        <p:tav tm="0">
                                          <p:val>
                                            <p:strVal val="#ppt_x"/>
                                          </p:val>
                                        </p:tav>
                                        <p:tav tm="100000">
                                          <p:val>
                                            <p:strVal val="#ppt_x"/>
                                          </p:val>
                                        </p:tav>
                                      </p:tavLst>
                                    </p:anim>
                                    <p:anim calcmode="lin" valueType="num">
                                      <p:cBhvr>
                                        <p:cTn id="1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8" grpId="0"/>
      <p:bldP spid="9" grpId="0"/>
      <p:bldP spid="10" grpId="0"/>
      <p:bldP spid="12" grpId="0"/>
      <p:bldP spid="13" grpId="0"/>
      <p:bldP spid="14" grpId="0"/>
      <p:bldP spid="15" grpId="0"/>
      <p:bldP spid="16" grpId="0" animBg="1"/>
      <p:bldP spid="17" grpId="0"/>
      <p:bldP spid="21" grpId="0"/>
      <p:bldP spid="22" grpId="0"/>
      <p:bldP spid="23" grpId="0"/>
      <p:bldP spid="24" grpId="0"/>
      <p:bldP spid="25" grpId="0" animBg="1"/>
      <p:bldP spid="26" grpId="0"/>
      <p:bldP spid="27" grpId="0"/>
      <p:bldP spid="30" grpId="0"/>
      <p:bldP spid="3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4191000" y="228600"/>
            <a:ext cx="4724400" cy="461665"/>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با قرار دادن مقادیر 1، 2، 3 در معادله 4 داریم:</a:t>
            </a:r>
            <a:endParaRPr lang="en-US" sz="2400" dirty="0">
              <a:cs typeface="B Nazanin" pitchFamily="2" charset="-78"/>
            </a:endParaRPr>
          </a:p>
        </p:txBody>
      </p:sp>
      <p:sp>
        <p:nvSpPr>
          <p:cNvPr id="5" name="TextBox 4"/>
          <p:cNvSpPr txBox="1"/>
          <p:nvPr/>
        </p:nvSpPr>
        <p:spPr>
          <a:xfrm>
            <a:off x="1828800" y="914400"/>
            <a:ext cx="5410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0.025 in= 1.405 × 10 </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a:t>
            </a:r>
            <a:r>
              <a:rPr lang="en-US" sz="2400" baseline="-25000" dirty="0" err="1"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+ 0.672 ×10 </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 P</a:t>
            </a:r>
            <a:r>
              <a:rPr lang="en-US" sz="2400" baseline="-25000" dirty="0" smtClean="0">
                <a:latin typeface="Times New Roman" pitchFamily="18" charset="0"/>
                <a:cs typeface="Times New Roman" pitchFamily="18" charset="0"/>
              </a:rPr>
              <a:t>r</a:t>
            </a:r>
            <a:endParaRPr lang="en-US" sz="2400" baseline="-25000" dirty="0">
              <a:latin typeface="Times New Roman" pitchFamily="18" charset="0"/>
              <a:cs typeface="Times New Roman" pitchFamily="18" charset="0"/>
            </a:endParaRPr>
          </a:p>
        </p:txBody>
      </p:sp>
      <p:sp>
        <p:nvSpPr>
          <p:cNvPr id="6" name="TextBox 5"/>
          <p:cNvSpPr txBox="1"/>
          <p:nvPr/>
        </p:nvSpPr>
        <p:spPr>
          <a:xfrm>
            <a:off x="7086600" y="990600"/>
            <a:ext cx="990600" cy="369332"/>
          </a:xfrm>
          <a:prstGeom prst="rect">
            <a:avLst/>
          </a:prstGeom>
          <a:noFill/>
        </p:spPr>
        <p:txBody>
          <a:bodyPr wrap="square" rtlCol="0">
            <a:spAutoFit/>
          </a:bodyPr>
          <a:lstStyle/>
          <a:p>
            <a:pPr algn="ctr"/>
            <a:r>
              <a:rPr lang="en-US" dirty="0" smtClean="0"/>
              <a:t>5</a:t>
            </a:r>
            <a:endParaRPr lang="en-US" dirty="0"/>
          </a:p>
        </p:txBody>
      </p:sp>
      <p:sp>
        <p:nvSpPr>
          <p:cNvPr id="7" name="TextBox 6"/>
          <p:cNvSpPr txBox="1"/>
          <p:nvPr/>
        </p:nvSpPr>
        <p:spPr>
          <a:xfrm>
            <a:off x="6629400" y="1600200"/>
            <a:ext cx="2286000" cy="461665"/>
          </a:xfrm>
          <a:prstGeom prst="rect">
            <a:avLst/>
          </a:prstGeom>
          <a:solidFill>
            <a:schemeClr val="accent3">
              <a:lumMod val="40000"/>
              <a:lumOff val="60000"/>
            </a:schemeClr>
          </a:solidFill>
        </p:spPr>
        <p:txBody>
          <a:bodyPr wrap="square" rtlCol="0">
            <a:spAutoFit/>
          </a:bodyPr>
          <a:lstStyle/>
          <a:p>
            <a:pPr algn="r" rtl="1"/>
            <a:r>
              <a:rPr lang="fa-IR" sz="2400" b="1" dirty="0" smtClean="0">
                <a:cs typeface="B Nazanin" pitchFamily="2" charset="-78"/>
              </a:rPr>
              <a:t>پیکر آزاد: قطعه </a:t>
            </a:r>
            <a:r>
              <a:rPr lang="en-US" sz="2400" b="1" dirty="0" smtClean="0">
                <a:cs typeface="B Nazanin" pitchFamily="2" charset="-78"/>
              </a:rPr>
              <a:t>B</a:t>
            </a:r>
            <a:endParaRPr lang="en-US" sz="2400" b="1" dirty="0">
              <a:cs typeface="B Nazanin" pitchFamily="2" charset="-78"/>
            </a:endParaRPr>
          </a:p>
        </p:txBody>
      </p:sp>
      <p:sp>
        <p:nvSpPr>
          <p:cNvPr id="9" name="Right Arrow 8"/>
          <p:cNvSpPr/>
          <p:nvPr/>
        </p:nvSpPr>
        <p:spPr>
          <a:xfrm>
            <a:off x="533400" y="2286000"/>
            <a:ext cx="533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 y="1905000"/>
            <a:ext cx="381000" cy="369332"/>
          </a:xfrm>
          <a:prstGeom prst="rect">
            <a:avLst/>
          </a:prstGeom>
          <a:noFill/>
        </p:spPr>
        <p:txBody>
          <a:bodyPr wrap="square" rtlCol="0">
            <a:spAutoFit/>
          </a:bodyPr>
          <a:lstStyle/>
          <a:p>
            <a:pPr algn="ctr"/>
            <a:r>
              <a:rPr lang="en-US" dirty="0" smtClean="0"/>
              <a:t>+</a:t>
            </a:r>
            <a:endParaRPr lang="en-US" dirty="0"/>
          </a:p>
        </p:txBody>
      </p:sp>
      <p:sp>
        <p:nvSpPr>
          <p:cNvPr id="11" name="TextBox 10"/>
          <p:cNvSpPr txBox="1"/>
          <p:nvPr/>
        </p:nvSpPr>
        <p:spPr>
          <a:xfrm>
            <a:off x="1143000" y="2133600"/>
            <a:ext cx="23622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ƩF= 0: P</a:t>
            </a:r>
            <a:r>
              <a:rPr lang="en-US" sz="2400" baseline="-25000" dirty="0" smtClean="0">
                <a:latin typeface="Times New Roman" pitchFamily="18" charset="0"/>
                <a:cs typeface="Times New Roman" pitchFamily="18" charset="0"/>
              </a:rPr>
              <a:t>r</a:t>
            </a:r>
            <a:r>
              <a:rPr lang="en-US" sz="2400" dirty="0" smtClean="0">
                <a:latin typeface="Times New Roman" pitchFamily="18" charset="0"/>
                <a:cs typeface="Times New Roman" pitchFamily="18" charset="0"/>
              </a:rPr>
              <a:t>- 2P</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12" name="TextBox 11"/>
          <p:cNvSpPr txBox="1"/>
          <p:nvPr/>
        </p:nvSpPr>
        <p:spPr>
          <a:xfrm>
            <a:off x="4191000" y="2133600"/>
            <a:ext cx="1447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r</a:t>
            </a:r>
            <a:r>
              <a:rPr lang="en-US" sz="2400" dirty="0" smtClean="0">
                <a:latin typeface="Times New Roman" pitchFamily="18" charset="0"/>
                <a:cs typeface="Times New Roman" pitchFamily="18" charset="0"/>
              </a:rPr>
              <a:t>= 2P</a:t>
            </a:r>
            <a:r>
              <a:rPr lang="en-US" sz="2400" baseline="-25000" dirty="0" smtClean="0">
                <a:latin typeface="Times New Roman" pitchFamily="18" charset="0"/>
                <a:cs typeface="Times New Roman" pitchFamily="18" charset="0"/>
              </a:rPr>
              <a:t>b</a:t>
            </a:r>
            <a:endParaRPr lang="en-US" sz="2400" baseline="-25000" dirty="0">
              <a:latin typeface="Times New Roman" pitchFamily="18" charset="0"/>
              <a:cs typeface="Times New Roman" pitchFamily="18" charset="0"/>
            </a:endParaRPr>
          </a:p>
        </p:txBody>
      </p:sp>
      <p:pic>
        <p:nvPicPr>
          <p:cNvPr id="53250" name="Picture 2"/>
          <p:cNvPicPr>
            <a:picLocks noChangeAspect="1" noChangeArrowheads="1"/>
          </p:cNvPicPr>
          <p:nvPr/>
        </p:nvPicPr>
        <p:blipFill>
          <a:blip r:embed="rId3"/>
          <a:srcRect/>
          <a:stretch>
            <a:fillRect/>
          </a:stretch>
        </p:blipFill>
        <p:spPr bwMode="auto">
          <a:xfrm>
            <a:off x="2514600" y="2971800"/>
            <a:ext cx="2971800" cy="228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3250"/>
                                        </p:tgtEl>
                                        <p:attrNameLst>
                                          <p:attrName>style.visibility</p:attrName>
                                        </p:attrNameLst>
                                      </p:cBhvr>
                                      <p:to>
                                        <p:strVal val="visible"/>
                                      </p:to>
                                    </p:set>
                                    <p:animEffect transition="in" filter="fade">
                                      <p:cBhvr>
                                        <p:cTn id="46" dur="1000"/>
                                        <p:tgtEl>
                                          <p:spTgt spid="53250"/>
                                        </p:tgtEl>
                                      </p:cBhvr>
                                    </p:animEffect>
                                    <p:anim calcmode="lin" valueType="num">
                                      <p:cBhvr>
                                        <p:cTn id="47" dur="1000" fill="hold"/>
                                        <p:tgtEl>
                                          <p:spTgt spid="53250"/>
                                        </p:tgtEl>
                                        <p:attrNameLst>
                                          <p:attrName>ppt_x</p:attrName>
                                        </p:attrNameLst>
                                      </p:cBhvr>
                                      <p:tavLst>
                                        <p:tav tm="0">
                                          <p:val>
                                            <p:strVal val="#ppt_x"/>
                                          </p:val>
                                        </p:tav>
                                        <p:tav tm="100000">
                                          <p:val>
                                            <p:strVal val="#ppt_x"/>
                                          </p:val>
                                        </p:tav>
                                      </p:tavLst>
                                    </p:anim>
                                    <p:anim calcmode="lin" valueType="num">
                                      <p:cBhvr>
                                        <p:cTn id="48" dur="1000" fill="hold"/>
                                        <p:tgtEl>
                                          <p:spTgt spid="53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animBg="1"/>
      <p:bldP spid="9" grpId="0" animBg="1"/>
      <p:bldP spid="11"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www.persianblog.ir/Avatar/160672.png?rnd=41439.2907401852"/>
          <p:cNvPicPr>
            <a:picLocks noChangeAspect="1" noChangeArrowheads="1"/>
          </p:cNvPicPr>
          <p:nvPr/>
        </p:nvPicPr>
        <p:blipFill>
          <a:blip r:embed="rId2"/>
          <a:srcRect/>
          <a:stretch>
            <a:fillRect/>
          </a:stretch>
        </p:blipFill>
        <p:spPr bwMode="auto">
          <a:xfrm>
            <a:off x="0" y="0"/>
            <a:ext cx="1600200" cy="1362075"/>
          </a:xfrm>
          <a:prstGeom prst="rect">
            <a:avLst/>
          </a:prstGeom>
          <a:noFill/>
          <a:ln w="9525">
            <a:noFill/>
            <a:miter lim="800000"/>
            <a:headEnd/>
            <a:tailEnd/>
          </a:ln>
        </p:spPr>
      </p:pic>
      <p:sp>
        <p:nvSpPr>
          <p:cNvPr id="3" name="TextBox 2"/>
          <p:cNvSpPr txBox="1"/>
          <p:nvPr/>
        </p:nvSpPr>
        <p:spPr>
          <a:xfrm>
            <a:off x="6266089" y="304800"/>
            <a:ext cx="2573111" cy="461665"/>
          </a:xfrm>
          <a:prstGeom prst="rect">
            <a:avLst/>
          </a:prstGeom>
          <a:solidFill>
            <a:schemeClr val="accent3">
              <a:lumMod val="40000"/>
              <a:lumOff val="60000"/>
            </a:schemeClr>
          </a:solidFill>
        </p:spPr>
        <p:txBody>
          <a:bodyPr wrap="square" rtlCol="0">
            <a:spAutoFit/>
          </a:bodyPr>
          <a:lstStyle/>
          <a:p>
            <a:pPr algn="r" rtl="1"/>
            <a:r>
              <a:rPr lang="fa-IR" sz="2400" b="1" dirty="0" smtClean="0">
                <a:cs typeface="B Nazanin" pitchFamily="2" charset="-78"/>
              </a:rPr>
              <a:t>نیروی پیچ ها و میله:</a:t>
            </a:r>
            <a:endParaRPr lang="en-US" sz="2400" b="1" dirty="0">
              <a:cs typeface="B Nazanin" pitchFamily="2" charset="-78"/>
            </a:endParaRPr>
          </a:p>
        </p:txBody>
      </p:sp>
      <p:sp>
        <p:nvSpPr>
          <p:cNvPr id="5" name="TextBox 4"/>
          <p:cNvSpPr txBox="1"/>
          <p:nvPr/>
        </p:nvSpPr>
        <p:spPr>
          <a:xfrm>
            <a:off x="3886200" y="914400"/>
            <a:ext cx="4876800" cy="461665"/>
          </a:xfrm>
          <a:prstGeom prst="rect">
            <a:avLst/>
          </a:prstGeom>
          <a:noFill/>
        </p:spPr>
        <p:txBody>
          <a:bodyPr wrap="square" rtlCol="0">
            <a:spAutoFit/>
          </a:bodyPr>
          <a:lstStyle/>
          <a:p>
            <a:pPr algn="r" rtl="1"/>
            <a:r>
              <a:rPr lang="fa-IR" sz="2400" dirty="0" smtClean="0">
                <a:cs typeface="B Nazanin" pitchFamily="2" charset="-78"/>
              </a:rPr>
              <a:t>اگر </a:t>
            </a:r>
            <a:r>
              <a:rPr lang="en-US" sz="2400" dirty="0" smtClean="0">
                <a:cs typeface="B Nazanin" pitchFamily="2" charset="-78"/>
              </a:rPr>
              <a:t>P</a:t>
            </a:r>
            <a:r>
              <a:rPr lang="en-US" sz="2400" baseline="-25000" dirty="0" smtClean="0">
                <a:cs typeface="B Nazanin" pitchFamily="2" charset="-78"/>
              </a:rPr>
              <a:t>r</a:t>
            </a:r>
            <a:r>
              <a:rPr lang="fa-IR" sz="2400" dirty="0" smtClean="0">
                <a:cs typeface="B Nazanin" pitchFamily="2" charset="-78"/>
              </a:rPr>
              <a:t> را از معادله 6 در معادله 5 قرار دهیم داریم:</a:t>
            </a:r>
            <a:endParaRPr lang="en-US" sz="2400" dirty="0">
              <a:cs typeface="B Nazanin" pitchFamily="2" charset="-78"/>
            </a:endParaRPr>
          </a:p>
        </p:txBody>
      </p:sp>
      <p:sp>
        <p:nvSpPr>
          <p:cNvPr id="6" name="TextBox 5"/>
          <p:cNvSpPr txBox="1"/>
          <p:nvPr/>
        </p:nvSpPr>
        <p:spPr>
          <a:xfrm>
            <a:off x="1143000" y="1600200"/>
            <a:ext cx="6019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0.025 in= 1.405 × 10 </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a:t>
            </a:r>
            <a:r>
              <a:rPr lang="en-US" sz="2400" baseline="-25000" dirty="0" err="1"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+ 0.672 ×10 </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 (2P</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7" name="TextBox 6"/>
          <p:cNvSpPr txBox="1"/>
          <p:nvPr/>
        </p:nvSpPr>
        <p:spPr>
          <a:xfrm>
            <a:off x="1066800" y="2438400"/>
            <a:ext cx="5257800" cy="461665"/>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P</a:t>
            </a:r>
            <a:r>
              <a:rPr lang="en-US" sz="2400" baseline="-25000" dirty="0" err="1"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9.09 ×10 </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lb= 9.09 kips</a:t>
            </a:r>
          </a:p>
        </p:txBody>
      </p:sp>
      <p:sp>
        <p:nvSpPr>
          <p:cNvPr id="8" name="TextBox 7"/>
          <p:cNvSpPr txBox="1"/>
          <p:nvPr/>
        </p:nvSpPr>
        <p:spPr>
          <a:xfrm>
            <a:off x="1143000" y="3352800"/>
            <a:ext cx="3276600" cy="461665"/>
          </a:xfrm>
          <a:prstGeom prst="rect">
            <a:avLst/>
          </a:prstGeom>
          <a:noFill/>
        </p:spPr>
        <p:txBody>
          <a:bodyPr wrap="square" rtlCol="0">
            <a:spAutoFit/>
          </a:bodyPr>
          <a:lstStyle/>
          <a:p>
            <a:r>
              <a:rPr lang="en-US" sz="2400" dirty="0" smtClean="0"/>
              <a:t>P</a:t>
            </a:r>
            <a:r>
              <a:rPr lang="en-US" sz="2400" baseline="-25000" dirty="0" smtClean="0"/>
              <a:t>r</a:t>
            </a:r>
            <a:r>
              <a:rPr lang="en-US" sz="2400" dirty="0" smtClean="0"/>
              <a:t>= 2</a:t>
            </a:r>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18.18 kips </a:t>
            </a:r>
          </a:p>
        </p:txBody>
      </p:sp>
      <p:sp>
        <p:nvSpPr>
          <p:cNvPr id="10" name="TextBox 9"/>
          <p:cNvSpPr txBox="1"/>
          <p:nvPr/>
        </p:nvSpPr>
        <p:spPr>
          <a:xfrm>
            <a:off x="7086600" y="3962400"/>
            <a:ext cx="1676400" cy="461665"/>
          </a:xfrm>
          <a:prstGeom prst="rect">
            <a:avLst/>
          </a:prstGeom>
          <a:solidFill>
            <a:schemeClr val="accent3">
              <a:lumMod val="40000"/>
              <a:lumOff val="60000"/>
            </a:schemeClr>
          </a:solidFill>
        </p:spPr>
        <p:txBody>
          <a:bodyPr wrap="square" rtlCol="0">
            <a:spAutoFit/>
          </a:bodyPr>
          <a:lstStyle/>
          <a:p>
            <a:pPr algn="r" rtl="1"/>
            <a:r>
              <a:rPr lang="fa-IR" sz="2400" b="1" dirty="0" smtClean="0">
                <a:cs typeface="B Nazanin" pitchFamily="2" charset="-78"/>
              </a:rPr>
              <a:t>تنش در میله</a:t>
            </a:r>
            <a:r>
              <a:rPr lang="fa-IR" dirty="0" smtClean="0"/>
              <a:t>:</a:t>
            </a:r>
            <a:endParaRPr lang="en-US" dirty="0"/>
          </a:p>
        </p:txBody>
      </p:sp>
      <p:pic>
        <p:nvPicPr>
          <p:cNvPr id="11" name="Picture 3"/>
          <p:cNvPicPr>
            <a:picLocks noChangeAspect="1" noChangeArrowheads="1"/>
          </p:cNvPicPr>
          <p:nvPr/>
        </p:nvPicPr>
        <p:blipFill>
          <a:blip r:embed="rId3"/>
          <a:srcRect/>
          <a:stretch>
            <a:fillRect/>
          </a:stretch>
        </p:blipFill>
        <p:spPr bwMode="auto">
          <a:xfrm>
            <a:off x="1371600" y="4953000"/>
            <a:ext cx="1371600" cy="396240"/>
          </a:xfrm>
          <a:prstGeom prst="rect">
            <a:avLst/>
          </a:prstGeom>
          <a:noFill/>
          <a:ln w="9525">
            <a:noFill/>
            <a:miter lim="800000"/>
            <a:headEnd/>
            <a:tailEnd/>
          </a:ln>
          <a:effectLst/>
        </p:spPr>
      </p:pic>
      <p:sp>
        <p:nvSpPr>
          <p:cNvPr id="12" name="Rectangle 11"/>
          <p:cNvSpPr/>
          <p:nvPr/>
        </p:nvSpPr>
        <p:spPr>
          <a:xfrm>
            <a:off x="685800" y="4876800"/>
            <a:ext cx="426720" cy="461665"/>
          </a:xfrm>
          <a:prstGeom prst="rect">
            <a:avLst/>
          </a:prstGeom>
        </p:spPr>
        <p:txBody>
          <a:bodyPr wrap="none">
            <a:spAutoFit/>
          </a:bodyPr>
          <a:lstStyle/>
          <a:p>
            <a:r>
              <a:rPr lang="en-US" sz="2400" baseline="-25000" dirty="0" smtClean="0">
                <a:latin typeface="Times New Roman" pitchFamily="18" charset="0"/>
                <a:cs typeface="Times New Roman" pitchFamily="18" charset="0"/>
              </a:rPr>
              <a:t>r</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3" name="TextBox 12"/>
          <p:cNvSpPr txBox="1"/>
          <p:nvPr/>
        </p:nvSpPr>
        <p:spPr>
          <a:xfrm>
            <a:off x="1828800" y="46482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r</a:t>
            </a:r>
            <a:endParaRPr lang="en-US" sz="2400" baseline="-25000" dirty="0">
              <a:latin typeface="Times New Roman" pitchFamily="18" charset="0"/>
              <a:cs typeface="Times New Roman" pitchFamily="18" charset="0"/>
            </a:endParaRPr>
          </a:p>
        </p:txBody>
      </p:sp>
      <p:sp>
        <p:nvSpPr>
          <p:cNvPr id="14" name="TextBox 13"/>
          <p:cNvSpPr txBox="1"/>
          <p:nvPr/>
        </p:nvSpPr>
        <p:spPr>
          <a:xfrm>
            <a:off x="1676400" y="5257800"/>
            <a:ext cx="762000"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A</a:t>
            </a:r>
            <a:r>
              <a:rPr lang="en-US" sz="2400" baseline="-25000" dirty="0" err="1" smtClean="0">
                <a:latin typeface="Times New Roman" pitchFamily="18" charset="0"/>
                <a:cs typeface="Times New Roman" pitchFamily="18" charset="0"/>
              </a:rPr>
              <a:t>r</a:t>
            </a:r>
            <a:endParaRPr lang="en-US" sz="2400" baseline="-25000" dirty="0">
              <a:latin typeface="Times New Roman" pitchFamily="18" charset="0"/>
              <a:cs typeface="Times New Roman" pitchFamily="18" charset="0"/>
            </a:endParaRPr>
          </a:p>
        </p:txBody>
      </p:sp>
      <p:sp>
        <p:nvSpPr>
          <p:cNvPr id="15" name="TextBox 14"/>
          <p:cNvSpPr txBox="1"/>
          <p:nvPr/>
        </p:nvSpPr>
        <p:spPr>
          <a:xfrm>
            <a:off x="2819400" y="4876800"/>
            <a:ext cx="304800" cy="369332"/>
          </a:xfrm>
          <a:prstGeom prst="rect">
            <a:avLst/>
          </a:prstGeom>
          <a:noFill/>
        </p:spPr>
        <p:txBody>
          <a:bodyPr wrap="square" rtlCol="0">
            <a:spAutoFit/>
          </a:bodyPr>
          <a:lstStyle/>
          <a:p>
            <a:pPr algn="ctr"/>
            <a:r>
              <a:rPr lang="en-US" dirty="0" smtClean="0"/>
              <a:t>= </a:t>
            </a:r>
            <a:endParaRPr lang="en-US" dirty="0"/>
          </a:p>
        </p:txBody>
      </p:sp>
      <p:pic>
        <p:nvPicPr>
          <p:cNvPr id="16" name="Picture 3"/>
          <p:cNvPicPr>
            <a:picLocks noChangeAspect="1" noChangeArrowheads="1"/>
          </p:cNvPicPr>
          <p:nvPr/>
        </p:nvPicPr>
        <p:blipFill>
          <a:blip r:embed="rId3"/>
          <a:srcRect/>
          <a:stretch>
            <a:fillRect/>
          </a:stretch>
        </p:blipFill>
        <p:spPr bwMode="auto">
          <a:xfrm>
            <a:off x="3352800" y="4953000"/>
            <a:ext cx="1371600" cy="396240"/>
          </a:xfrm>
          <a:prstGeom prst="rect">
            <a:avLst/>
          </a:prstGeom>
          <a:noFill/>
          <a:ln w="9525">
            <a:noFill/>
            <a:miter lim="800000"/>
            <a:headEnd/>
            <a:tailEnd/>
          </a:ln>
          <a:effectLst/>
        </p:spPr>
      </p:pic>
      <p:sp>
        <p:nvSpPr>
          <p:cNvPr id="17" name="TextBox 16"/>
          <p:cNvSpPr txBox="1"/>
          <p:nvPr/>
        </p:nvSpPr>
        <p:spPr>
          <a:xfrm>
            <a:off x="3200400" y="4724400"/>
            <a:ext cx="1547813"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18.18</a:t>
            </a:r>
            <a:endParaRPr lang="en-US" sz="2400" dirty="0">
              <a:latin typeface="Times New Roman" pitchFamily="18" charset="0"/>
              <a:cs typeface="Times New Roman" pitchFamily="18" charset="0"/>
            </a:endParaRPr>
          </a:p>
        </p:txBody>
      </p:sp>
      <p:sp>
        <p:nvSpPr>
          <p:cNvPr id="18" name="TextBox 17"/>
          <p:cNvSpPr txBox="1"/>
          <p:nvPr/>
        </p:nvSpPr>
        <p:spPr>
          <a:xfrm>
            <a:off x="3429000" y="5334000"/>
            <a:ext cx="238125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1/4 </a:t>
            </a:r>
            <a:r>
              <a:rPr lang="el-GR" sz="2400" dirty="0" smtClean="0">
                <a:latin typeface="Times New Roman" pitchFamily="18" charset="0"/>
                <a:cs typeface="Times New Roman" pitchFamily="18" charset="0"/>
              </a:rPr>
              <a:t>π</a:t>
            </a:r>
            <a:r>
              <a:rPr lang="en-US" sz="2400" dirty="0" smtClean="0">
                <a:latin typeface="Times New Roman" pitchFamily="18" charset="0"/>
                <a:cs typeface="Times New Roman" pitchFamily="18" charset="0"/>
              </a:rPr>
              <a:t> (1.5)</a:t>
            </a:r>
            <a:r>
              <a:rPr lang="en-US" sz="2400" baseline="30000" dirty="0" smtClean="0">
                <a:latin typeface="Times New Roman" pitchFamily="18" charset="0"/>
                <a:cs typeface="Times New Roman" pitchFamily="18" charset="0"/>
              </a:rPr>
              <a:t>2</a:t>
            </a:r>
            <a:endParaRPr lang="en-US" sz="2400" baseline="30000" dirty="0">
              <a:latin typeface="Times New Roman" pitchFamily="18" charset="0"/>
              <a:cs typeface="Times New Roman" pitchFamily="18" charset="0"/>
            </a:endParaRPr>
          </a:p>
        </p:txBody>
      </p:sp>
      <p:sp>
        <p:nvSpPr>
          <p:cNvPr id="19" name="TextBox 18"/>
          <p:cNvSpPr txBox="1"/>
          <p:nvPr/>
        </p:nvSpPr>
        <p:spPr>
          <a:xfrm>
            <a:off x="4876800" y="4953000"/>
            <a:ext cx="1905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10.29 </a:t>
            </a:r>
            <a:r>
              <a:rPr lang="en-US" sz="2400" dirty="0" err="1" smtClean="0">
                <a:latin typeface="Times New Roman" pitchFamily="18" charset="0"/>
                <a:cs typeface="Times New Roman" pitchFamily="18" charset="0"/>
              </a:rPr>
              <a:t>ksi</a:t>
            </a:r>
            <a:endParaRPr lang="en-US" sz="2400" dirty="0">
              <a:latin typeface="Times New Roman" pitchFamily="18" charset="0"/>
              <a:cs typeface="Times New Roman" pitchFamily="18" charset="0"/>
            </a:endParaRPr>
          </a:p>
        </p:txBody>
      </p:sp>
      <p:sp>
        <p:nvSpPr>
          <p:cNvPr id="21" name="Rectangle 20"/>
          <p:cNvSpPr/>
          <p:nvPr/>
        </p:nvSpPr>
        <p:spPr>
          <a:xfrm>
            <a:off x="533400" y="4876800"/>
            <a:ext cx="308098" cy="369332"/>
          </a:xfrm>
          <a:prstGeom prst="rect">
            <a:avLst/>
          </a:prstGeom>
        </p:spPr>
        <p:txBody>
          <a:bodyPr wrap="none">
            <a:spAutoFit/>
          </a:bodyPr>
          <a:lstStyle/>
          <a:p>
            <a:r>
              <a:rPr lang="en-US" dirty="0" smtClean="0"/>
              <a:t>σ</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1000"/>
                                        <p:tgtEl>
                                          <p:spTgt spid="10"/>
                                        </p:tgtEl>
                                      </p:cBhvr>
                                    </p:animEffect>
                                    <p:anim calcmode="lin" valueType="num">
                                      <p:cBhvr>
                                        <p:cTn id="80" dur="1000" fill="hold"/>
                                        <p:tgtEl>
                                          <p:spTgt spid="10"/>
                                        </p:tgtEl>
                                        <p:attrNameLst>
                                          <p:attrName>ppt_x</p:attrName>
                                        </p:attrNameLst>
                                      </p:cBhvr>
                                      <p:tavLst>
                                        <p:tav tm="0">
                                          <p:val>
                                            <p:strVal val="#ppt_x"/>
                                          </p:val>
                                        </p:tav>
                                        <p:tav tm="100000">
                                          <p:val>
                                            <p:strVal val="#ppt_x"/>
                                          </p:val>
                                        </p:tav>
                                      </p:tavLst>
                                    </p:anim>
                                    <p:anim calcmode="lin" valueType="num">
                                      <p:cBhvr>
                                        <p:cTn id="8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10" grpId="0" animBg="1"/>
      <p:bldP spid="12" grpId="0"/>
      <p:bldP spid="13" grpId="0"/>
      <p:bldP spid="14" grpId="0"/>
      <p:bldP spid="15" grpId="0"/>
      <p:bldP spid="17" grpId="0"/>
      <p:bldP spid="18" grpId="0"/>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81600" y="304800"/>
            <a:ext cx="3581400" cy="461665"/>
          </a:xfrm>
          <a:prstGeom prst="rect">
            <a:avLst/>
          </a:prstGeom>
          <a:solidFill>
            <a:schemeClr val="accent3">
              <a:lumMod val="40000"/>
              <a:lumOff val="60000"/>
            </a:schemeClr>
          </a:solidFill>
        </p:spPr>
        <p:txBody>
          <a:bodyPr wrap="square" rtlCol="0">
            <a:spAutoFit/>
          </a:bodyPr>
          <a:lstStyle/>
          <a:p>
            <a:pPr algn="r" rtl="1"/>
            <a:r>
              <a:rPr lang="fa-IR" sz="2400" b="1" dirty="0" smtClean="0">
                <a:cs typeface="B Nazanin" pitchFamily="2" charset="-78"/>
              </a:rPr>
              <a:t>مسئله های استاتیکی نامعین</a:t>
            </a:r>
            <a:endParaRPr lang="en-US" sz="2400" b="1" dirty="0">
              <a:cs typeface="B Nazanin" pitchFamily="2" charset="-78"/>
            </a:endParaRPr>
          </a:p>
        </p:txBody>
      </p:sp>
      <p:sp>
        <p:nvSpPr>
          <p:cNvPr id="6" name="TextBox 5"/>
          <p:cNvSpPr txBox="1"/>
          <p:nvPr/>
        </p:nvSpPr>
        <p:spPr>
          <a:xfrm>
            <a:off x="0" y="914400"/>
            <a:ext cx="8915400" cy="707886"/>
          </a:xfrm>
          <a:prstGeom prst="rect">
            <a:avLst/>
          </a:prstGeom>
          <a:noFill/>
        </p:spPr>
        <p:txBody>
          <a:bodyPr wrap="square" rtlCol="0">
            <a:spAutoFit/>
          </a:bodyPr>
          <a:lstStyle/>
          <a:p>
            <a:pPr algn="r" rtl="1"/>
            <a:r>
              <a:rPr lang="fa-IR" sz="2000" b="1" dirty="0" smtClean="0">
                <a:cs typeface="B Nazanin" pitchFamily="2" charset="-78"/>
              </a:rPr>
              <a:t>مسئله هایی که استاتیک برای تعیین واکنش ها یا نیروهای داخلی کافی نیست و باید به کمک شکل هندسی رابطه های جدیدی ایجاد کرد.</a:t>
            </a:r>
            <a:endParaRPr lang="en-US" sz="2000" b="1" dirty="0">
              <a:cs typeface="B Nazanin" pitchFamily="2" charset="-78"/>
            </a:endParaRPr>
          </a:p>
        </p:txBody>
      </p:sp>
      <p:sp>
        <p:nvSpPr>
          <p:cNvPr id="7" name="TextBox 6"/>
          <p:cNvSpPr txBox="1"/>
          <p:nvPr/>
        </p:nvSpPr>
        <p:spPr>
          <a:xfrm>
            <a:off x="-152400" y="1752600"/>
            <a:ext cx="9067800" cy="707886"/>
          </a:xfrm>
          <a:prstGeom prst="rect">
            <a:avLst/>
          </a:prstGeom>
          <a:noFill/>
        </p:spPr>
        <p:txBody>
          <a:bodyPr wrap="square" rtlCol="0">
            <a:spAutoFit/>
          </a:bodyPr>
          <a:lstStyle/>
          <a:p>
            <a:pPr algn="r" rtl="1"/>
            <a:r>
              <a:rPr lang="fa-IR" sz="2000" b="1" dirty="0" smtClean="0">
                <a:cs typeface="B Nazanin" pitchFamily="2" charset="-78"/>
              </a:rPr>
              <a:t>مثال: میله ای به طول </a:t>
            </a:r>
            <a:r>
              <a:rPr lang="en-US" sz="2000" b="1" dirty="0" smtClean="0">
                <a:cs typeface="B Nazanin" pitchFamily="2" charset="-78"/>
              </a:rPr>
              <a:t>L</a:t>
            </a:r>
            <a:r>
              <a:rPr lang="fa-IR" sz="2000" b="1" dirty="0" smtClean="0">
                <a:cs typeface="B Nazanin" pitchFamily="2" charset="-78"/>
              </a:rPr>
              <a:t>، سطح مقطع </a:t>
            </a:r>
            <a:r>
              <a:rPr lang="en-US" sz="2000" b="1" dirty="0" smtClean="0">
                <a:cs typeface="B Nazanin" pitchFamily="2" charset="-78"/>
              </a:rPr>
              <a:t>A</a:t>
            </a:r>
            <a:r>
              <a:rPr lang="en-US" sz="2000" b="1" baseline="-25000" dirty="0" smtClean="0">
                <a:cs typeface="B Nazanin" pitchFamily="2" charset="-78"/>
              </a:rPr>
              <a:t>1</a:t>
            </a:r>
            <a:r>
              <a:rPr lang="fa-IR" sz="2000" b="1" dirty="0" smtClean="0">
                <a:cs typeface="B Nazanin" pitchFamily="2" charset="-78"/>
              </a:rPr>
              <a:t> و مدول کشسانی </a:t>
            </a:r>
            <a:r>
              <a:rPr lang="en-US" sz="2000" b="1" dirty="0" smtClean="0">
                <a:cs typeface="B Nazanin" pitchFamily="2" charset="-78"/>
              </a:rPr>
              <a:t>E</a:t>
            </a:r>
            <a:r>
              <a:rPr lang="en-US" sz="2000" b="1" baseline="-25000" dirty="0" smtClean="0">
                <a:cs typeface="B Nazanin" pitchFamily="2" charset="-78"/>
              </a:rPr>
              <a:t>1</a:t>
            </a:r>
            <a:r>
              <a:rPr lang="fa-IR" sz="2000" b="1" dirty="0" smtClean="0">
                <a:cs typeface="B Nazanin" pitchFamily="2" charset="-78"/>
              </a:rPr>
              <a:t> درون لوله ای به همان طول </a:t>
            </a:r>
            <a:r>
              <a:rPr lang="en-US" sz="2000" b="1" dirty="0" smtClean="0">
                <a:cs typeface="B Nazanin" pitchFamily="2" charset="-78"/>
              </a:rPr>
              <a:t>L</a:t>
            </a:r>
            <a:r>
              <a:rPr lang="fa-IR" sz="2000" b="1" dirty="0" smtClean="0">
                <a:cs typeface="B Nazanin" pitchFamily="2" charset="-78"/>
              </a:rPr>
              <a:t> و سطح مقطع </a:t>
            </a:r>
            <a:r>
              <a:rPr lang="en-US" sz="2000" b="1" dirty="0" smtClean="0">
                <a:cs typeface="B Nazanin" pitchFamily="2" charset="-78"/>
              </a:rPr>
              <a:t>A</a:t>
            </a:r>
            <a:r>
              <a:rPr lang="en-US" sz="2000" b="1" baseline="-25000" dirty="0" smtClean="0">
                <a:cs typeface="B Nazanin" pitchFamily="2" charset="-78"/>
              </a:rPr>
              <a:t>2</a:t>
            </a:r>
            <a:r>
              <a:rPr lang="fa-IR" sz="2000" b="1" dirty="0" smtClean="0">
                <a:cs typeface="B Nazanin" pitchFamily="2" charset="-78"/>
              </a:rPr>
              <a:t> م مدول کشسانی </a:t>
            </a:r>
            <a:r>
              <a:rPr lang="en-US" sz="2000" b="1" dirty="0" smtClean="0">
                <a:cs typeface="B Nazanin" pitchFamily="2" charset="-78"/>
              </a:rPr>
              <a:t>E</a:t>
            </a:r>
            <a:r>
              <a:rPr lang="en-US" sz="2000" b="1" baseline="-25000" dirty="0" smtClean="0">
                <a:cs typeface="B Nazanin" pitchFamily="2" charset="-78"/>
              </a:rPr>
              <a:t>2</a:t>
            </a:r>
            <a:r>
              <a:rPr lang="fa-IR" sz="2000" b="1" dirty="0" smtClean="0">
                <a:cs typeface="B Nazanin" pitchFamily="2" charset="-78"/>
              </a:rPr>
              <a:t> قرار گرفته است:</a:t>
            </a:r>
            <a:endParaRPr lang="en-US" sz="2000" b="1" dirty="0">
              <a:cs typeface="B Nazanin" pitchFamily="2" charset="-78"/>
            </a:endParaRPr>
          </a:p>
        </p:txBody>
      </p:sp>
      <p:sp>
        <p:nvSpPr>
          <p:cNvPr id="9" name="TextBox 8"/>
          <p:cNvSpPr txBox="1"/>
          <p:nvPr/>
        </p:nvSpPr>
        <p:spPr>
          <a:xfrm>
            <a:off x="304800" y="4953000"/>
            <a:ext cx="8458200" cy="400110"/>
          </a:xfrm>
          <a:prstGeom prst="rect">
            <a:avLst/>
          </a:prstGeom>
          <a:noFill/>
        </p:spPr>
        <p:txBody>
          <a:bodyPr wrap="square" rtlCol="0">
            <a:spAutoFit/>
          </a:bodyPr>
          <a:lstStyle/>
          <a:p>
            <a:pPr algn="r" rtl="1"/>
            <a:r>
              <a:rPr lang="fa-IR" sz="2000" b="1" dirty="0" smtClean="0">
                <a:cs typeface="B Nazanin" pitchFamily="2" charset="-78"/>
              </a:rPr>
              <a:t>وقتی مطابق شکل نیروی </a:t>
            </a:r>
            <a:r>
              <a:rPr lang="en-US" sz="2000" b="1" dirty="0" smtClean="0">
                <a:cs typeface="B Nazanin" pitchFamily="2" charset="-78"/>
              </a:rPr>
              <a:t>P</a:t>
            </a:r>
            <a:r>
              <a:rPr lang="fa-IR" sz="2000" b="1" dirty="0" smtClean="0">
                <a:cs typeface="B Nazanin" pitchFamily="2" charset="-78"/>
              </a:rPr>
              <a:t>بر سر صلب ورق اعمال شود تغییر شکل میله و لوله چقدر است؟</a:t>
            </a:r>
            <a:endParaRPr lang="en-US" sz="2000" b="1" dirty="0">
              <a:cs typeface="B Nazanin" pitchFamily="2" charset="-78"/>
            </a:endParaRPr>
          </a:p>
        </p:txBody>
      </p:sp>
      <p:pic>
        <p:nvPicPr>
          <p:cNvPr id="15362" name="Picture 2"/>
          <p:cNvPicPr>
            <a:picLocks noChangeAspect="1" noChangeArrowheads="1"/>
          </p:cNvPicPr>
          <p:nvPr/>
        </p:nvPicPr>
        <p:blipFill>
          <a:blip r:embed="rId2"/>
          <a:srcRect/>
          <a:stretch>
            <a:fillRect/>
          </a:stretch>
        </p:blipFill>
        <p:spPr bwMode="auto">
          <a:xfrm>
            <a:off x="1905000" y="2438400"/>
            <a:ext cx="4662488" cy="232496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305800" cy="830997"/>
          </a:xfrm>
          <a:prstGeom prst="rect">
            <a:avLst/>
          </a:prstGeom>
          <a:noFill/>
        </p:spPr>
        <p:txBody>
          <a:bodyPr wrap="square" rtlCol="0">
            <a:spAutoFit/>
          </a:bodyPr>
          <a:lstStyle/>
          <a:p>
            <a:pPr algn="r" rtl="1"/>
            <a:r>
              <a:rPr lang="fa-IR" sz="2400" b="1" dirty="0" smtClean="0">
                <a:cs typeface="B Nazanin" pitchFamily="2" charset="-78"/>
              </a:rPr>
              <a:t>اگر </a:t>
            </a:r>
            <a:r>
              <a:rPr lang="en-US" sz="2400" b="1" dirty="0" smtClean="0">
                <a:cs typeface="B Nazanin" pitchFamily="2" charset="-78"/>
              </a:rPr>
              <a:t>P</a:t>
            </a:r>
            <a:r>
              <a:rPr lang="en-US" sz="2400" b="1" baseline="-25000" dirty="0" smtClean="0">
                <a:cs typeface="B Nazanin" pitchFamily="2" charset="-78"/>
              </a:rPr>
              <a:t>1</a:t>
            </a:r>
            <a:r>
              <a:rPr lang="fa-IR" sz="2400" b="1" dirty="0" smtClean="0">
                <a:cs typeface="B Nazanin" pitchFamily="2" charset="-78"/>
              </a:rPr>
              <a:t> و </a:t>
            </a:r>
            <a:r>
              <a:rPr lang="en-US" sz="2400" b="1" dirty="0" smtClean="0">
                <a:cs typeface="B Nazanin" pitchFamily="2" charset="-78"/>
              </a:rPr>
              <a:t>P</a:t>
            </a:r>
            <a:r>
              <a:rPr lang="en-US" sz="2400" b="1" baseline="-25000" dirty="0" smtClean="0">
                <a:cs typeface="B Nazanin" pitchFamily="2" charset="-78"/>
              </a:rPr>
              <a:t>2</a:t>
            </a:r>
            <a:r>
              <a:rPr lang="fa-IR" sz="2400" b="1" dirty="0" smtClean="0">
                <a:cs typeface="B Nazanin" pitchFamily="2" charset="-78"/>
              </a:rPr>
              <a:t> به ترتیب نیروهای محوری در میله و لوله باشد، نمودار پیکر آزاد سه عضو را رسم می کنیم:</a:t>
            </a:r>
            <a:endParaRPr lang="en-US" sz="2400" b="1" dirty="0">
              <a:cs typeface="B Nazanin" pitchFamily="2" charset="-78"/>
            </a:endParaRPr>
          </a:p>
        </p:txBody>
      </p:sp>
      <p:sp>
        <p:nvSpPr>
          <p:cNvPr id="6" name="TextBox 5"/>
          <p:cNvSpPr txBox="1"/>
          <p:nvPr/>
        </p:nvSpPr>
        <p:spPr>
          <a:xfrm>
            <a:off x="2667000" y="5105400"/>
            <a:ext cx="3048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P</a:t>
            </a:r>
            <a:endParaRPr lang="en-US" sz="2400" dirty="0">
              <a:latin typeface="Times New Roman" pitchFamily="18" charset="0"/>
              <a:cs typeface="Times New Roman" pitchFamily="18" charset="0"/>
            </a:endParaRPr>
          </a:p>
        </p:txBody>
      </p:sp>
      <p:sp>
        <p:nvSpPr>
          <p:cNvPr id="7" name="TextBox 6"/>
          <p:cNvSpPr txBox="1"/>
          <p:nvPr/>
        </p:nvSpPr>
        <p:spPr>
          <a:xfrm>
            <a:off x="0" y="5867400"/>
            <a:ext cx="8915400" cy="830997"/>
          </a:xfrm>
          <a:prstGeom prst="rect">
            <a:avLst/>
          </a:prstGeom>
          <a:noFill/>
        </p:spPr>
        <p:txBody>
          <a:bodyPr wrap="square" rtlCol="0">
            <a:spAutoFit/>
          </a:bodyPr>
          <a:lstStyle/>
          <a:p>
            <a:pPr algn="r" rtl="1"/>
            <a:r>
              <a:rPr lang="fa-IR" sz="2400" b="1" dirty="0" smtClean="0">
                <a:cs typeface="B Nazanin" pitchFamily="2" charset="-78"/>
              </a:rPr>
              <a:t>روشن است که یک معادله برای تعیین دو مجهول نیروهای داخلی </a:t>
            </a:r>
            <a:r>
              <a:rPr lang="en-US" sz="2400" b="1" dirty="0" smtClean="0">
                <a:cs typeface="B Nazanin" pitchFamily="2" charset="-78"/>
              </a:rPr>
              <a:t>P</a:t>
            </a:r>
            <a:r>
              <a:rPr lang="en-US" sz="2400" b="1" baseline="-25000" dirty="0" smtClean="0">
                <a:cs typeface="B Nazanin" pitchFamily="2" charset="-78"/>
              </a:rPr>
              <a:t>1</a:t>
            </a:r>
            <a:r>
              <a:rPr lang="fa-IR" sz="2400" b="1" dirty="0" smtClean="0">
                <a:cs typeface="B Nazanin" pitchFamily="2" charset="-78"/>
              </a:rPr>
              <a:t> و </a:t>
            </a:r>
            <a:r>
              <a:rPr lang="en-US" sz="2400" b="1" dirty="0" smtClean="0">
                <a:cs typeface="B Nazanin" pitchFamily="2" charset="-78"/>
              </a:rPr>
              <a:t>P</a:t>
            </a:r>
            <a:r>
              <a:rPr lang="en-US" sz="2400" b="1" baseline="-25000" dirty="0" smtClean="0">
                <a:cs typeface="B Nazanin" pitchFamily="2" charset="-78"/>
              </a:rPr>
              <a:t>2</a:t>
            </a:r>
            <a:r>
              <a:rPr lang="fa-IR" sz="2400" b="1" dirty="0" smtClean="0">
                <a:cs typeface="B Nazanin" pitchFamily="2" charset="-78"/>
              </a:rPr>
              <a:t> کافی نیست. بنابراین </a:t>
            </a:r>
            <a:r>
              <a:rPr lang="fa-IR" sz="2400" b="1" dirty="0" smtClean="0">
                <a:solidFill>
                  <a:srgbClr val="FF0000"/>
                </a:solidFill>
                <a:cs typeface="B Nazanin" pitchFamily="2" charset="-78"/>
              </a:rPr>
              <a:t>مسئله استاتیکی نامعین </a:t>
            </a:r>
            <a:r>
              <a:rPr lang="fa-IR" sz="2400" b="1" dirty="0" smtClean="0">
                <a:cs typeface="B Nazanin" pitchFamily="2" charset="-78"/>
              </a:rPr>
              <a:t>است.</a:t>
            </a:r>
            <a:endParaRPr lang="en-US" sz="2400" b="1" dirty="0">
              <a:cs typeface="B Nazanin" pitchFamily="2" charset="-78"/>
            </a:endParaRPr>
          </a:p>
        </p:txBody>
      </p:sp>
      <p:sp>
        <p:nvSpPr>
          <p:cNvPr id="8" name="TextBox 7"/>
          <p:cNvSpPr txBox="1"/>
          <p:nvPr/>
        </p:nvSpPr>
        <p:spPr>
          <a:xfrm>
            <a:off x="6248400" y="5181600"/>
            <a:ext cx="1066800" cy="369332"/>
          </a:xfrm>
          <a:prstGeom prst="rect">
            <a:avLst/>
          </a:prstGeom>
          <a:noFill/>
        </p:spPr>
        <p:txBody>
          <a:bodyPr wrap="square" rtlCol="0">
            <a:spAutoFit/>
          </a:bodyPr>
          <a:lstStyle/>
          <a:p>
            <a:pPr algn="ctr"/>
            <a:r>
              <a:rPr lang="fa-IR" dirty="0" smtClean="0"/>
              <a:t>1</a:t>
            </a:r>
            <a:endParaRPr lang="en-US" dirty="0"/>
          </a:p>
        </p:txBody>
      </p:sp>
      <p:pic>
        <p:nvPicPr>
          <p:cNvPr id="16386" name="Picture 2"/>
          <p:cNvPicPr>
            <a:picLocks noChangeAspect="1" noChangeArrowheads="1"/>
          </p:cNvPicPr>
          <p:nvPr/>
        </p:nvPicPr>
        <p:blipFill>
          <a:blip r:embed="rId2"/>
          <a:srcRect/>
          <a:stretch>
            <a:fillRect/>
          </a:stretch>
        </p:blipFill>
        <p:spPr bwMode="auto">
          <a:xfrm>
            <a:off x="1600200" y="1066800"/>
            <a:ext cx="4638675" cy="381486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610600" cy="461665"/>
          </a:xfrm>
          <a:prstGeom prst="rect">
            <a:avLst/>
          </a:prstGeom>
          <a:solidFill>
            <a:schemeClr val="accent2">
              <a:lumMod val="20000"/>
              <a:lumOff val="80000"/>
            </a:schemeClr>
          </a:solidFill>
        </p:spPr>
        <p:txBody>
          <a:bodyPr wrap="square" rtlCol="0">
            <a:spAutoFit/>
          </a:bodyPr>
          <a:lstStyle/>
          <a:p>
            <a:pPr algn="r" rtl="1"/>
            <a:r>
              <a:rPr lang="fa-IR" sz="2400" dirty="0" smtClean="0">
                <a:cs typeface="B Nazanin" pitchFamily="2" charset="-78"/>
              </a:rPr>
              <a:t>اما شکل هندسی مسئله نشان می دهد که</a:t>
            </a:r>
            <a:r>
              <a:rPr lang="el-GR" sz="2400" dirty="0" smtClean="0">
                <a:latin typeface="Times New Roman" pitchFamily="18" charset="0"/>
                <a:cs typeface="B Nazanin" pitchFamily="2" charset="-78"/>
              </a:rPr>
              <a:t> </a:t>
            </a:r>
            <a:r>
              <a:rPr lang="fa-IR" sz="2400" dirty="0" smtClean="0">
                <a:latin typeface="Times New Roman" pitchFamily="18" charset="0"/>
                <a:cs typeface="B Nazanin" pitchFamily="2" charset="-78"/>
              </a:rPr>
              <a:t> </a:t>
            </a:r>
            <a:r>
              <a:rPr lang="el-GR" sz="2400" dirty="0" smtClean="0">
                <a:latin typeface="Times New Roman" pitchFamily="18" charset="0"/>
                <a:cs typeface="B Nazanin" pitchFamily="2" charset="-78"/>
              </a:rPr>
              <a:t>δ</a:t>
            </a:r>
            <a:r>
              <a:rPr lang="en-US" sz="2400" baseline="-25000" dirty="0" smtClean="0">
                <a:latin typeface="Times New Roman" pitchFamily="18" charset="0"/>
                <a:cs typeface="B Nazanin" pitchFamily="2" charset="-78"/>
              </a:rPr>
              <a:t>1</a:t>
            </a:r>
            <a:r>
              <a:rPr lang="fa-IR" sz="2400" dirty="0" smtClean="0">
                <a:latin typeface="Times New Roman" pitchFamily="18" charset="0"/>
                <a:cs typeface="B Nazanin" pitchFamily="2" charset="-78"/>
              </a:rPr>
              <a:t>و</a:t>
            </a:r>
            <a:r>
              <a:rPr lang="el-GR" sz="2400" dirty="0" smtClean="0">
                <a:latin typeface="Times New Roman" pitchFamily="18" charset="0"/>
                <a:cs typeface="B Nazanin" pitchFamily="2" charset="-78"/>
              </a:rPr>
              <a:t> δ</a:t>
            </a:r>
            <a:r>
              <a:rPr lang="en-US" sz="2400" baseline="-25000" dirty="0" smtClean="0">
                <a:latin typeface="Times New Roman" pitchFamily="18" charset="0"/>
                <a:cs typeface="B Nazanin" pitchFamily="2" charset="-78"/>
              </a:rPr>
              <a:t>2</a:t>
            </a:r>
            <a:r>
              <a:rPr lang="fa-IR" sz="2400" baseline="-25000" dirty="0" smtClean="0">
                <a:latin typeface="Times New Roman" pitchFamily="18" charset="0"/>
                <a:cs typeface="B Nazanin" pitchFamily="2" charset="-78"/>
              </a:rPr>
              <a:t> </a:t>
            </a:r>
            <a:r>
              <a:rPr lang="fa-IR" sz="2400" dirty="0" smtClean="0">
                <a:cs typeface="B Nazanin" pitchFamily="2" charset="-78"/>
              </a:rPr>
              <a:t>یعنی تغییر شکلهای میله و لوله برابرند:</a:t>
            </a:r>
            <a:endParaRPr lang="en-US" sz="2400" dirty="0" smtClean="0">
              <a:cs typeface="B Nazanin" pitchFamily="2" charset="-78"/>
            </a:endParaRPr>
          </a:p>
        </p:txBody>
      </p:sp>
      <p:pic>
        <p:nvPicPr>
          <p:cNvPr id="5" name="Picture 3"/>
          <p:cNvPicPr>
            <a:picLocks noChangeAspect="1" noChangeArrowheads="1"/>
          </p:cNvPicPr>
          <p:nvPr/>
        </p:nvPicPr>
        <p:blipFill>
          <a:blip r:embed="rId2"/>
          <a:srcRect/>
          <a:stretch>
            <a:fillRect/>
          </a:stretch>
        </p:blipFill>
        <p:spPr bwMode="auto">
          <a:xfrm>
            <a:off x="1828800" y="1524000"/>
            <a:ext cx="1371600" cy="396240"/>
          </a:xfrm>
          <a:prstGeom prst="rect">
            <a:avLst/>
          </a:prstGeom>
          <a:noFill/>
          <a:ln w="9525">
            <a:noFill/>
            <a:miter lim="800000"/>
            <a:headEnd/>
            <a:tailEnd/>
          </a:ln>
          <a:effectLst/>
        </p:spPr>
      </p:pic>
      <p:sp>
        <p:nvSpPr>
          <p:cNvPr id="6" name="Rectangle 5"/>
          <p:cNvSpPr/>
          <p:nvPr/>
        </p:nvSpPr>
        <p:spPr>
          <a:xfrm>
            <a:off x="1143000" y="1447800"/>
            <a:ext cx="604653"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7" name="TextBox 6"/>
          <p:cNvSpPr txBox="1"/>
          <p:nvPr/>
        </p:nvSpPr>
        <p:spPr>
          <a:xfrm>
            <a:off x="2286000" y="12192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L</a:t>
            </a:r>
            <a:endParaRPr lang="en-US" sz="2400" dirty="0">
              <a:latin typeface="Times New Roman" pitchFamily="18" charset="0"/>
              <a:cs typeface="Times New Roman" pitchFamily="18" charset="0"/>
            </a:endParaRPr>
          </a:p>
        </p:txBody>
      </p:sp>
      <p:sp>
        <p:nvSpPr>
          <p:cNvPr id="8" name="TextBox 7"/>
          <p:cNvSpPr txBox="1"/>
          <p:nvPr/>
        </p:nvSpPr>
        <p:spPr>
          <a:xfrm>
            <a:off x="2133600" y="18288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1</a:t>
            </a:r>
            <a:endParaRPr lang="en-US" sz="2400" baseline="-25000" dirty="0">
              <a:latin typeface="Times New Roman" pitchFamily="18" charset="0"/>
              <a:cs typeface="Times New Roman" pitchFamily="18" charset="0"/>
            </a:endParaRPr>
          </a:p>
        </p:txBody>
      </p:sp>
      <p:pic>
        <p:nvPicPr>
          <p:cNvPr id="9" name="Picture 3"/>
          <p:cNvPicPr>
            <a:picLocks noChangeAspect="1" noChangeArrowheads="1"/>
          </p:cNvPicPr>
          <p:nvPr/>
        </p:nvPicPr>
        <p:blipFill>
          <a:blip r:embed="rId2"/>
          <a:srcRect/>
          <a:stretch>
            <a:fillRect/>
          </a:stretch>
        </p:blipFill>
        <p:spPr bwMode="auto">
          <a:xfrm>
            <a:off x="5257800" y="1447800"/>
            <a:ext cx="1371600" cy="396240"/>
          </a:xfrm>
          <a:prstGeom prst="rect">
            <a:avLst/>
          </a:prstGeom>
          <a:noFill/>
          <a:ln w="9525">
            <a:noFill/>
            <a:miter lim="800000"/>
            <a:headEnd/>
            <a:tailEnd/>
          </a:ln>
          <a:effectLst/>
        </p:spPr>
      </p:pic>
      <p:sp>
        <p:nvSpPr>
          <p:cNvPr id="10" name="Rectangle 9"/>
          <p:cNvSpPr/>
          <p:nvPr/>
        </p:nvSpPr>
        <p:spPr>
          <a:xfrm>
            <a:off x="4572000" y="1371600"/>
            <a:ext cx="604653" cy="461665"/>
          </a:xfrm>
          <a:prstGeom prst="rect">
            <a:avLst/>
          </a:prstGeom>
        </p:spPr>
        <p:txBody>
          <a:bodyPr wrap="none">
            <a:spAutoFit/>
          </a:bodyPr>
          <a:lstStyle/>
          <a:p>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1" name="TextBox 10"/>
          <p:cNvSpPr txBox="1"/>
          <p:nvPr/>
        </p:nvSpPr>
        <p:spPr>
          <a:xfrm>
            <a:off x="5715000" y="11430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L</a:t>
            </a:r>
            <a:endParaRPr lang="en-US" sz="2400" dirty="0">
              <a:latin typeface="Times New Roman" pitchFamily="18" charset="0"/>
              <a:cs typeface="Times New Roman" pitchFamily="18" charset="0"/>
            </a:endParaRPr>
          </a:p>
        </p:txBody>
      </p:sp>
      <p:sp>
        <p:nvSpPr>
          <p:cNvPr id="12" name="TextBox 11"/>
          <p:cNvSpPr txBox="1"/>
          <p:nvPr/>
        </p:nvSpPr>
        <p:spPr>
          <a:xfrm>
            <a:off x="5562600" y="17526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13" name="TextBox 12"/>
          <p:cNvSpPr txBox="1"/>
          <p:nvPr/>
        </p:nvSpPr>
        <p:spPr>
          <a:xfrm>
            <a:off x="3505200" y="2514600"/>
            <a:ext cx="5334000" cy="461665"/>
          </a:xfrm>
          <a:prstGeom prst="rect">
            <a:avLst/>
          </a:prstGeom>
          <a:noFill/>
        </p:spPr>
        <p:txBody>
          <a:bodyPr wrap="square" rtlCol="0">
            <a:spAutoFit/>
          </a:bodyPr>
          <a:lstStyle/>
          <a:p>
            <a:pPr algn="r" rtl="1"/>
            <a:r>
              <a:rPr lang="fa-IR" sz="2400" dirty="0" smtClean="0">
                <a:cs typeface="B Nazanin" pitchFamily="2" charset="-78"/>
              </a:rPr>
              <a:t>چون</a:t>
            </a:r>
            <a:r>
              <a:rPr lang="el-GR" sz="2400" dirty="0" smtClean="0">
                <a:latin typeface="Times New Roman" pitchFamily="18" charset="0"/>
                <a:cs typeface="B Nazanin" pitchFamily="2" charset="-78"/>
              </a:rPr>
              <a:t> δ</a:t>
            </a:r>
            <a:r>
              <a:rPr lang="en-US" sz="2400" baseline="-25000" dirty="0" smtClean="0">
                <a:latin typeface="Times New Roman" pitchFamily="18" charset="0"/>
                <a:cs typeface="B Nazanin" pitchFamily="2" charset="-78"/>
              </a:rPr>
              <a:t>1</a:t>
            </a:r>
            <a:r>
              <a:rPr lang="fa-IR" sz="2400" dirty="0" smtClean="0">
                <a:latin typeface="Times New Roman" pitchFamily="18" charset="0"/>
                <a:cs typeface="B Nazanin" pitchFamily="2" charset="-78"/>
              </a:rPr>
              <a:t>و</a:t>
            </a:r>
            <a:r>
              <a:rPr lang="el-GR" sz="2400" dirty="0" smtClean="0">
                <a:latin typeface="Times New Roman" pitchFamily="18" charset="0"/>
                <a:cs typeface="B Nazanin" pitchFamily="2" charset="-78"/>
              </a:rPr>
              <a:t> δ</a:t>
            </a:r>
            <a:r>
              <a:rPr lang="en-US" sz="2400" baseline="-25000" dirty="0" smtClean="0">
                <a:latin typeface="Times New Roman" pitchFamily="18" charset="0"/>
                <a:cs typeface="B Nazanin" pitchFamily="2" charset="-78"/>
              </a:rPr>
              <a:t>2</a:t>
            </a:r>
            <a:r>
              <a:rPr lang="fa-IR" sz="2400" baseline="-25000" dirty="0" smtClean="0">
                <a:latin typeface="Times New Roman" pitchFamily="18" charset="0"/>
                <a:cs typeface="B Nazanin" pitchFamily="2" charset="-78"/>
              </a:rPr>
              <a:t> </a:t>
            </a:r>
            <a:r>
              <a:rPr lang="fa-IR" sz="2400" dirty="0" smtClean="0">
                <a:cs typeface="B Nazanin" pitchFamily="2" charset="-78"/>
              </a:rPr>
              <a:t>یعنی تغییر شکلهای میله و لوله برابرند: </a:t>
            </a:r>
            <a:endParaRPr lang="en-US" sz="2400" dirty="0">
              <a:cs typeface="B Nazanin" pitchFamily="2" charset="-78"/>
            </a:endParaRPr>
          </a:p>
        </p:txBody>
      </p:sp>
      <p:pic>
        <p:nvPicPr>
          <p:cNvPr id="14" name="Picture 3"/>
          <p:cNvPicPr>
            <a:picLocks noChangeAspect="1" noChangeArrowheads="1"/>
          </p:cNvPicPr>
          <p:nvPr/>
        </p:nvPicPr>
        <p:blipFill>
          <a:blip r:embed="rId2"/>
          <a:srcRect/>
          <a:stretch>
            <a:fillRect/>
          </a:stretch>
        </p:blipFill>
        <p:spPr bwMode="auto">
          <a:xfrm>
            <a:off x="533400" y="3505200"/>
            <a:ext cx="1371600" cy="396240"/>
          </a:xfrm>
          <a:prstGeom prst="rect">
            <a:avLst/>
          </a:prstGeom>
          <a:noFill/>
          <a:ln w="9525">
            <a:noFill/>
            <a:miter lim="800000"/>
            <a:headEnd/>
            <a:tailEnd/>
          </a:ln>
          <a:effectLst/>
        </p:spPr>
      </p:pic>
      <p:sp>
        <p:nvSpPr>
          <p:cNvPr id="15" name="TextBox 14"/>
          <p:cNvSpPr txBox="1"/>
          <p:nvPr/>
        </p:nvSpPr>
        <p:spPr>
          <a:xfrm>
            <a:off x="990600" y="32004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L</a:t>
            </a:r>
            <a:endParaRPr lang="en-US" sz="2400" dirty="0">
              <a:latin typeface="Times New Roman" pitchFamily="18" charset="0"/>
              <a:cs typeface="Times New Roman" pitchFamily="18" charset="0"/>
            </a:endParaRPr>
          </a:p>
        </p:txBody>
      </p:sp>
      <p:sp>
        <p:nvSpPr>
          <p:cNvPr id="16" name="TextBox 15"/>
          <p:cNvSpPr txBox="1"/>
          <p:nvPr/>
        </p:nvSpPr>
        <p:spPr>
          <a:xfrm>
            <a:off x="838200" y="38100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1</a:t>
            </a:r>
            <a:endParaRPr lang="en-US" sz="2400" baseline="-25000" dirty="0">
              <a:latin typeface="Times New Roman" pitchFamily="18" charset="0"/>
              <a:cs typeface="Times New Roman" pitchFamily="18" charset="0"/>
            </a:endParaRPr>
          </a:p>
        </p:txBody>
      </p:sp>
      <p:pic>
        <p:nvPicPr>
          <p:cNvPr id="17" name="Picture 3"/>
          <p:cNvPicPr>
            <a:picLocks noChangeAspect="1" noChangeArrowheads="1"/>
          </p:cNvPicPr>
          <p:nvPr/>
        </p:nvPicPr>
        <p:blipFill>
          <a:blip r:embed="rId2"/>
          <a:srcRect/>
          <a:stretch>
            <a:fillRect/>
          </a:stretch>
        </p:blipFill>
        <p:spPr bwMode="auto">
          <a:xfrm>
            <a:off x="2362200" y="3505200"/>
            <a:ext cx="1371600" cy="396240"/>
          </a:xfrm>
          <a:prstGeom prst="rect">
            <a:avLst/>
          </a:prstGeom>
          <a:noFill/>
          <a:ln w="9525">
            <a:noFill/>
            <a:miter lim="800000"/>
            <a:headEnd/>
            <a:tailEnd/>
          </a:ln>
          <a:effectLst/>
        </p:spPr>
      </p:pic>
      <p:sp>
        <p:nvSpPr>
          <p:cNvPr id="18" name="TextBox 17"/>
          <p:cNvSpPr txBox="1"/>
          <p:nvPr/>
        </p:nvSpPr>
        <p:spPr>
          <a:xfrm>
            <a:off x="2819400" y="32004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L</a:t>
            </a:r>
            <a:endParaRPr lang="en-US" sz="2400" dirty="0">
              <a:latin typeface="Times New Roman" pitchFamily="18" charset="0"/>
              <a:cs typeface="Times New Roman" pitchFamily="18" charset="0"/>
            </a:endParaRPr>
          </a:p>
        </p:txBody>
      </p:sp>
      <p:sp>
        <p:nvSpPr>
          <p:cNvPr id="19" name="TextBox 18"/>
          <p:cNvSpPr txBox="1"/>
          <p:nvPr/>
        </p:nvSpPr>
        <p:spPr>
          <a:xfrm>
            <a:off x="2667000" y="38100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20" name="TextBox 19"/>
          <p:cNvSpPr txBox="1"/>
          <p:nvPr/>
        </p:nvSpPr>
        <p:spPr>
          <a:xfrm>
            <a:off x="1981200" y="3505200"/>
            <a:ext cx="533400" cy="381000"/>
          </a:xfrm>
          <a:prstGeom prst="rect">
            <a:avLst/>
          </a:prstGeom>
          <a:noFill/>
        </p:spPr>
        <p:txBody>
          <a:bodyPr wrap="square" rtlCol="0">
            <a:spAutoFit/>
          </a:bodyPr>
          <a:lstStyle/>
          <a:p>
            <a:r>
              <a:rPr lang="en-US" dirty="0" smtClean="0"/>
              <a:t>=</a:t>
            </a:r>
            <a:endParaRPr lang="en-US" dirty="0"/>
          </a:p>
        </p:txBody>
      </p:sp>
      <p:sp>
        <p:nvSpPr>
          <p:cNvPr id="21" name="TextBox 20"/>
          <p:cNvSpPr txBox="1"/>
          <p:nvPr/>
        </p:nvSpPr>
        <p:spPr>
          <a:xfrm>
            <a:off x="2743200" y="4419600"/>
            <a:ext cx="6096000" cy="461665"/>
          </a:xfrm>
          <a:prstGeom prst="rect">
            <a:avLst/>
          </a:prstGeom>
          <a:solidFill>
            <a:schemeClr val="accent2">
              <a:lumMod val="20000"/>
              <a:lumOff val="80000"/>
            </a:schemeClr>
          </a:solidFill>
        </p:spPr>
        <p:txBody>
          <a:bodyPr wrap="square" rtlCol="0">
            <a:spAutoFit/>
          </a:bodyPr>
          <a:lstStyle/>
          <a:p>
            <a:pPr algn="r" rtl="1"/>
            <a:r>
              <a:rPr lang="fa-IR" sz="2400" dirty="0" smtClean="0">
                <a:cs typeface="B Nazanin" pitchFamily="2" charset="-78"/>
              </a:rPr>
              <a:t>از حل دستگاه معادله های 1 و 3 نسبت به </a:t>
            </a:r>
            <a:r>
              <a:rPr lang="en-US" sz="2400" dirty="0" smtClean="0">
                <a:cs typeface="B Nazanin" pitchFamily="2" charset="-78"/>
              </a:rPr>
              <a:t>P</a:t>
            </a:r>
            <a:r>
              <a:rPr lang="en-US" sz="2400" baseline="-25000" dirty="0" smtClean="0">
                <a:cs typeface="B Nazanin" pitchFamily="2" charset="-78"/>
              </a:rPr>
              <a:t>1</a:t>
            </a:r>
            <a:r>
              <a:rPr lang="fa-IR" sz="2400" dirty="0" smtClean="0">
                <a:cs typeface="B Nazanin" pitchFamily="2" charset="-78"/>
              </a:rPr>
              <a:t> و </a:t>
            </a:r>
            <a:r>
              <a:rPr lang="en-US" sz="2400" dirty="0" smtClean="0">
                <a:cs typeface="B Nazanin" pitchFamily="2" charset="-78"/>
              </a:rPr>
              <a:t>P</a:t>
            </a:r>
            <a:r>
              <a:rPr lang="en-US" sz="2400" baseline="-25000" dirty="0" smtClean="0">
                <a:cs typeface="B Nazanin" pitchFamily="2" charset="-78"/>
              </a:rPr>
              <a:t>2</a:t>
            </a:r>
            <a:r>
              <a:rPr lang="fa-IR" sz="2400" dirty="0" smtClean="0">
                <a:cs typeface="B Nazanin" pitchFamily="2" charset="-78"/>
              </a:rPr>
              <a:t> داریم:</a:t>
            </a:r>
            <a:endParaRPr lang="en-US" sz="2400" dirty="0">
              <a:cs typeface="B Nazanin" pitchFamily="2" charset="-78"/>
            </a:endParaRPr>
          </a:p>
        </p:txBody>
      </p:sp>
      <p:sp>
        <p:nvSpPr>
          <p:cNvPr id="22" name="TextBox 21"/>
          <p:cNvSpPr txBox="1"/>
          <p:nvPr/>
        </p:nvSpPr>
        <p:spPr>
          <a:xfrm>
            <a:off x="7696200" y="3657600"/>
            <a:ext cx="1066800" cy="369332"/>
          </a:xfrm>
          <a:prstGeom prst="rect">
            <a:avLst/>
          </a:prstGeom>
          <a:noFill/>
        </p:spPr>
        <p:txBody>
          <a:bodyPr wrap="square" rtlCol="0">
            <a:spAutoFit/>
          </a:bodyPr>
          <a:lstStyle/>
          <a:p>
            <a:pPr algn="ctr"/>
            <a:r>
              <a:rPr lang="fa-IR" dirty="0" smtClean="0"/>
              <a:t>3</a:t>
            </a:r>
            <a:endParaRPr lang="en-US" dirty="0"/>
          </a:p>
        </p:txBody>
      </p:sp>
      <p:pic>
        <p:nvPicPr>
          <p:cNvPr id="23" name="Picture 3"/>
          <p:cNvPicPr>
            <a:picLocks noChangeAspect="1" noChangeArrowheads="1"/>
          </p:cNvPicPr>
          <p:nvPr/>
        </p:nvPicPr>
        <p:blipFill>
          <a:blip r:embed="rId2"/>
          <a:srcRect/>
          <a:stretch>
            <a:fillRect/>
          </a:stretch>
        </p:blipFill>
        <p:spPr bwMode="auto">
          <a:xfrm>
            <a:off x="1295400" y="5105400"/>
            <a:ext cx="2133600" cy="396240"/>
          </a:xfrm>
          <a:prstGeom prst="rect">
            <a:avLst/>
          </a:prstGeom>
          <a:noFill/>
          <a:ln w="9525">
            <a:noFill/>
            <a:miter lim="800000"/>
            <a:headEnd/>
            <a:tailEnd/>
          </a:ln>
          <a:effectLst/>
        </p:spPr>
      </p:pic>
      <p:sp>
        <p:nvSpPr>
          <p:cNvPr id="24" name="Rectangle 23"/>
          <p:cNvSpPr/>
          <p:nvPr/>
        </p:nvSpPr>
        <p:spPr>
          <a:xfrm>
            <a:off x="609600" y="5029200"/>
            <a:ext cx="631904" cy="461665"/>
          </a:xfrm>
          <a:prstGeom prst="rect">
            <a:avLst/>
          </a:prstGeom>
        </p:spPr>
        <p:txBody>
          <a:bodyPr wrap="none">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25" name="TextBox 24"/>
          <p:cNvSpPr txBox="1"/>
          <p:nvPr/>
        </p:nvSpPr>
        <p:spPr>
          <a:xfrm>
            <a:off x="1752600" y="4800600"/>
            <a:ext cx="1219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P</a:t>
            </a:r>
            <a:endParaRPr lang="en-US" sz="2400" dirty="0">
              <a:latin typeface="Times New Roman" pitchFamily="18" charset="0"/>
              <a:cs typeface="Times New Roman" pitchFamily="18" charset="0"/>
            </a:endParaRPr>
          </a:p>
        </p:txBody>
      </p:sp>
      <p:sp>
        <p:nvSpPr>
          <p:cNvPr id="26" name="TextBox 25"/>
          <p:cNvSpPr txBox="1"/>
          <p:nvPr/>
        </p:nvSpPr>
        <p:spPr>
          <a:xfrm>
            <a:off x="1600200" y="5410200"/>
            <a:ext cx="1676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A</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pic>
        <p:nvPicPr>
          <p:cNvPr id="27" name="Picture 3"/>
          <p:cNvPicPr>
            <a:picLocks noChangeAspect="1" noChangeArrowheads="1"/>
          </p:cNvPicPr>
          <p:nvPr/>
        </p:nvPicPr>
        <p:blipFill>
          <a:blip r:embed="rId2"/>
          <a:srcRect/>
          <a:stretch>
            <a:fillRect/>
          </a:stretch>
        </p:blipFill>
        <p:spPr bwMode="auto">
          <a:xfrm>
            <a:off x="5105400" y="5181600"/>
            <a:ext cx="2133600" cy="396240"/>
          </a:xfrm>
          <a:prstGeom prst="rect">
            <a:avLst/>
          </a:prstGeom>
          <a:noFill/>
          <a:ln w="9525">
            <a:noFill/>
            <a:miter lim="800000"/>
            <a:headEnd/>
            <a:tailEnd/>
          </a:ln>
          <a:effectLst/>
        </p:spPr>
      </p:pic>
      <p:sp>
        <p:nvSpPr>
          <p:cNvPr id="28" name="Rectangle 27"/>
          <p:cNvSpPr/>
          <p:nvPr/>
        </p:nvSpPr>
        <p:spPr>
          <a:xfrm>
            <a:off x="4419600" y="5105400"/>
            <a:ext cx="631904" cy="461665"/>
          </a:xfrm>
          <a:prstGeom prst="rect">
            <a:avLst/>
          </a:prstGeom>
        </p:spPr>
        <p:txBody>
          <a:bodyPr wrap="none">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29" name="TextBox 28"/>
          <p:cNvSpPr txBox="1"/>
          <p:nvPr/>
        </p:nvSpPr>
        <p:spPr>
          <a:xfrm>
            <a:off x="5562600" y="4876800"/>
            <a:ext cx="1219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P</a:t>
            </a:r>
            <a:endParaRPr lang="en-US" sz="2400" dirty="0">
              <a:latin typeface="Times New Roman" pitchFamily="18" charset="0"/>
              <a:cs typeface="Times New Roman" pitchFamily="18" charset="0"/>
            </a:endParaRPr>
          </a:p>
        </p:txBody>
      </p:sp>
      <p:sp>
        <p:nvSpPr>
          <p:cNvPr id="30" name="TextBox 29"/>
          <p:cNvSpPr txBox="1"/>
          <p:nvPr/>
        </p:nvSpPr>
        <p:spPr>
          <a:xfrm>
            <a:off x="5410200" y="5486400"/>
            <a:ext cx="1676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A</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31" name="TextBox 30"/>
          <p:cNvSpPr txBox="1"/>
          <p:nvPr/>
        </p:nvSpPr>
        <p:spPr>
          <a:xfrm>
            <a:off x="1143000" y="6172200"/>
            <a:ext cx="7620000" cy="461665"/>
          </a:xfrm>
          <a:prstGeom prst="rect">
            <a:avLst/>
          </a:prstGeom>
          <a:noFill/>
        </p:spPr>
        <p:txBody>
          <a:bodyPr wrap="square" rtlCol="0">
            <a:spAutoFit/>
          </a:bodyPr>
          <a:lstStyle/>
          <a:p>
            <a:pPr algn="r" rtl="1"/>
            <a:r>
              <a:rPr lang="fa-IR" sz="2400" dirty="0" smtClean="0">
                <a:cs typeface="B Nazanin" pitchFamily="2" charset="-78"/>
              </a:rPr>
              <a:t>سپس به کمک معادله 2 تغییر شکل میله و لوله را محاسبه می کنیم.</a:t>
            </a:r>
            <a:endParaRPr lang="en-US" sz="2400" dirty="0">
              <a:cs typeface="B Nazanin" pitchFamily="2" charset="-78"/>
            </a:endParaRPr>
          </a:p>
        </p:txBody>
      </p:sp>
      <p:sp>
        <p:nvSpPr>
          <p:cNvPr id="32" name="TextBox 31"/>
          <p:cNvSpPr txBox="1"/>
          <p:nvPr/>
        </p:nvSpPr>
        <p:spPr>
          <a:xfrm>
            <a:off x="7620000" y="1295400"/>
            <a:ext cx="914400" cy="369332"/>
          </a:xfrm>
          <a:prstGeom prst="rect">
            <a:avLst/>
          </a:prstGeom>
          <a:noFill/>
        </p:spPr>
        <p:txBody>
          <a:bodyPr wrap="square" rtlCol="0">
            <a:spAutoFit/>
          </a:bodyPr>
          <a:lstStyle/>
          <a:p>
            <a:pPr algn="ctr"/>
            <a:r>
              <a:rPr lang="en-US" dirty="0" smtClean="0"/>
              <a:t>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1000"/>
                                        <p:tgtEl>
                                          <p:spTgt spid="13"/>
                                        </p:tgtEl>
                                      </p:cBhvr>
                                    </p:animEffect>
                                    <p:anim calcmode="lin" valueType="num">
                                      <p:cBhvr>
                                        <p:cTn id="95" dur="1000" fill="hold"/>
                                        <p:tgtEl>
                                          <p:spTgt spid="13"/>
                                        </p:tgtEl>
                                        <p:attrNameLst>
                                          <p:attrName>ppt_x</p:attrName>
                                        </p:attrNameLst>
                                      </p:cBhvr>
                                      <p:tavLst>
                                        <p:tav tm="0">
                                          <p:val>
                                            <p:strVal val="#ppt_x"/>
                                          </p:val>
                                        </p:tav>
                                        <p:tav tm="100000">
                                          <p:val>
                                            <p:strVal val="#ppt_x"/>
                                          </p:val>
                                        </p:tav>
                                      </p:tavLst>
                                    </p:anim>
                                    <p:anim calcmode="lin" valueType="num">
                                      <p:cBhvr>
                                        <p:cTn id="96" dur="1000" fill="hold"/>
                                        <p:tgtEl>
                                          <p:spTgt spid="13"/>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1000"/>
                                        <p:tgtEl>
                                          <p:spTgt spid="22"/>
                                        </p:tgtEl>
                                      </p:cBhvr>
                                    </p:animEffect>
                                    <p:anim calcmode="lin" valueType="num">
                                      <p:cBhvr>
                                        <p:cTn id="100" dur="1000" fill="hold"/>
                                        <p:tgtEl>
                                          <p:spTgt spid="22"/>
                                        </p:tgtEl>
                                        <p:attrNameLst>
                                          <p:attrName>ppt_x</p:attrName>
                                        </p:attrNameLst>
                                      </p:cBhvr>
                                      <p:tavLst>
                                        <p:tav tm="0">
                                          <p:val>
                                            <p:strVal val="#ppt_x"/>
                                          </p:val>
                                        </p:tav>
                                        <p:tav tm="100000">
                                          <p:val>
                                            <p:strVal val="#ppt_x"/>
                                          </p:val>
                                        </p:tav>
                                      </p:tavLst>
                                    </p:anim>
                                    <p:anim calcmode="lin" valueType="num">
                                      <p:cBhvr>
                                        <p:cTn id="10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1000"/>
                                        <p:tgtEl>
                                          <p:spTgt spid="23"/>
                                        </p:tgtEl>
                                      </p:cBhvr>
                                    </p:animEffect>
                                    <p:anim calcmode="lin" valueType="num">
                                      <p:cBhvr>
                                        <p:cTn id="107" dur="1000" fill="hold"/>
                                        <p:tgtEl>
                                          <p:spTgt spid="23"/>
                                        </p:tgtEl>
                                        <p:attrNameLst>
                                          <p:attrName>ppt_x</p:attrName>
                                        </p:attrNameLst>
                                      </p:cBhvr>
                                      <p:tavLst>
                                        <p:tav tm="0">
                                          <p:val>
                                            <p:strVal val="#ppt_x"/>
                                          </p:val>
                                        </p:tav>
                                        <p:tav tm="100000">
                                          <p:val>
                                            <p:strVal val="#ppt_x"/>
                                          </p:val>
                                        </p:tav>
                                      </p:tavLst>
                                    </p:anim>
                                    <p:anim calcmode="lin" valueType="num">
                                      <p:cBhvr>
                                        <p:cTn id="108" dur="1000" fill="hold"/>
                                        <p:tgtEl>
                                          <p:spTgt spid="2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1000"/>
                                        <p:tgtEl>
                                          <p:spTgt spid="24"/>
                                        </p:tgtEl>
                                      </p:cBhvr>
                                    </p:animEffect>
                                    <p:anim calcmode="lin" valueType="num">
                                      <p:cBhvr>
                                        <p:cTn id="112" dur="1000" fill="hold"/>
                                        <p:tgtEl>
                                          <p:spTgt spid="24"/>
                                        </p:tgtEl>
                                        <p:attrNameLst>
                                          <p:attrName>ppt_x</p:attrName>
                                        </p:attrNameLst>
                                      </p:cBhvr>
                                      <p:tavLst>
                                        <p:tav tm="0">
                                          <p:val>
                                            <p:strVal val="#ppt_x"/>
                                          </p:val>
                                        </p:tav>
                                        <p:tav tm="100000">
                                          <p:val>
                                            <p:strVal val="#ppt_x"/>
                                          </p:val>
                                        </p:tav>
                                      </p:tavLst>
                                    </p:anim>
                                    <p:anim calcmode="lin" valueType="num">
                                      <p:cBhvr>
                                        <p:cTn id="113" dur="1000" fill="hold"/>
                                        <p:tgtEl>
                                          <p:spTgt spid="2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1000"/>
                                        <p:tgtEl>
                                          <p:spTgt spid="26"/>
                                        </p:tgtEl>
                                      </p:cBhvr>
                                    </p:animEffect>
                                    <p:anim calcmode="lin" valueType="num">
                                      <p:cBhvr>
                                        <p:cTn id="117" dur="1000" fill="hold"/>
                                        <p:tgtEl>
                                          <p:spTgt spid="26"/>
                                        </p:tgtEl>
                                        <p:attrNameLst>
                                          <p:attrName>ppt_x</p:attrName>
                                        </p:attrNameLst>
                                      </p:cBhvr>
                                      <p:tavLst>
                                        <p:tav tm="0">
                                          <p:val>
                                            <p:strVal val="#ppt_x"/>
                                          </p:val>
                                        </p:tav>
                                        <p:tav tm="100000">
                                          <p:val>
                                            <p:strVal val="#ppt_x"/>
                                          </p:val>
                                        </p:tav>
                                      </p:tavLst>
                                    </p:anim>
                                    <p:anim calcmode="lin" valueType="num">
                                      <p:cBhvr>
                                        <p:cTn id="118" dur="1000" fill="hold"/>
                                        <p:tgtEl>
                                          <p:spTgt spid="26"/>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1000"/>
                                        <p:tgtEl>
                                          <p:spTgt spid="27"/>
                                        </p:tgtEl>
                                      </p:cBhvr>
                                    </p:animEffect>
                                    <p:anim calcmode="lin" valueType="num">
                                      <p:cBhvr>
                                        <p:cTn id="122" dur="1000" fill="hold"/>
                                        <p:tgtEl>
                                          <p:spTgt spid="27"/>
                                        </p:tgtEl>
                                        <p:attrNameLst>
                                          <p:attrName>ppt_x</p:attrName>
                                        </p:attrNameLst>
                                      </p:cBhvr>
                                      <p:tavLst>
                                        <p:tav tm="0">
                                          <p:val>
                                            <p:strVal val="#ppt_x"/>
                                          </p:val>
                                        </p:tav>
                                        <p:tav tm="100000">
                                          <p:val>
                                            <p:strVal val="#ppt_x"/>
                                          </p:val>
                                        </p:tav>
                                      </p:tavLst>
                                    </p:anim>
                                    <p:anim calcmode="lin" valueType="num">
                                      <p:cBhvr>
                                        <p:cTn id="123" dur="1000" fill="hold"/>
                                        <p:tgtEl>
                                          <p:spTgt spid="27"/>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1000"/>
                                        <p:tgtEl>
                                          <p:spTgt spid="28"/>
                                        </p:tgtEl>
                                      </p:cBhvr>
                                    </p:animEffect>
                                    <p:anim calcmode="lin" valueType="num">
                                      <p:cBhvr>
                                        <p:cTn id="127" dur="1000" fill="hold"/>
                                        <p:tgtEl>
                                          <p:spTgt spid="28"/>
                                        </p:tgtEl>
                                        <p:attrNameLst>
                                          <p:attrName>ppt_x</p:attrName>
                                        </p:attrNameLst>
                                      </p:cBhvr>
                                      <p:tavLst>
                                        <p:tav tm="0">
                                          <p:val>
                                            <p:strVal val="#ppt_x"/>
                                          </p:val>
                                        </p:tav>
                                        <p:tav tm="100000">
                                          <p:val>
                                            <p:strVal val="#ppt_x"/>
                                          </p:val>
                                        </p:tav>
                                      </p:tavLst>
                                    </p:anim>
                                    <p:anim calcmode="lin" valueType="num">
                                      <p:cBhvr>
                                        <p:cTn id="128" dur="1000" fill="hold"/>
                                        <p:tgtEl>
                                          <p:spTgt spid="28"/>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0"/>
                                        </p:tgtEl>
                                        <p:attrNameLst>
                                          <p:attrName>style.visibility</p:attrName>
                                        </p:attrNameLst>
                                      </p:cBhvr>
                                      <p:to>
                                        <p:strVal val="visible"/>
                                      </p:to>
                                    </p:set>
                                    <p:animEffect transition="in" filter="fade">
                                      <p:cBhvr>
                                        <p:cTn id="131" dur="1000"/>
                                        <p:tgtEl>
                                          <p:spTgt spid="30"/>
                                        </p:tgtEl>
                                      </p:cBhvr>
                                    </p:animEffect>
                                    <p:anim calcmode="lin" valueType="num">
                                      <p:cBhvr>
                                        <p:cTn id="132" dur="1000" fill="hold"/>
                                        <p:tgtEl>
                                          <p:spTgt spid="30"/>
                                        </p:tgtEl>
                                        <p:attrNameLst>
                                          <p:attrName>ppt_x</p:attrName>
                                        </p:attrNameLst>
                                      </p:cBhvr>
                                      <p:tavLst>
                                        <p:tav tm="0">
                                          <p:val>
                                            <p:strVal val="#ppt_x"/>
                                          </p:val>
                                        </p:tav>
                                        <p:tav tm="100000">
                                          <p:val>
                                            <p:strVal val="#ppt_x"/>
                                          </p:val>
                                        </p:tav>
                                      </p:tavLst>
                                    </p:anim>
                                    <p:anim calcmode="lin" valueType="num">
                                      <p:cBhvr>
                                        <p:cTn id="133" dur="1000" fill="hold"/>
                                        <p:tgtEl>
                                          <p:spTgt spid="30"/>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fade">
                                      <p:cBhvr>
                                        <p:cTn id="136" dur="1000"/>
                                        <p:tgtEl>
                                          <p:spTgt spid="25"/>
                                        </p:tgtEl>
                                      </p:cBhvr>
                                    </p:animEffect>
                                    <p:anim calcmode="lin" valueType="num">
                                      <p:cBhvr>
                                        <p:cTn id="137" dur="1000" fill="hold"/>
                                        <p:tgtEl>
                                          <p:spTgt spid="25"/>
                                        </p:tgtEl>
                                        <p:attrNameLst>
                                          <p:attrName>ppt_x</p:attrName>
                                        </p:attrNameLst>
                                      </p:cBhvr>
                                      <p:tavLst>
                                        <p:tav tm="0">
                                          <p:val>
                                            <p:strVal val="#ppt_x"/>
                                          </p:val>
                                        </p:tav>
                                        <p:tav tm="100000">
                                          <p:val>
                                            <p:strVal val="#ppt_x"/>
                                          </p:val>
                                        </p:tav>
                                      </p:tavLst>
                                    </p:anim>
                                    <p:anim calcmode="lin" valueType="num">
                                      <p:cBhvr>
                                        <p:cTn id="138" dur="1000" fill="hold"/>
                                        <p:tgtEl>
                                          <p:spTgt spid="25"/>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fade">
                                      <p:cBhvr>
                                        <p:cTn id="141" dur="1000"/>
                                        <p:tgtEl>
                                          <p:spTgt spid="29"/>
                                        </p:tgtEl>
                                      </p:cBhvr>
                                    </p:animEffect>
                                    <p:anim calcmode="lin" valueType="num">
                                      <p:cBhvr>
                                        <p:cTn id="142" dur="1000" fill="hold"/>
                                        <p:tgtEl>
                                          <p:spTgt spid="29"/>
                                        </p:tgtEl>
                                        <p:attrNameLst>
                                          <p:attrName>ppt_x</p:attrName>
                                        </p:attrNameLst>
                                      </p:cBhvr>
                                      <p:tavLst>
                                        <p:tav tm="0">
                                          <p:val>
                                            <p:strVal val="#ppt_x"/>
                                          </p:val>
                                        </p:tav>
                                        <p:tav tm="100000">
                                          <p:val>
                                            <p:strVal val="#ppt_x"/>
                                          </p:val>
                                        </p:tav>
                                      </p:tavLst>
                                    </p:anim>
                                    <p:anim calcmode="lin" valueType="num">
                                      <p:cBhvr>
                                        <p:cTn id="143" dur="1000" fill="hold"/>
                                        <p:tgtEl>
                                          <p:spTgt spid="2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fade">
                                      <p:cBhvr>
                                        <p:cTn id="146" dur="1000"/>
                                        <p:tgtEl>
                                          <p:spTgt spid="21"/>
                                        </p:tgtEl>
                                      </p:cBhvr>
                                    </p:animEffect>
                                    <p:anim calcmode="lin" valueType="num">
                                      <p:cBhvr>
                                        <p:cTn id="147" dur="1000" fill="hold"/>
                                        <p:tgtEl>
                                          <p:spTgt spid="21"/>
                                        </p:tgtEl>
                                        <p:attrNameLst>
                                          <p:attrName>ppt_x</p:attrName>
                                        </p:attrNameLst>
                                      </p:cBhvr>
                                      <p:tavLst>
                                        <p:tav tm="0">
                                          <p:val>
                                            <p:strVal val="#ppt_x"/>
                                          </p:val>
                                        </p:tav>
                                        <p:tav tm="100000">
                                          <p:val>
                                            <p:strVal val="#ppt_x"/>
                                          </p:val>
                                        </p:tav>
                                      </p:tavLst>
                                    </p:anim>
                                    <p:anim calcmode="lin" valueType="num">
                                      <p:cBhvr>
                                        <p:cTn id="1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Effect transition="in" filter="fade">
                                      <p:cBhvr>
                                        <p:cTn id="153" dur="1000"/>
                                        <p:tgtEl>
                                          <p:spTgt spid="31"/>
                                        </p:tgtEl>
                                      </p:cBhvr>
                                    </p:animEffect>
                                    <p:anim calcmode="lin" valueType="num">
                                      <p:cBhvr>
                                        <p:cTn id="154" dur="1000" fill="hold"/>
                                        <p:tgtEl>
                                          <p:spTgt spid="31"/>
                                        </p:tgtEl>
                                        <p:attrNameLst>
                                          <p:attrName>ppt_x</p:attrName>
                                        </p:attrNameLst>
                                      </p:cBhvr>
                                      <p:tavLst>
                                        <p:tav tm="0">
                                          <p:val>
                                            <p:strVal val="#ppt_x"/>
                                          </p:val>
                                        </p:tav>
                                        <p:tav tm="100000">
                                          <p:val>
                                            <p:strVal val="#ppt_x"/>
                                          </p:val>
                                        </p:tav>
                                      </p:tavLst>
                                    </p:anim>
                                    <p:anim calcmode="lin" valueType="num">
                                      <p:cBhvr>
                                        <p:cTn id="15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10" grpId="0"/>
      <p:bldP spid="11" grpId="0"/>
      <p:bldP spid="12" grpId="0"/>
      <p:bldP spid="13" grpId="0"/>
      <p:bldP spid="15" grpId="0"/>
      <p:bldP spid="16" grpId="0"/>
      <p:bldP spid="18" grpId="0"/>
      <p:bldP spid="19" grpId="0"/>
      <p:bldP spid="20" grpId="0"/>
      <p:bldP spid="21" grpId="0" animBg="1"/>
      <p:bldP spid="22" grpId="0"/>
      <p:bldP spid="24" grpId="0"/>
      <p:bldP spid="25" grpId="0"/>
      <p:bldP spid="26" grpId="0"/>
      <p:bldP spid="28" grpId="0"/>
      <p:bldP spid="29" grpId="0"/>
      <p:bldP spid="30" grpId="0"/>
      <p:bldP spid="31" grpId="0"/>
      <p:bldP spid="3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8686800" cy="830997"/>
          </a:xfrm>
          <a:prstGeom prst="rect">
            <a:avLst/>
          </a:prstGeom>
          <a:solidFill>
            <a:schemeClr val="accent2">
              <a:lumMod val="20000"/>
              <a:lumOff val="80000"/>
            </a:schemeClr>
          </a:solidFill>
        </p:spPr>
        <p:txBody>
          <a:bodyPr wrap="square" rtlCol="0">
            <a:spAutoFit/>
          </a:bodyPr>
          <a:lstStyle/>
          <a:p>
            <a:pPr algn="r" rtl="1"/>
            <a:r>
              <a:rPr lang="fa-IR" sz="2400" dirty="0" smtClean="0">
                <a:cs typeface="B Nazanin" pitchFamily="2" charset="-78"/>
              </a:rPr>
              <a:t>مثال: میله </a:t>
            </a:r>
            <a:r>
              <a:rPr lang="en-US" sz="2400" dirty="0" smtClean="0">
                <a:cs typeface="B Nazanin" pitchFamily="2" charset="-78"/>
              </a:rPr>
              <a:t>AB</a:t>
            </a:r>
            <a:r>
              <a:rPr lang="fa-IR" sz="2400" dirty="0" smtClean="0">
                <a:cs typeface="B Nazanin" pitchFamily="2" charset="-78"/>
              </a:rPr>
              <a:t> به طول </a:t>
            </a:r>
            <a:r>
              <a:rPr lang="en-US" sz="2400" dirty="0" smtClean="0">
                <a:cs typeface="B Nazanin" pitchFamily="2" charset="-78"/>
              </a:rPr>
              <a:t>L</a:t>
            </a:r>
            <a:r>
              <a:rPr lang="fa-IR" sz="2400" dirty="0" smtClean="0">
                <a:cs typeface="B Nazanin" pitchFamily="2" charset="-78"/>
              </a:rPr>
              <a:t> و سطح مقطع یکنواخت قبل از بارگذاری در </a:t>
            </a:r>
            <a:r>
              <a:rPr lang="en-US" sz="2400" dirty="0" smtClean="0">
                <a:cs typeface="B Nazanin" pitchFamily="2" charset="-78"/>
              </a:rPr>
              <a:t>A</a:t>
            </a:r>
            <a:r>
              <a:rPr lang="fa-IR" sz="2400" dirty="0" smtClean="0">
                <a:cs typeface="B Nazanin" pitchFamily="2" charset="-78"/>
              </a:rPr>
              <a:t> و </a:t>
            </a:r>
            <a:r>
              <a:rPr lang="en-US" sz="2400" dirty="0" smtClean="0">
                <a:cs typeface="B Nazanin" pitchFamily="2" charset="-78"/>
              </a:rPr>
              <a:t>B</a:t>
            </a:r>
            <a:r>
              <a:rPr lang="fa-IR" sz="2400" dirty="0" smtClean="0">
                <a:cs typeface="B Nazanin" pitchFamily="2" charset="-78"/>
              </a:rPr>
              <a:t> به تکیه گاه های صلبی متصل شده است. </a:t>
            </a:r>
            <a:endParaRPr lang="en-US" sz="2400" dirty="0" smtClean="0">
              <a:cs typeface="B Nazanin" pitchFamily="2" charset="-78"/>
            </a:endParaRPr>
          </a:p>
        </p:txBody>
      </p:sp>
      <p:sp>
        <p:nvSpPr>
          <p:cNvPr id="6" name="TextBox 5"/>
          <p:cNvSpPr txBox="1"/>
          <p:nvPr/>
        </p:nvSpPr>
        <p:spPr>
          <a:xfrm>
            <a:off x="381000" y="4724400"/>
            <a:ext cx="8534400" cy="461665"/>
          </a:xfrm>
          <a:prstGeom prst="rect">
            <a:avLst/>
          </a:prstGeom>
          <a:solidFill>
            <a:schemeClr val="accent2">
              <a:lumMod val="20000"/>
              <a:lumOff val="80000"/>
            </a:schemeClr>
          </a:solidFill>
        </p:spPr>
        <p:txBody>
          <a:bodyPr wrap="square" rtlCol="0">
            <a:spAutoFit/>
          </a:bodyPr>
          <a:lstStyle/>
          <a:p>
            <a:pPr algn="r" rtl="1"/>
            <a:r>
              <a:rPr lang="fa-IR" sz="2400" dirty="0" smtClean="0">
                <a:cs typeface="B Nazanin" pitchFamily="2" charset="-78"/>
              </a:rPr>
              <a:t>تنش در قسمت های </a:t>
            </a:r>
            <a:r>
              <a:rPr lang="en-US" sz="2400" dirty="0" smtClean="0">
                <a:cs typeface="B Nazanin" pitchFamily="2" charset="-78"/>
              </a:rPr>
              <a:t>AC</a:t>
            </a:r>
            <a:r>
              <a:rPr lang="fa-IR" sz="2400" dirty="0" smtClean="0">
                <a:cs typeface="B Nazanin" pitchFamily="2" charset="-78"/>
              </a:rPr>
              <a:t> و </a:t>
            </a:r>
            <a:r>
              <a:rPr lang="en-US" sz="2400" dirty="0" smtClean="0">
                <a:cs typeface="B Nazanin" pitchFamily="2" charset="-78"/>
              </a:rPr>
              <a:t>BC</a:t>
            </a:r>
            <a:r>
              <a:rPr lang="fa-IR" sz="2400" dirty="0" smtClean="0">
                <a:cs typeface="B Nazanin" pitchFamily="2" charset="-78"/>
              </a:rPr>
              <a:t> در اثر اعمال نیروی </a:t>
            </a:r>
            <a:r>
              <a:rPr lang="en-US" sz="2400" dirty="0" smtClean="0">
                <a:cs typeface="B Nazanin" pitchFamily="2" charset="-78"/>
              </a:rPr>
              <a:t>P</a:t>
            </a:r>
            <a:r>
              <a:rPr lang="fa-IR" sz="2400" dirty="0" smtClean="0">
                <a:cs typeface="B Nazanin" pitchFamily="2" charset="-78"/>
              </a:rPr>
              <a:t> در نقطه </a:t>
            </a:r>
            <a:r>
              <a:rPr lang="en-US" sz="2400" dirty="0" smtClean="0">
                <a:cs typeface="B Nazanin" pitchFamily="2" charset="-78"/>
              </a:rPr>
              <a:t>C</a:t>
            </a:r>
            <a:r>
              <a:rPr lang="fa-IR" sz="2400" dirty="0" smtClean="0">
                <a:cs typeface="B Nazanin" pitchFamily="2" charset="-78"/>
              </a:rPr>
              <a:t> چقدر است</a:t>
            </a:r>
            <a:r>
              <a:rPr lang="fa-IR" dirty="0" smtClean="0"/>
              <a:t>؟</a:t>
            </a:r>
            <a:endParaRPr lang="en-US" dirty="0"/>
          </a:p>
        </p:txBody>
      </p:sp>
      <p:pic>
        <p:nvPicPr>
          <p:cNvPr id="17410" name="Picture 2"/>
          <p:cNvPicPr>
            <a:picLocks noChangeAspect="1" noChangeArrowheads="1"/>
          </p:cNvPicPr>
          <p:nvPr/>
        </p:nvPicPr>
        <p:blipFill>
          <a:blip r:embed="rId2"/>
          <a:srcRect/>
          <a:stretch>
            <a:fillRect/>
          </a:stretch>
        </p:blipFill>
        <p:spPr bwMode="auto">
          <a:xfrm>
            <a:off x="2819400" y="1371599"/>
            <a:ext cx="2447925" cy="319563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304800"/>
            <a:ext cx="6553200" cy="461665"/>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با رسم نمودار پیکر آزاد میله معادله تعادل را بدست می آوریم:</a:t>
            </a:r>
            <a:endParaRPr lang="en-US" sz="2400" dirty="0">
              <a:cs typeface="B Nazanin" pitchFamily="2" charset="-78"/>
            </a:endParaRPr>
          </a:p>
        </p:txBody>
      </p:sp>
      <p:sp>
        <p:nvSpPr>
          <p:cNvPr id="6" name="TextBox 5"/>
          <p:cNvSpPr txBox="1"/>
          <p:nvPr/>
        </p:nvSpPr>
        <p:spPr>
          <a:xfrm>
            <a:off x="3733800" y="1219200"/>
            <a:ext cx="26670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+R</a:t>
            </a:r>
            <a:r>
              <a:rPr lang="en-US" sz="2400" baseline="-25000"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P</a:t>
            </a:r>
            <a:endParaRPr lang="en-US" sz="2400" dirty="0">
              <a:latin typeface="Times New Roman" pitchFamily="18" charset="0"/>
              <a:cs typeface="Times New Roman" pitchFamily="18" charset="0"/>
            </a:endParaRPr>
          </a:p>
        </p:txBody>
      </p:sp>
      <p:sp>
        <p:nvSpPr>
          <p:cNvPr id="7" name="TextBox 6"/>
          <p:cNvSpPr txBox="1"/>
          <p:nvPr/>
        </p:nvSpPr>
        <p:spPr>
          <a:xfrm>
            <a:off x="1676400" y="2209800"/>
            <a:ext cx="7162800" cy="830997"/>
          </a:xfrm>
          <a:prstGeom prst="rect">
            <a:avLst/>
          </a:prstGeom>
          <a:solidFill>
            <a:schemeClr val="accent3">
              <a:lumMod val="20000"/>
              <a:lumOff val="80000"/>
            </a:schemeClr>
          </a:solidFill>
        </p:spPr>
        <p:txBody>
          <a:bodyPr wrap="square" rtlCol="0">
            <a:spAutoFit/>
          </a:bodyPr>
          <a:lstStyle/>
          <a:p>
            <a:pPr algn="r" rtl="1"/>
            <a:r>
              <a:rPr lang="fa-IR" sz="2400" dirty="0" smtClean="0">
                <a:cs typeface="B Nazanin" pitchFamily="2" charset="-78"/>
              </a:rPr>
              <a:t>چون این معادله برای تعیین دو مجهول (</a:t>
            </a:r>
            <a:r>
              <a:rPr lang="en-US" sz="2400" dirty="0" smtClean="0">
                <a:latin typeface="Times New Roman" pitchFamily="18" charset="0"/>
                <a:cs typeface="Times New Roman" pitchFamily="18" charset="0"/>
              </a:rPr>
              <a:t>R</a:t>
            </a:r>
            <a:r>
              <a:rPr lang="en-US" sz="2400" baseline="-25000" dirty="0" smtClean="0">
                <a:cs typeface="B Nazanin" pitchFamily="2" charset="-78"/>
              </a:rPr>
              <a:t>A</a:t>
            </a:r>
            <a:r>
              <a:rPr lang="fa-IR" sz="2400" dirty="0" smtClean="0">
                <a:cs typeface="B Nazanin" pitchFamily="2" charset="-78"/>
              </a:rPr>
              <a:t> و </a:t>
            </a:r>
            <a:r>
              <a:rPr lang="en-US" sz="2400" dirty="0" smtClean="0">
                <a:latin typeface="Times New Roman" pitchFamily="18" charset="0"/>
                <a:cs typeface="Times New Roman" pitchFamily="18" charset="0"/>
              </a:rPr>
              <a:t>R</a:t>
            </a:r>
            <a:r>
              <a:rPr lang="en-US" sz="2400" baseline="-25000" dirty="0" smtClean="0">
                <a:cs typeface="B Nazanin" pitchFamily="2" charset="-78"/>
              </a:rPr>
              <a:t>B</a:t>
            </a:r>
            <a:r>
              <a:rPr lang="fa-IR" sz="2400" dirty="0" smtClean="0">
                <a:cs typeface="B Nazanin" pitchFamily="2" charset="-78"/>
              </a:rPr>
              <a:t>) کافی نیست مسئله استاتیکی نامعین است.</a:t>
            </a:r>
            <a:endParaRPr lang="en-US" sz="2400" dirty="0" smtClean="0">
              <a:cs typeface="B Nazanin" pitchFamily="2" charset="-78"/>
            </a:endParaRPr>
          </a:p>
        </p:txBody>
      </p:sp>
      <p:sp>
        <p:nvSpPr>
          <p:cNvPr id="8" name="TextBox 7"/>
          <p:cNvSpPr txBox="1"/>
          <p:nvPr/>
        </p:nvSpPr>
        <p:spPr>
          <a:xfrm>
            <a:off x="0" y="3276600"/>
            <a:ext cx="8915400" cy="1200329"/>
          </a:xfrm>
          <a:prstGeom prst="rect">
            <a:avLst/>
          </a:prstGeom>
          <a:solidFill>
            <a:schemeClr val="accent5">
              <a:lumMod val="20000"/>
              <a:lumOff val="80000"/>
            </a:schemeClr>
          </a:solidFill>
        </p:spPr>
        <p:txBody>
          <a:bodyPr wrap="square" rtlCol="0">
            <a:spAutoFit/>
          </a:bodyPr>
          <a:lstStyle/>
          <a:p>
            <a:pPr algn="just" rtl="1"/>
            <a:r>
              <a:rPr lang="fa-IR" sz="2400" dirty="0" smtClean="0">
                <a:cs typeface="B Nazanin" pitchFamily="2" charset="-78"/>
              </a:rPr>
              <a:t>اما اگر با توجه به شکل هندسی مسئله توجه کنیم که تغییر شکل کل افزایش طول میله باید صفر باشد می توان واکنش ها را تعیین کرد. اگر </a:t>
            </a:r>
            <a:r>
              <a:rPr lang="el-GR" sz="2400" dirty="0" smtClean="0">
                <a:latin typeface="Times New Roman" pitchFamily="18" charset="0"/>
                <a:cs typeface="Times New Roman" pitchFamily="18" charset="0"/>
              </a:rPr>
              <a:t>δ</a:t>
            </a:r>
            <a:r>
              <a:rPr lang="en-US" sz="2400" baseline="-25000" dirty="0" smtClean="0">
                <a:cs typeface="B Nazanin" pitchFamily="2" charset="-78"/>
              </a:rPr>
              <a:t>1</a:t>
            </a:r>
            <a:r>
              <a:rPr lang="fa-IR" sz="2400" dirty="0" smtClean="0">
                <a:cs typeface="B Nazanin" pitchFamily="2" charset="-78"/>
              </a:rPr>
              <a:t>و</a:t>
            </a:r>
            <a:r>
              <a:rPr lang="el-GR" sz="2400" dirty="0" smtClean="0">
                <a:cs typeface="B Nazanin" pitchFamily="2" charset="-78"/>
              </a:rPr>
              <a:t> </a:t>
            </a:r>
            <a:r>
              <a:rPr lang="el-GR" sz="2400" dirty="0" smtClean="0">
                <a:latin typeface="Times New Roman" pitchFamily="18" charset="0"/>
                <a:cs typeface="Times New Roman" pitchFamily="18" charset="0"/>
              </a:rPr>
              <a:t>δ</a:t>
            </a:r>
            <a:r>
              <a:rPr lang="en-US" sz="2400" baseline="-25000" dirty="0" smtClean="0">
                <a:cs typeface="B Nazanin" pitchFamily="2" charset="-78"/>
              </a:rPr>
              <a:t>2</a:t>
            </a:r>
            <a:r>
              <a:rPr lang="fa-IR" sz="2400" dirty="0" smtClean="0">
                <a:cs typeface="B Nazanin" pitchFamily="2" charset="-78"/>
              </a:rPr>
              <a:t>به ترتیب افزایش طول قسمت های </a:t>
            </a:r>
            <a:r>
              <a:rPr lang="en-US" sz="2400" dirty="0" smtClean="0">
                <a:latin typeface="Times New Roman" pitchFamily="18" charset="0"/>
                <a:cs typeface="Times New Roman" pitchFamily="18" charset="0"/>
              </a:rPr>
              <a:t>AC</a:t>
            </a:r>
            <a:r>
              <a:rPr lang="fa-IR" sz="2400" dirty="0" smtClean="0">
                <a:cs typeface="B Nazanin" pitchFamily="2" charset="-78"/>
              </a:rPr>
              <a:t> و </a:t>
            </a:r>
            <a:r>
              <a:rPr lang="en-US" sz="2400" dirty="0" smtClean="0">
                <a:latin typeface="Times New Roman" pitchFamily="18" charset="0"/>
                <a:cs typeface="Times New Roman" pitchFamily="18" charset="0"/>
              </a:rPr>
              <a:t>BC</a:t>
            </a:r>
            <a:r>
              <a:rPr lang="en-US" sz="2400" dirty="0" smtClean="0">
                <a:cs typeface="B Nazanin" pitchFamily="2" charset="-78"/>
              </a:rPr>
              <a:t> </a:t>
            </a:r>
            <a:r>
              <a:rPr lang="fa-IR" sz="2400" dirty="0" smtClean="0">
                <a:cs typeface="B Nazanin" pitchFamily="2" charset="-78"/>
              </a:rPr>
              <a:t> باشد می توان نوشت:</a:t>
            </a:r>
            <a:endParaRPr lang="en-US" sz="2400" dirty="0" smtClean="0">
              <a:cs typeface="B Nazanin" pitchFamily="2" charset="-78"/>
            </a:endParaRPr>
          </a:p>
        </p:txBody>
      </p:sp>
      <p:sp>
        <p:nvSpPr>
          <p:cNvPr id="9" name="TextBox 8"/>
          <p:cNvSpPr txBox="1"/>
          <p:nvPr/>
        </p:nvSpPr>
        <p:spPr>
          <a:xfrm>
            <a:off x="1295400" y="4495800"/>
            <a:ext cx="3124200" cy="461665"/>
          </a:xfrm>
          <a:prstGeom prst="rect">
            <a:avLst/>
          </a:prstGeom>
          <a:noFill/>
        </p:spPr>
        <p:txBody>
          <a:bodyPr wrap="square" rtlCol="0">
            <a:spAutoFit/>
          </a:bodyPr>
          <a:lstStyle/>
          <a:p>
            <a:pPr algn="ct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0</a:t>
            </a:r>
            <a:endParaRPr lang="en-US" sz="2400" dirty="0">
              <a:latin typeface="Times New Roman" pitchFamily="18" charset="0"/>
              <a:cs typeface="Times New Roman" pitchFamily="18" charset="0"/>
            </a:endParaRPr>
          </a:p>
        </p:txBody>
      </p:sp>
      <p:sp>
        <p:nvSpPr>
          <p:cNvPr id="10" name="Rectangle 9"/>
          <p:cNvSpPr/>
          <p:nvPr/>
        </p:nvSpPr>
        <p:spPr>
          <a:xfrm>
            <a:off x="2209800" y="5029200"/>
            <a:ext cx="6716569" cy="461665"/>
          </a:xfrm>
          <a:prstGeom prst="rect">
            <a:avLst/>
          </a:prstGeom>
        </p:spPr>
        <p:txBody>
          <a:bodyPr wrap="square">
            <a:spAutoFit/>
          </a:bodyPr>
          <a:lstStyle/>
          <a:p>
            <a:pPr algn="r" rtl="1"/>
            <a:r>
              <a:rPr lang="fa-IR" sz="2400" dirty="0" smtClean="0">
                <a:cs typeface="B Nazanin" pitchFamily="2" charset="-78"/>
              </a:rPr>
              <a:t>اگر</a:t>
            </a:r>
            <a:r>
              <a:rPr lang="fa-IR" dirty="0" smtClean="0">
                <a:cs typeface="B Nazanin" pitchFamily="2" charset="-78"/>
              </a:rPr>
              <a:t> </a:t>
            </a:r>
            <a:r>
              <a:rPr lang="el-GR" dirty="0" smtClean="0">
                <a:latin typeface="Times New Roman" pitchFamily="18" charset="0"/>
                <a:cs typeface="Times New Roman" pitchFamily="18" charset="0"/>
              </a:rPr>
              <a:t>δ</a:t>
            </a:r>
            <a:r>
              <a:rPr lang="en-US" baseline="-25000" dirty="0" smtClean="0">
                <a:cs typeface="B Nazanin" pitchFamily="2" charset="-78"/>
              </a:rPr>
              <a:t>1</a:t>
            </a:r>
            <a:r>
              <a:rPr lang="fa-IR" dirty="0" smtClean="0">
                <a:cs typeface="B Nazanin" pitchFamily="2" charset="-78"/>
              </a:rPr>
              <a:t>و</a:t>
            </a:r>
            <a:r>
              <a:rPr lang="el-GR" dirty="0" smtClean="0">
                <a:cs typeface="B Nazanin" pitchFamily="2" charset="-78"/>
              </a:rPr>
              <a:t> </a:t>
            </a:r>
            <a:r>
              <a:rPr lang="el-GR" dirty="0" smtClean="0">
                <a:latin typeface="Times New Roman" pitchFamily="18" charset="0"/>
                <a:cs typeface="Times New Roman" pitchFamily="18" charset="0"/>
              </a:rPr>
              <a:t>δ</a:t>
            </a:r>
            <a:r>
              <a:rPr lang="en-US" baseline="-25000" dirty="0" smtClean="0">
                <a:cs typeface="B Nazanin" pitchFamily="2" charset="-78"/>
              </a:rPr>
              <a:t>2</a:t>
            </a:r>
            <a:r>
              <a:rPr lang="fa-IR" baseline="-25000" dirty="0" smtClean="0">
                <a:cs typeface="B Nazanin" pitchFamily="2" charset="-78"/>
              </a:rPr>
              <a:t> </a:t>
            </a:r>
            <a:r>
              <a:rPr lang="fa-IR" sz="2400" dirty="0" smtClean="0">
                <a:cs typeface="B Nazanin" pitchFamily="2" charset="-78"/>
              </a:rPr>
              <a:t>را بر حسب نیروهای داخلی متناظرشان بیان کنیم داریم:</a:t>
            </a:r>
            <a:r>
              <a:rPr lang="fa-IR" baseline="-25000" dirty="0" smtClean="0">
                <a:cs typeface="B Nazanin" pitchFamily="2" charset="-78"/>
              </a:rPr>
              <a:t>:</a:t>
            </a:r>
            <a:r>
              <a:rPr lang="el-GR" dirty="0" smtClean="0">
                <a:cs typeface="B Nazanin" pitchFamily="2" charset="-78"/>
              </a:rPr>
              <a:t> </a:t>
            </a:r>
            <a:endParaRPr lang="en-US" dirty="0"/>
          </a:p>
        </p:txBody>
      </p:sp>
      <p:pic>
        <p:nvPicPr>
          <p:cNvPr id="18" name="Picture 3"/>
          <p:cNvPicPr>
            <a:picLocks noChangeAspect="1" noChangeArrowheads="1"/>
          </p:cNvPicPr>
          <p:nvPr/>
        </p:nvPicPr>
        <p:blipFill>
          <a:blip r:embed="rId2"/>
          <a:srcRect/>
          <a:stretch>
            <a:fillRect/>
          </a:stretch>
        </p:blipFill>
        <p:spPr bwMode="auto">
          <a:xfrm>
            <a:off x="1219200" y="5867400"/>
            <a:ext cx="1371600" cy="396240"/>
          </a:xfrm>
          <a:prstGeom prst="rect">
            <a:avLst/>
          </a:prstGeom>
          <a:noFill/>
          <a:ln w="9525">
            <a:noFill/>
            <a:miter lim="800000"/>
            <a:headEnd/>
            <a:tailEnd/>
          </a:ln>
          <a:effectLst/>
        </p:spPr>
      </p:pic>
      <p:sp>
        <p:nvSpPr>
          <p:cNvPr id="19" name="TextBox 18"/>
          <p:cNvSpPr txBox="1"/>
          <p:nvPr/>
        </p:nvSpPr>
        <p:spPr>
          <a:xfrm>
            <a:off x="1676400" y="55626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1</a:t>
            </a:r>
            <a:endParaRPr lang="en-US" sz="2400" baseline="-25000" dirty="0">
              <a:latin typeface="Times New Roman" pitchFamily="18" charset="0"/>
              <a:cs typeface="Times New Roman" pitchFamily="18" charset="0"/>
            </a:endParaRPr>
          </a:p>
        </p:txBody>
      </p:sp>
      <p:sp>
        <p:nvSpPr>
          <p:cNvPr id="20" name="TextBox 19"/>
          <p:cNvSpPr txBox="1"/>
          <p:nvPr/>
        </p:nvSpPr>
        <p:spPr>
          <a:xfrm>
            <a:off x="1524000" y="61722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baseline="-25000" dirty="0">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a:srcRect/>
          <a:stretch>
            <a:fillRect/>
          </a:stretch>
        </p:blipFill>
        <p:spPr bwMode="auto">
          <a:xfrm>
            <a:off x="3048000" y="5867400"/>
            <a:ext cx="1371600" cy="396240"/>
          </a:xfrm>
          <a:prstGeom prst="rect">
            <a:avLst/>
          </a:prstGeom>
          <a:noFill/>
          <a:ln w="9525">
            <a:noFill/>
            <a:miter lim="800000"/>
            <a:headEnd/>
            <a:tailEnd/>
          </a:ln>
          <a:effectLst/>
        </p:spPr>
      </p:pic>
      <p:sp>
        <p:nvSpPr>
          <p:cNvPr id="22" name="TextBox 21"/>
          <p:cNvSpPr txBox="1"/>
          <p:nvPr/>
        </p:nvSpPr>
        <p:spPr>
          <a:xfrm>
            <a:off x="3505200" y="5562600"/>
            <a:ext cx="914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L</a:t>
            </a:r>
            <a:r>
              <a:rPr lang="en-US" sz="2400" baseline="-25000" dirty="0" smtClean="0">
                <a:latin typeface="Times New Roman" pitchFamily="18" charset="0"/>
                <a:cs typeface="Times New Roman" pitchFamily="18" charset="0"/>
              </a:rPr>
              <a:t>2</a:t>
            </a:r>
            <a:endParaRPr lang="en-US" sz="2400" baseline="-25000" dirty="0">
              <a:latin typeface="Times New Roman" pitchFamily="18" charset="0"/>
              <a:cs typeface="Times New Roman" pitchFamily="18" charset="0"/>
            </a:endParaRPr>
          </a:p>
        </p:txBody>
      </p:sp>
      <p:sp>
        <p:nvSpPr>
          <p:cNvPr id="23" name="TextBox 22"/>
          <p:cNvSpPr txBox="1"/>
          <p:nvPr/>
        </p:nvSpPr>
        <p:spPr>
          <a:xfrm>
            <a:off x="3352800" y="61722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AE</a:t>
            </a:r>
            <a:endParaRPr lang="en-US" sz="2400" baseline="-25000" dirty="0">
              <a:latin typeface="Times New Roman" pitchFamily="18" charset="0"/>
              <a:cs typeface="Times New Roman" pitchFamily="18" charset="0"/>
            </a:endParaRPr>
          </a:p>
        </p:txBody>
      </p:sp>
      <p:sp>
        <p:nvSpPr>
          <p:cNvPr id="24" name="TextBox 23"/>
          <p:cNvSpPr txBox="1"/>
          <p:nvPr/>
        </p:nvSpPr>
        <p:spPr>
          <a:xfrm>
            <a:off x="2667000" y="5867400"/>
            <a:ext cx="533400" cy="381000"/>
          </a:xfrm>
          <a:prstGeom prst="rect">
            <a:avLst/>
          </a:prstGeom>
          <a:noFill/>
        </p:spPr>
        <p:txBody>
          <a:bodyPr wrap="square" rtlCol="0">
            <a:spAutoFit/>
          </a:bodyPr>
          <a:lstStyle/>
          <a:p>
            <a:r>
              <a:rPr lang="en-US" dirty="0" smtClean="0"/>
              <a:t>+</a:t>
            </a:r>
            <a:endParaRPr lang="en-US" dirty="0"/>
          </a:p>
        </p:txBody>
      </p:sp>
      <p:sp>
        <p:nvSpPr>
          <p:cNvPr id="25" name="TextBox 24"/>
          <p:cNvSpPr txBox="1"/>
          <p:nvPr/>
        </p:nvSpPr>
        <p:spPr>
          <a:xfrm>
            <a:off x="609600" y="5791200"/>
            <a:ext cx="685800" cy="400110"/>
          </a:xfrm>
          <a:prstGeom prst="rect">
            <a:avLst/>
          </a:prstGeom>
          <a:noFill/>
        </p:spPr>
        <p:txBody>
          <a:bodyPr wrap="square" rtlCol="0">
            <a:spAutoFit/>
          </a:bodyPr>
          <a:lstStyle/>
          <a:p>
            <a:r>
              <a:rPr lang="en-US" sz="2000" dirty="0" smtClean="0"/>
              <a:t>δ=</a:t>
            </a:r>
            <a:endParaRPr lang="en-US" sz="2000" dirty="0"/>
          </a:p>
        </p:txBody>
      </p:sp>
      <p:sp>
        <p:nvSpPr>
          <p:cNvPr id="26" name="TextBox 25"/>
          <p:cNvSpPr txBox="1"/>
          <p:nvPr/>
        </p:nvSpPr>
        <p:spPr>
          <a:xfrm>
            <a:off x="4572000" y="58674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0</a:t>
            </a:r>
            <a:endParaRPr lang="en-US" dirty="0">
              <a:latin typeface="Times New Roman" pitchFamily="18" charset="0"/>
              <a:cs typeface="Times New Roman" pitchFamily="18" charset="0"/>
            </a:endParaRPr>
          </a:p>
        </p:txBody>
      </p:sp>
      <p:sp>
        <p:nvSpPr>
          <p:cNvPr id="27" name="TextBox 26"/>
          <p:cNvSpPr txBox="1"/>
          <p:nvPr/>
        </p:nvSpPr>
        <p:spPr>
          <a:xfrm>
            <a:off x="7391400" y="1219200"/>
            <a:ext cx="6858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3"/>
          <a:srcRect/>
          <a:stretch>
            <a:fillRect/>
          </a:stretch>
        </p:blipFill>
        <p:spPr bwMode="auto">
          <a:xfrm>
            <a:off x="304800" y="0"/>
            <a:ext cx="1447800" cy="3028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1000"/>
                                        <p:tgtEl>
                                          <p:spTgt spid="26"/>
                                        </p:tgtEl>
                                      </p:cBhvr>
                                    </p:animEffect>
                                    <p:anim calcmode="lin" valueType="num">
                                      <p:cBhvr>
                                        <p:cTn id="75" dur="1000" fill="hold"/>
                                        <p:tgtEl>
                                          <p:spTgt spid="26"/>
                                        </p:tgtEl>
                                        <p:attrNameLst>
                                          <p:attrName>ppt_x</p:attrName>
                                        </p:attrNameLst>
                                      </p:cBhvr>
                                      <p:tavLst>
                                        <p:tav tm="0">
                                          <p:val>
                                            <p:strVal val="#ppt_x"/>
                                          </p:val>
                                        </p:tav>
                                        <p:tav tm="100000">
                                          <p:val>
                                            <p:strVal val="#ppt_x"/>
                                          </p:val>
                                        </p:tav>
                                      </p:tavLst>
                                    </p:anim>
                                    <p:anim calcmode="lin" valueType="num">
                                      <p:cBhvr>
                                        <p:cTn id="76" dur="1000" fill="hold"/>
                                        <p:tgtEl>
                                          <p:spTgt spid="2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1000"/>
                                        <p:tgtEl>
                                          <p:spTgt spid="10"/>
                                        </p:tgtEl>
                                      </p:cBhvr>
                                    </p:animEffect>
                                    <p:anim calcmode="lin" valueType="num">
                                      <p:cBhvr>
                                        <p:cTn id="80" dur="1000" fill="hold"/>
                                        <p:tgtEl>
                                          <p:spTgt spid="10"/>
                                        </p:tgtEl>
                                        <p:attrNameLst>
                                          <p:attrName>ppt_x</p:attrName>
                                        </p:attrNameLst>
                                      </p:cBhvr>
                                      <p:tavLst>
                                        <p:tav tm="0">
                                          <p:val>
                                            <p:strVal val="#ppt_x"/>
                                          </p:val>
                                        </p:tav>
                                        <p:tav tm="100000">
                                          <p:val>
                                            <p:strVal val="#ppt_x"/>
                                          </p:val>
                                        </p:tav>
                                      </p:tavLst>
                                    </p:anim>
                                    <p:anim calcmode="lin" valueType="num">
                                      <p:cBhvr>
                                        <p:cTn id="81" dur="1000" fill="hold"/>
                                        <p:tgtEl>
                                          <p:spTgt spid="1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1000"/>
                                        <p:tgtEl>
                                          <p:spTgt spid="8"/>
                                        </p:tgtEl>
                                      </p:cBhvr>
                                    </p:animEffect>
                                    <p:anim calcmode="lin" valueType="num">
                                      <p:cBhvr>
                                        <p:cTn id="85" dur="1000" fill="hold"/>
                                        <p:tgtEl>
                                          <p:spTgt spid="8"/>
                                        </p:tgtEl>
                                        <p:attrNameLst>
                                          <p:attrName>ppt_x</p:attrName>
                                        </p:attrNameLst>
                                      </p:cBhvr>
                                      <p:tavLst>
                                        <p:tav tm="0">
                                          <p:val>
                                            <p:strVal val="#ppt_x"/>
                                          </p:val>
                                        </p:tav>
                                        <p:tav tm="100000">
                                          <p:val>
                                            <p:strVal val="#ppt_x"/>
                                          </p:val>
                                        </p:tav>
                                      </p:tavLst>
                                    </p:anim>
                                    <p:anim calcmode="lin" valueType="num">
                                      <p:cBhvr>
                                        <p:cTn id="8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p:bldP spid="10" grpId="0"/>
      <p:bldP spid="19" grpId="0"/>
      <p:bldP spid="20" grpId="0"/>
      <p:bldP spid="22" grpId="0"/>
      <p:bldP spid="23" grpId="0"/>
      <p:bldP spid="24" grpId="0"/>
      <p:bldP spid="25" grpId="0"/>
      <p:bldP spid="26"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4396</TotalTime>
  <Words>8826</Words>
  <Application>Microsoft Office PowerPoint</Application>
  <PresentationFormat>On-screen Show (4:3)</PresentationFormat>
  <Paragraphs>1097</Paragraphs>
  <Slides>212</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212</vt:i4>
      </vt:variant>
    </vt:vector>
  </HeadingPairs>
  <TitlesOfParts>
    <vt:vector size="214" baseType="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hamed</dc:creator>
  <cp:lastModifiedBy>hamed</cp:lastModifiedBy>
  <cp:revision>569</cp:revision>
  <dcterms:created xsi:type="dcterms:W3CDTF">2006-08-16T00:00:00Z</dcterms:created>
  <dcterms:modified xsi:type="dcterms:W3CDTF">2015-12-19T15:33:32Z</dcterms:modified>
</cp:coreProperties>
</file>